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913" r:id="rId1"/>
    <p:sldMasterId id="2147483934" r:id="rId2"/>
    <p:sldMasterId id="2147483951" r:id="rId3"/>
  </p:sldMasterIdLst>
  <p:notesMasterIdLst>
    <p:notesMasterId r:id="rId70"/>
  </p:notesMasterIdLst>
  <p:handoutMasterIdLst>
    <p:handoutMasterId r:id="rId71"/>
  </p:handoutMasterIdLst>
  <p:sldIdLst>
    <p:sldId id="438" r:id="rId4"/>
    <p:sldId id="256" r:id="rId5"/>
    <p:sldId id="269" r:id="rId6"/>
    <p:sldId id="265" r:id="rId7"/>
    <p:sldId id="270" r:id="rId8"/>
    <p:sldId id="271" r:id="rId9"/>
    <p:sldId id="278" r:id="rId10"/>
    <p:sldId id="279" r:id="rId11"/>
    <p:sldId id="281" r:id="rId12"/>
    <p:sldId id="280" r:id="rId13"/>
    <p:sldId id="266" r:id="rId14"/>
    <p:sldId id="272" r:id="rId15"/>
    <p:sldId id="273" r:id="rId16"/>
    <p:sldId id="274" r:id="rId17"/>
    <p:sldId id="277" r:id="rId18"/>
    <p:sldId id="275" r:id="rId19"/>
    <p:sldId id="276" r:id="rId20"/>
    <p:sldId id="282" r:id="rId21"/>
    <p:sldId id="326" r:id="rId22"/>
    <p:sldId id="342" r:id="rId23"/>
    <p:sldId id="351" r:id="rId24"/>
    <p:sldId id="344" r:id="rId25"/>
    <p:sldId id="343" r:id="rId26"/>
    <p:sldId id="345" r:id="rId27"/>
    <p:sldId id="346" r:id="rId28"/>
    <p:sldId id="347" r:id="rId29"/>
    <p:sldId id="348" r:id="rId30"/>
    <p:sldId id="349" r:id="rId31"/>
    <p:sldId id="350" r:id="rId32"/>
    <p:sldId id="442" r:id="rId33"/>
    <p:sldId id="443" r:id="rId34"/>
    <p:sldId id="444" r:id="rId35"/>
    <p:sldId id="267" r:id="rId36"/>
    <p:sldId id="445" r:id="rId37"/>
    <p:sldId id="446" r:id="rId38"/>
    <p:sldId id="379" r:id="rId39"/>
    <p:sldId id="447" r:id="rId40"/>
    <p:sldId id="377" r:id="rId41"/>
    <p:sldId id="378" r:id="rId42"/>
    <p:sldId id="360" r:id="rId43"/>
    <p:sldId id="355" r:id="rId44"/>
    <p:sldId id="380" r:id="rId45"/>
    <p:sldId id="382" r:id="rId46"/>
    <p:sldId id="383" r:id="rId47"/>
    <p:sldId id="362" r:id="rId48"/>
    <p:sldId id="361" r:id="rId49"/>
    <p:sldId id="363" r:id="rId50"/>
    <p:sldId id="364" r:id="rId51"/>
    <p:sldId id="368" r:id="rId52"/>
    <p:sldId id="369" r:id="rId53"/>
    <p:sldId id="373" r:id="rId54"/>
    <p:sldId id="371" r:id="rId55"/>
    <p:sldId id="284" r:id="rId56"/>
    <p:sldId id="285" r:id="rId57"/>
    <p:sldId id="294" r:id="rId58"/>
    <p:sldId id="430" r:id="rId59"/>
    <p:sldId id="296" r:id="rId60"/>
    <p:sldId id="297" r:id="rId61"/>
    <p:sldId id="288" r:id="rId62"/>
    <p:sldId id="440" r:id="rId63"/>
    <p:sldId id="441" r:id="rId64"/>
    <p:sldId id="375" r:id="rId65"/>
    <p:sldId id="431" r:id="rId66"/>
    <p:sldId id="432" r:id="rId67"/>
    <p:sldId id="433" r:id="rId68"/>
    <p:sldId id="434" r:id="rId69"/>
  </p:sldIdLst>
  <p:sldSz cx="9144000" cy="5143500" type="screen16x9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YWduy9Jpn3YIeLiyjW5S3A==" hashData="BwFp2AcvzHZBoceMT/Yc9oeb7UvPqiLBInTsQWp4EBewEOojFD1Q8qZfvRO5xIPyELesjkv5I2UL+prwi3GFqg=="/>
  <p:extLst>
    <p:ext uri="{EFAFB233-063F-42B5-8137-9DF3F51BA10A}">
      <p15:sldGuideLst xmlns:p15="http://schemas.microsoft.com/office/powerpoint/2012/main">
        <p15:guide id="1" orient="horz" pos="524">
          <p15:clr>
            <a:srgbClr val="A4A3A4"/>
          </p15:clr>
        </p15:guide>
        <p15:guide id="2" orient="horz" pos="2902">
          <p15:clr>
            <a:srgbClr val="A4A3A4"/>
          </p15:clr>
        </p15:guide>
        <p15:guide id="3" pos="345">
          <p15:clr>
            <a:srgbClr val="A4A3A4"/>
          </p15:clr>
        </p15:guide>
        <p15:guide id="4" pos="536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320F"/>
    <a:srgbClr val="EBF0F4"/>
    <a:srgbClr val="E6EF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D7B26C5-4107-4FEC-AEDC-1716B250A1EF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ittlere Formatvorlage 1 - Akz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ittlere Formatvorlage 1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Helle Formatvorlage 2 - Akz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E9639D4-E3E2-4D34-9284-5A2195B3D0D7}" styleName="Helle Formatvorlag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99" autoAdjust="0"/>
    <p:restoredTop sz="86364" autoAdjust="0"/>
  </p:normalViewPr>
  <p:slideViewPr>
    <p:cSldViewPr snapToGrid="0" snapToObjects="1">
      <p:cViewPr varScale="1">
        <p:scale>
          <a:sx n="118" d="100"/>
          <a:sy n="118" d="100"/>
        </p:scale>
        <p:origin x="120" y="546"/>
      </p:cViewPr>
      <p:guideLst>
        <p:guide orient="horz" pos="524"/>
        <p:guide orient="horz" pos="2902"/>
        <p:guide pos="345"/>
        <p:guide pos="536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>
        <p:scale>
          <a:sx n="100" d="100"/>
          <a:sy n="100" d="100"/>
        </p:scale>
        <p:origin x="2346" y="7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7" Type="http://schemas.openxmlformats.org/officeDocument/2006/relationships/slide" Target="slides/slide4.xml"/><Relationship Id="rId71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61" Type="http://schemas.openxmlformats.org/officeDocument/2006/relationships/slide" Target="slides/slide58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notesMaster" Target="notesMasters/notesMaster1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bm60.intern\Org\II-3\AZ\01_AUSGLEICHSZULAGE\02_AZ_Auswertungen\AZ-Auswertungen%202024\Mappe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 err="1"/>
              <a:t>Anteil</a:t>
            </a:r>
            <a:r>
              <a:rPr lang="en-US" sz="1400" dirty="0"/>
              <a:t> ext. </a:t>
            </a:r>
            <a:r>
              <a:rPr lang="en-US" sz="1400" dirty="0" err="1"/>
              <a:t>Grünland</a:t>
            </a:r>
            <a:r>
              <a:rPr lang="en-US" sz="1400" dirty="0"/>
              <a:t> an LF </a:t>
            </a:r>
            <a:r>
              <a:rPr lang="en-US" sz="1400" dirty="0" err="1"/>
              <a:t>ohne</a:t>
            </a:r>
            <a:r>
              <a:rPr lang="en-US" sz="1400" dirty="0"/>
              <a:t> </a:t>
            </a:r>
            <a:r>
              <a:rPr lang="en-US" sz="1400" dirty="0" err="1"/>
              <a:t>Alm</a:t>
            </a:r>
            <a:r>
              <a:rPr lang="en-US" sz="1400" dirty="0"/>
              <a:t> </a:t>
            </a:r>
            <a:r>
              <a:rPr lang="en-US" sz="1400" dirty="0" err="1"/>
              <a:t>abhängig</a:t>
            </a:r>
            <a:r>
              <a:rPr lang="en-US" sz="1400" dirty="0"/>
              <a:t> von der </a:t>
            </a:r>
            <a:r>
              <a:rPr lang="en-US" sz="1400" dirty="0" err="1"/>
              <a:t>Hangneigung</a:t>
            </a:r>
            <a:r>
              <a:rPr lang="en-US" sz="1400" dirty="0"/>
              <a:t> (2024)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7.2817147856517939E-2"/>
          <c:y val="0.17171296296296296"/>
          <c:w val="0.8966272965879265"/>
          <c:h val="0.61544728783902014"/>
        </c:manualLayout>
      </c:layout>
      <c:lineChart>
        <c:grouping val="standard"/>
        <c:varyColors val="0"/>
        <c:ser>
          <c:idx val="1"/>
          <c:order val="0"/>
          <c:tx>
            <c:strRef>
              <c:f>Tabelle7!$H$1</c:f>
              <c:strCache>
                <c:ptCount val="1"/>
                <c:pt idx="0">
                  <c:v>Anteil ext. GL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Tabelle7!$G$2:$G$58</c:f>
              <c:numCache>
                <c:formatCode>General</c:formatCode>
                <c:ptCount val="57"/>
                <c:pt idx="0">
                  <c:v>5</c:v>
                </c:pt>
                <c:pt idx="1">
                  <c:v>10</c:v>
                </c:pt>
                <c:pt idx="2">
                  <c:v>15</c:v>
                </c:pt>
                <c:pt idx="3">
                  <c:v>20</c:v>
                </c:pt>
                <c:pt idx="4">
                  <c:v>25</c:v>
                </c:pt>
                <c:pt idx="5">
                  <c:v>30</c:v>
                </c:pt>
                <c:pt idx="6">
                  <c:v>35</c:v>
                </c:pt>
                <c:pt idx="7">
                  <c:v>40</c:v>
                </c:pt>
                <c:pt idx="8">
                  <c:v>45</c:v>
                </c:pt>
                <c:pt idx="9">
                  <c:v>50</c:v>
                </c:pt>
                <c:pt idx="10">
                  <c:v>55</c:v>
                </c:pt>
                <c:pt idx="11">
                  <c:v>60</c:v>
                </c:pt>
                <c:pt idx="12">
                  <c:v>65</c:v>
                </c:pt>
                <c:pt idx="13">
                  <c:v>70</c:v>
                </c:pt>
                <c:pt idx="14">
                  <c:v>75</c:v>
                </c:pt>
                <c:pt idx="15">
                  <c:v>80</c:v>
                </c:pt>
                <c:pt idx="16">
                  <c:v>85</c:v>
                </c:pt>
                <c:pt idx="17">
                  <c:v>90</c:v>
                </c:pt>
                <c:pt idx="18">
                  <c:v>95</c:v>
                </c:pt>
                <c:pt idx="19">
                  <c:v>100</c:v>
                </c:pt>
                <c:pt idx="20">
                  <c:v>105</c:v>
                </c:pt>
                <c:pt idx="21">
                  <c:v>110</c:v>
                </c:pt>
                <c:pt idx="22">
                  <c:v>115</c:v>
                </c:pt>
                <c:pt idx="23">
                  <c:v>120</c:v>
                </c:pt>
                <c:pt idx="24">
                  <c:v>125</c:v>
                </c:pt>
                <c:pt idx="25">
                  <c:v>130</c:v>
                </c:pt>
                <c:pt idx="26">
                  <c:v>135</c:v>
                </c:pt>
                <c:pt idx="27">
                  <c:v>140</c:v>
                </c:pt>
                <c:pt idx="28">
                  <c:v>145</c:v>
                </c:pt>
                <c:pt idx="29">
                  <c:v>150</c:v>
                </c:pt>
                <c:pt idx="30">
                  <c:v>155</c:v>
                </c:pt>
                <c:pt idx="31">
                  <c:v>160</c:v>
                </c:pt>
                <c:pt idx="32">
                  <c:v>165</c:v>
                </c:pt>
                <c:pt idx="33">
                  <c:v>170</c:v>
                </c:pt>
                <c:pt idx="34">
                  <c:v>175</c:v>
                </c:pt>
                <c:pt idx="35">
                  <c:v>180</c:v>
                </c:pt>
                <c:pt idx="36">
                  <c:v>185</c:v>
                </c:pt>
                <c:pt idx="37">
                  <c:v>190</c:v>
                </c:pt>
                <c:pt idx="38">
                  <c:v>195</c:v>
                </c:pt>
                <c:pt idx="39">
                  <c:v>200</c:v>
                </c:pt>
                <c:pt idx="40">
                  <c:v>205</c:v>
                </c:pt>
                <c:pt idx="41">
                  <c:v>210</c:v>
                </c:pt>
                <c:pt idx="42">
                  <c:v>215</c:v>
                </c:pt>
                <c:pt idx="43">
                  <c:v>220</c:v>
                </c:pt>
                <c:pt idx="44">
                  <c:v>225</c:v>
                </c:pt>
                <c:pt idx="45">
                  <c:v>230</c:v>
                </c:pt>
                <c:pt idx="46">
                  <c:v>235</c:v>
                </c:pt>
                <c:pt idx="47">
                  <c:v>240</c:v>
                </c:pt>
                <c:pt idx="48">
                  <c:v>245</c:v>
                </c:pt>
                <c:pt idx="49">
                  <c:v>250</c:v>
                </c:pt>
                <c:pt idx="50">
                  <c:v>255</c:v>
                </c:pt>
                <c:pt idx="51">
                  <c:v>260</c:v>
                </c:pt>
                <c:pt idx="52">
                  <c:v>265</c:v>
                </c:pt>
                <c:pt idx="53">
                  <c:v>270</c:v>
                </c:pt>
                <c:pt idx="54">
                  <c:v>275</c:v>
                </c:pt>
                <c:pt idx="55">
                  <c:v>280</c:v>
                </c:pt>
                <c:pt idx="56">
                  <c:v>285</c:v>
                </c:pt>
              </c:numCache>
            </c:numRef>
          </c:cat>
          <c:val>
            <c:numRef>
              <c:f>Tabelle7!$H$2:$H$58</c:f>
              <c:numCache>
                <c:formatCode>General</c:formatCode>
                <c:ptCount val="57"/>
                <c:pt idx="0">
                  <c:v>6.1105124792556864E-2</c:v>
                </c:pt>
                <c:pt idx="1">
                  <c:v>0.10022675345454918</c:v>
                </c:pt>
                <c:pt idx="2">
                  <c:v>0.11996319183703913</c:v>
                </c:pt>
                <c:pt idx="3">
                  <c:v>0.13662644917711123</c:v>
                </c:pt>
                <c:pt idx="4">
                  <c:v>0.15299777260512451</c:v>
                </c:pt>
                <c:pt idx="5">
                  <c:v>0.1613205461807721</c:v>
                </c:pt>
                <c:pt idx="6">
                  <c:v>0.18509750000727429</c:v>
                </c:pt>
                <c:pt idx="7">
                  <c:v>0.18880650984459113</c:v>
                </c:pt>
                <c:pt idx="8">
                  <c:v>0.21018323286395879</c:v>
                </c:pt>
                <c:pt idx="9">
                  <c:v>0.21134488727512069</c:v>
                </c:pt>
                <c:pt idx="10">
                  <c:v>0.21674230480278545</c:v>
                </c:pt>
                <c:pt idx="11">
                  <c:v>0.24100873309147625</c:v>
                </c:pt>
                <c:pt idx="12">
                  <c:v>0.26386933879763086</c:v>
                </c:pt>
                <c:pt idx="13">
                  <c:v>0.27503480506254896</c:v>
                </c:pt>
                <c:pt idx="14">
                  <c:v>0.2963708668651257</c:v>
                </c:pt>
                <c:pt idx="15">
                  <c:v>0.28341485741422179</c:v>
                </c:pt>
                <c:pt idx="16">
                  <c:v>0.29943667809583391</c:v>
                </c:pt>
                <c:pt idx="17">
                  <c:v>0.30748234523474305</c:v>
                </c:pt>
                <c:pt idx="18">
                  <c:v>0.32949561980926573</c:v>
                </c:pt>
                <c:pt idx="19">
                  <c:v>0.32067640638855127</c:v>
                </c:pt>
                <c:pt idx="20">
                  <c:v>0.3656719051617337</c:v>
                </c:pt>
                <c:pt idx="21">
                  <c:v>0.37777013244923535</c:v>
                </c:pt>
                <c:pt idx="22">
                  <c:v>0.38612336546771175</c:v>
                </c:pt>
                <c:pt idx="23">
                  <c:v>0.39535219323942283</c:v>
                </c:pt>
                <c:pt idx="24">
                  <c:v>0.39933996847434677</c:v>
                </c:pt>
                <c:pt idx="25">
                  <c:v>0.42064724022824662</c:v>
                </c:pt>
                <c:pt idx="26">
                  <c:v>0.41601878252850283</c:v>
                </c:pt>
                <c:pt idx="27">
                  <c:v>0.44468945918731601</c:v>
                </c:pt>
                <c:pt idx="28">
                  <c:v>0.44998264051271042</c:v>
                </c:pt>
                <c:pt idx="29">
                  <c:v>0.4747389883384035</c:v>
                </c:pt>
                <c:pt idx="30">
                  <c:v>0.48643976448917503</c:v>
                </c:pt>
                <c:pt idx="31">
                  <c:v>0.51709972066600085</c:v>
                </c:pt>
                <c:pt idx="32">
                  <c:v>0.50500985527699638</c:v>
                </c:pt>
                <c:pt idx="33">
                  <c:v>0.50695613128983108</c:v>
                </c:pt>
                <c:pt idx="34">
                  <c:v>0.49422300313755346</c:v>
                </c:pt>
                <c:pt idx="35">
                  <c:v>0.54362855989005554</c:v>
                </c:pt>
                <c:pt idx="36">
                  <c:v>0.53705024971394644</c:v>
                </c:pt>
                <c:pt idx="37">
                  <c:v>0.6164020939393039</c:v>
                </c:pt>
                <c:pt idx="38">
                  <c:v>0.57106193836731722</c:v>
                </c:pt>
                <c:pt idx="39">
                  <c:v>0.61169616559139239</c:v>
                </c:pt>
                <c:pt idx="40">
                  <c:v>0.59062326565726331</c:v>
                </c:pt>
                <c:pt idx="41">
                  <c:v>0.60099342101248743</c:v>
                </c:pt>
                <c:pt idx="42">
                  <c:v>0.62458604148953423</c:v>
                </c:pt>
                <c:pt idx="43">
                  <c:v>0.60694402006087989</c:v>
                </c:pt>
                <c:pt idx="44">
                  <c:v>0.66791786711578449</c:v>
                </c:pt>
                <c:pt idx="45">
                  <c:v>0.63990109692538055</c:v>
                </c:pt>
                <c:pt idx="46">
                  <c:v>0.66951442312561371</c:v>
                </c:pt>
                <c:pt idx="47">
                  <c:v>0.64972871419893308</c:v>
                </c:pt>
                <c:pt idx="48">
                  <c:v>0.67048050549820581</c:v>
                </c:pt>
                <c:pt idx="49">
                  <c:v>0.65463602903797025</c:v>
                </c:pt>
                <c:pt idx="50">
                  <c:v>0.69513907877262249</c:v>
                </c:pt>
                <c:pt idx="51">
                  <c:v>0.70164568440447772</c:v>
                </c:pt>
                <c:pt idx="52">
                  <c:v>0.67695379205724759</c:v>
                </c:pt>
                <c:pt idx="53">
                  <c:v>0.68689338173406922</c:v>
                </c:pt>
                <c:pt idx="54">
                  <c:v>0.66867839809154739</c:v>
                </c:pt>
                <c:pt idx="55">
                  <c:v>0.72691303952744823</c:v>
                </c:pt>
                <c:pt idx="56">
                  <c:v>0.75294941353154421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4D1-440F-8625-F774DA7A0F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63731656"/>
        <c:axId val="463731000"/>
      </c:lineChart>
      <c:catAx>
        <c:axId val="46373165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AT" sz="1100"/>
                  <a:t>Erschwernispunkte aus Hangneigung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463731000"/>
        <c:crosses val="autoZero"/>
        <c:auto val="1"/>
        <c:lblAlgn val="ctr"/>
        <c:lblOffset val="100"/>
        <c:noMultiLvlLbl val="0"/>
      </c:catAx>
      <c:valAx>
        <c:axId val="463731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4637316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2039129483814535"/>
          <c:y val="0.39872630504520268"/>
          <c:w val="0.22091908340679425"/>
          <c:h val="7.81255468066491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2016" y="943030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200"/>
            </a:lvl1pPr>
          </a:lstStyle>
          <a:p>
            <a:fld id="{A4F87B00-D7D7-4E73-88E5-5DF5797B2681}" type="datetimeFigureOut">
              <a:rPr lang="de-AT" smtClean="0"/>
              <a:t>29.07.2026</a:t>
            </a:fld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3"/>
          </p:nvPr>
        </p:nvSpPr>
        <p:spPr>
          <a:xfrm>
            <a:off x="2945659" y="9428583"/>
            <a:ext cx="904784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algn="ctr"/>
            <a:fld id="{1BCACBB0-6C6B-4B3E-B6E6-54B62284C21B}" type="slidenum">
              <a:rPr lang="de-AT" smtClean="0"/>
              <a:pPr algn="ctr"/>
              <a:t>‹Nr.›</a:t>
            </a:fld>
            <a:endParaRPr lang="de-AT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6950" y="496332"/>
            <a:ext cx="1620000" cy="502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3474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2016" y="942858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200"/>
            </a:lvl1pPr>
          </a:lstStyle>
          <a:p>
            <a:fld id="{64F923B6-97FF-4AF0-A17D-1758840DBBE2}" type="datetimeFigureOut">
              <a:rPr lang="de-AT" smtClean="0"/>
              <a:t>29.07.2026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-317500" y="674688"/>
            <a:ext cx="7432675" cy="41814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854894" y="4963319"/>
            <a:ext cx="5090351" cy="421882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2945659" y="9428582"/>
            <a:ext cx="904784" cy="49805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200"/>
            </a:lvl1pPr>
          </a:lstStyle>
          <a:p>
            <a:fld id="{F0A5DA3B-92D6-4D4B-9895-D15CB563B5E4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136113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spcBef>
        <a:spcPts val="200"/>
      </a:spcBef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396000" indent="-171450" algn="l" defTabSz="914400" rtl="0" eaLnBrk="1" latinLnBrk="0" hangingPunct="1">
      <a:spcBef>
        <a:spcPts val="200"/>
      </a:spcBef>
      <a:buFont typeface="Arial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792000" indent="-171450" algn="l" defTabSz="914400" rtl="0" eaLnBrk="1" latinLnBrk="0" hangingPunct="1">
      <a:spcBef>
        <a:spcPts val="200"/>
      </a:spcBef>
      <a:buFont typeface="Courier New" pitchFamily="49" charset="0"/>
      <a:buChar char="o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188000" indent="-171450" algn="l" defTabSz="914400" rtl="0" eaLnBrk="1" latinLnBrk="0" hangingPunct="1">
      <a:spcBef>
        <a:spcPts val="200"/>
      </a:spcBef>
      <a:buFont typeface="Wingdings" pitchFamily="2" charset="2"/>
      <a:buChar char="§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584000" indent="-171450" algn="l" defTabSz="914400" rtl="0" eaLnBrk="1" latinLnBrk="0" hangingPunct="1">
      <a:spcBef>
        <a:spcPts val="200"/>
      </a:spcBef>
      <a:buFont typeface="Symbol" pitchFamily="18" charset="2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5DA3B-92D6-4D4B-9895-D15CB563B5E4}" type="slidenum">
              <a:rPr lang="de-AT" smtClean="0"/>
              <a:pPr/>
              <a:t>0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1859035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A5DA3B-92D6-4D4B-9895-D15CB563B5E4}" type="slidenum">
              <a:rPr kumimoji="0" lang="de-A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de-A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50237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A5DA3B-92D6-4D4B-9895-D15CB563B5E4}" type="slidenum">
              <a:rPr kumimoji="0" lang="de-A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lang="de-A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45543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A5DA3B-92D6-4D4B-9895-D15CB563B5E4}" type="slidenum">
              <a:rPr kumimoji="0" lang="de-A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de-A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36981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A5DA3B-92D6-4D4B-9895-D15CB563B5E4}" type="slidenum">
              <a:rPr kumimoji="0" lang="de-A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63</a:t>
            </a:fld>
            <a:endParaRPr kumimoji="0" lang="de-A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04589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A5DA3B-92D6-4D4B-9895-D15CB563B5E4}" type="slidenum">
              <a:rPr kumimoji="0" lang="de-A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64</a:t>
            </a:fld>
            <a:endParaRPr kumimoji="0" lang="de-A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68809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A5DA3B-92D6-4D4B-9895-D15CB563B5E4}" type="slidenum">
              <a:rPr kumimoji="0" lang="de-A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65</a:t>
            </a:fld>
            <a:endParaRPr kumimoji="0" lang="de-A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9935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5DA3B-92D6-4D4B-9895-D15CB563B5E4}" type="slidenum">
              <a:rPr lang="de-AT" smtClean="0"/>
              <a:pPr/>
              <a:t>13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6672263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5DA3B-92D6-4D4B-9895-D15CB563B5E4}" type="slidenum">
              <a:rPr lang="de-AT" smtClean="0"/>
              <a:pPr/>
              <a:t>19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8827252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5DA3B-92D6-4D4B-9895-D15CB563B5E4}" type="slidenum">
              <a:rPr lang="de-AT" smtClean="0"/>
              <a:pPr/>
              <a:t>20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4162840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u="sng" dirty="0">
              <a:highlight>
                <a:srgbClr val="FFFF00"/>
              </a:highlight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5DA3B-92D6-4D4B-9895-D15CB563B5E4}" type="slidenum">
              <a:rPr lang="de-AT" smtClean="0"/>
              <a:pPr/>
              <a:t>21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507774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5DA3B-92D6-4D4B-9895-D15CB563B5E4}" type="slidenum">
              <a:rPr lang="de-AT" smtClean="0"/>
              <a:pPr/>
              <a:t>22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3192619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u="sng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5DA3B-92D6-4D4B-9895-D15CB563B5E4}" type="slidenum">
              <a:rPr lang="de-AT" smtClean="0"/>
              <a:pPr/>
              <a:t>23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612450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5DA3B-92D6-4D4B-9895-D15CB563B5E4}" type="slidenum">
              <a:rPr lang="de-AT" smtClean="0"/>
              <a:pPr/>
              <a:t>24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204575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A5DA3B-92D6-4D4B-9895-D15CB563B5E4}" type="slidenum">
              <a:rPr kumimoji="0" lang="de-A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de-A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977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-mit-Hinter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-1" y="1007390"/>
            <a:ext cx="9144001" cy="4136110"/>
          </a:xfrm>
          <a:prstGeom prst="rect">
            <a:avLst/>
          </a:prstGeom>
          <a:solidFill>
            <a:srgbClr val="EBF0F4"/>
          </a:solidFill>
          <a:ln>
            <a:solidFill>
              <a:srgbClr val="EBF0F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39999" y="1341739"/>
            <a:ext cx="7978526" cy="969606"/>
          </a:xfrm>
        </p:spPr>
        <p:txBody>
          <a:bodyPr anchor="b" anchorCtr="0"/>
          <a:lstStyle>
            <a:lvl1pPr>
              <a:lnSpc>
                <a:spcPts val="4000"/>
              </a:lnSpc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Titelmasterformat </a:t>
            </a:r>
            <a:br>
              <a:rPr lang="de-DE" dirty="0"/>
            </a:br>
            <a:r>
              <a:rPr lang="de-DE" dirty="0"/>
              <a:t>durch Klicken bearbeiten</a:t>
            </a:r>
            <a:endParaRPr lang="de-AT" dirty="0"/>
          </a:p>
        </p:txBody>
      </p:sp>
      <p:sp>
        <p:nvSpPr>
          <p:cNvPr id="3" name="Untertitel 1"/>
          <p:cNvSpPr>
            <a:spLocks noGrp="1"/>
          </p:cNvSpPr>
          <p:nvPr>
            <p:ph type="subTitle" idx="1"/>
          </p:nvPr>
        </p:nvSpPr>
        <p:spPr>
          <a:xfrm>
            <a:off x="539999" y="2360057"/>
            <a:ext cx="7978526" cy="1390388"/>
          </a:xfrm>
        </p:spPr>
        <p:txBody>
          <a:bodyPr/>
          <a:lstStyle>
            <a:lvl1pPr marL="0" indent="0" algn="l">
              <a:lnSpc>
                <a:spcPts val="4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de-AT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539750" y="4320000"/>
            <a:ext cx="3422650" cy="415529"/>
          </a:xfrm>
        </p:spPr>
        <p:txBody>
          <a:bodyPr anchor="b" anchorCtr="0"/>
          <a:lstStyle>
            <a:lvl1pPr marL="0" indent="0">
              <a:lnSpc>
                <a:spcPts val="1800"/>
              </a:lnSpc>
              <a:spcAft>
                <a:spcPts val="0"/>
              </a:spcAft>
              <a:buNone/>
              <a:defRPr sz="1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feld 12"/>
          <p:cNvSpPr txBox="1"/>
          <p:nvPr userDrawn="1"/>
        </p:nvSpPr>
        <p:spPr>
          <a:xfrm>
            <a:off x="6651752" y="169200"/>
            <a:ext cx="220027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AT" sz="1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bmluk.gv.at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00" y="205199"/>
            <a:ext cx="2160000" cy="669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552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Text-links-Bild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40001" y="1296000"/>
            <a:ext cx="3812400" cy="33264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5" name="Bildplatzhalter 6"/>
          <p:cNvSpPr>
            <a:spLocks noGrp="1"/>
          </p:cNvSpPr>
          <p:nvPr>
            <p:ph type="pic" sz="quarter" idx="13"/>
          </p:nvPr>
        </p:nvSpPr>
        <p:spPr>
          <a:xfrm>
            <a:off x="4705350" y="1295998"/>
            <a:ext cx="3813175" cy="3326402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9322716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-Text-links-Bild-u-Fototext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40001" y="1296000"/>
            <a:ext cx="3812400" cy="33264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5" name="Bildplatzhalter 6"/>
          <p:cNvSpPr>
            <a:spLocks noGrp="1"/>
          </p:cNvSpPr>
          <p:nvPr>
            <p:ph type="pic" sz="quarter" idx="13"/>
          </p:nvPr>
        </p:nvSpPr>
        <p:spPr>
          <a:xfrm>
            <a:off x="4705350" y="1295998"/>
            <a:ext cx="3813175" cy="3051075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5" hasCustomPrompt="1"/>
          </p:nvPr>
        </p:nvSpPr>
        <p:spPr>
          <a:xfrm>
            <a:off x="4705351" y="4347074"/>
            <a:ext cx="3813175" cy="275725"/>
          </a:xfrm>
        </p:spPr>
        <p:txBody>
          <a:bodyPr/>
          <a:lstStyle>
            <a:lvl1pPr marL="0" indent="0">
              <a:buNone/>
              <a:defRPr sz="1200" baseline="0"/>
            </a:lvl1pPr>
          </a:lstStyle>
          <a:p>
            <a:pPr lvl="0"/>
            <a:r>
              <a:rPr lang="de-AT" sz="1400" dirty="0"/>
              <a:t>Foto: XY</a:t>
            </a:r>
            <a:endParaRPr lang="de-AT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0396233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beliebig_Marginalspalte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9" name="Inhaltsplatzhalter 8"/>
          <p:cNvSpPr>
            <a:spLocks noGrp="1"/>
          </p:cNvSpPr>
          <p:nvPr>
            <p:ph sz="quarter" idx="13"/>
          </p:nvPr>
        </p:nvSpPr>
        <p:spPr>
          <a:xfrm>
            <a:off x="539751" y="1295999"/>
            <a:ext cx="5990589" cy="33264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4" hasCustomPrompt="1"/>
          </p:nvPr>
        </p:nvSpPr>
        <p:spPr>
          <a:xfrm>
            <a:off x="6789419" y="1295999"/>
            <a:ext cx="1729105" cy="3326400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de-AT" dirty="0"/>
              <a:t>Text in Marginalspalte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6019900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88400"/>
            <a:ext cx="7978525" cy="432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6" name="SmartArt-Platzhalter 5"/>
          <p:cNvSpPr>
            <a:spLocks noGrp="1"/>
          </p:cNvSpPr>
          <p:nvPr>
            <p:ph type="dgm" sz="quarter" idx="14"/>
          </p:nvPr>
        </p:nvSpPr>
        <p:spPr>
          <a:xfrm>
            <a:off x="539750" y="1295999"/>
            <a:ext cx="7978776" cy="3326400"/>
          </a:xfrm>
        </p:spPr>
        <p:txBody>
          <a:bodyPr/>
          <a:lstStyle/>
          <a:p>
            <a:r>
              <a:rPr lang="de-DE"/>
              <a:t>Klicken Sie auf das Symbol, um die SmartArt-Grafik hinzuzufügen</a:t>
            </a:r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15806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belieb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9" name="Inhaltsplatzhalter 8"/>
          <p:cNvSpPr>
            <a:spLocks noGrp="1"/>
          </p:cNvSpPr>
          <p:nvPr>
            <p:ph sz="quarter" idx="13"/>
          </p:nvPr>
        </p:nvSpPr>
        <p:spPr>
          <a:xfrm>
            <a:off x="539751" y="1296000"/>
            <a:ext cx="7978775" cy="33264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5560112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e-beliebig-2-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8" name="Inhaltsplatzhalter 7"/>
          <p:cNvSpPr>
            <a:spLocks noGrp="1"/>
          </p:cNvSpPr>
          <p:nvPr>
            <p:ph sz="quarter" idx="15"/>
          </p:nvPr>
        </p:nvSpPr>
        <p:spPr>
          <a:xfrm>
            <a:off x="540000" y="1295999"/>
            <a:ext cx="3838575" cy="33264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9" name="Inhaltsplatzhalter 7"/>
          <p:cNvSpPr>
            <a:spLocks noGrp="1"/>
          </p:cNvSpPr>
          <p:nvPr>
            <p:ph sz="quarter" idx="16"/>
          </p:nvPr>
        </p:nvSpPr>
        <p:spPr>
          <a:xfrm>
            <a:off x="4679951" y="1295999"/>
            <a:ext cx="3838575" cy="33264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1065442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39999" y="936000"/>
            <a:ext cx="5389200" cy="1264276"/>
          </a:xfrm>
        </p:spPr>
        <p:txBody>
          <a:bodyPr/>
          <a:lstStyle>
            <a:lvl1pPr>
              <a:lnSpc>
                <a:spcPct val="114000"/>
              </a:lnSpc>
              <a:defRPr sz="3000" b="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0"/>
          </p:nvPr>
        </p:nvSpPr>
        <p:spPr>
          <a:xfrm>
            <a:off x="539750" y="3780000"/>
            <a:ext cx="3423600" cy="963216"/>
          </a:xfrm>
        </p:spPr>
        <p:txBody>
          <a:bodyPr anchor="b" anchorCtr="0"/>
          <a:lstStyle>
            <a:lvl1pPr marL="0" indent="0">
              <a:lnSpc>
                <a:spcPts val="1800"/>
              </a:lnSpc>
              <a:spcAft>
                <a:spcPts val="0"/>
              </a:spcAft>
              <a:buNone/>
              <a:defRPr sz="1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508058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40001" y="1054801"/>
            <a:ext cx="7978525" cy="622091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Titelmasterformat durch Klicken bearbeiten (in weiß)</a:t>
            </a:r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3"/>
          </p:nvPr>
        </p:nvSpPr>
        <p:spPr>
          <a:xfrm>
            <a:off x="1" y="1000800"/>
            <a:ext cx="9143999" cy="4142700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843356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AT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22D6D4-8CAC-4EA8-B9E3-D91AFE457FA3}" type="slidenum">
              <a:rPr kumimoji="0" lang="de-AT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AT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9897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apez 44">
            <a:extLst>
              <a:ext uri="{FF2B5EF4-FFF2-40B4-BE49-F238E27FC236}">
                <a16:creationId xmlns:a16="http://schemas.microsoft.com/office/drawing/2014/main" id="{E1FE2057-3BF8-4FD0-80FC-24AF37F49D41}"/>
              </a:ext>
            </a:extLst>
          </p:cNvPr>
          <p:cNvSpPr/>
          <p:nvPr userDrawn="1"/>
        </p:nvSpPr>
        <p:spPr>
          <a:xfrm flipH="1" flipV="1">
            <a:off x="5683463" y="-66676"/>
            <a:ext cx="3555786" cy="5273236"/>
          </a:xfrm>
          <a:custGeom>
            <a:avLst/>
            <a:gdLst>
              <a:gd name="connsiteX0" fmla="*/ 0 w 3980180"/>
              <a:gd name="connsiteY0" fmla="*/ 4537075 h 4537075"/>
              <a:gd name="connsiteX1" fmla="*/ 995045 w 3980180"/>
              <a:gd name="connsiteY1" fmla="*/ 0 h 4537075"/>
              <a:gd name="connsiteX2" fmla="*/ 2985135 w 3980180"/>
              <a:gd name="connsiteY2" fmla="*/ 0 h 4537075"/>
              <a:gd name="connsiteX3" fmla="*/ 3980180 w 3980180"/>
              <a:gd name="connsiteY3" fmla="*/ 4537075 h 4537075"/>
              <a:gd name="connsiteX4" fmla="*/ 0 w 3980180"/>
              <a:gd name="connsiteY4" fmla="*/ 4537075 h 4537075"/>
              <a:gd name="connsiteX0" fmla="*/ 0 w 3980180"/>
              <a:gd name="connsiteY0" fmla="*/ 4537075 h 4537075"/>
              <a:gd name="connsiteX1" fmla="*/ 694103 w 3980180"/>
              <a:gd name="connsiteY1" fmla="*/ 0 h 4537075"/>
              <a:gd name="connsiteX2" fmla="*/ 2985135 w 3980180"/>
              <a:gd name="connsiteY2" fmla="*/ 0 h 4537075"/>
              <a:gd name="connsiteX3" fmla="*/ 3980180 w 3980180"/>
              <a:gd name="connsiteY3" fmla="*/ 4537075 h 4537075"/>
              <a:gd name="connsiteX4" fmla="*/ 0 w 3980180"/>
              <a:gd name="connsiteY4" fmla="*/ 4537075 h 4537075"/>
              <a:gd name="connsiteX0" fmla="*/ 0 w 8164428"/>
              <a:gd name="connsiteY0" fmla="*/ 4537075 h 8952817"/>
              <a:gd name="connsiteX1" fmla="*/ 694103 w 8164428"/>
              <a:gd name="connsiteY1" fmla="*/ 0 h 8952817"/>
              <a:gd name="connsiteX2" fmla="*/ 2985135 w 8164428"/>
              <a:gd name="connsiteY2" fmla="*/ 0 h 8952817"/>
              <a:gd name="connsiteX3" fmla="*/ 8164428 w 8164428"/>
              <a:gd name="connsiteY3" fmla="*/ 8952817 h 8952817"/>
              <a:gd name="connsiteX4" fmla="*/ 0 w 8164428"/>
              <a:gd name="connsiteY4" fmla="*/ 4537075 h 8952817"/>
              <a:gd name="connsiteX0" fmla="*/ 0 w 8986191"/>
              <a:gd name="connsiteY0" fmla="*/ 4537075 h 10359133"/>
              <a:gd name="connsiteX1" fmla="*/ 694103 w 8986191"/>
              <a:gd name="connsiteY1" fmla="*/ 0 h 10359133"/>
              <a:gd name="connsiteX2" fmla="*/ 2985135 w 8986191"/>
              <a:gd name="connsiteY2" fmla="*/ 0 h 10359133"/>
              <a:gd name="connsiteX3" fmla="*/ 8986191 w 8986191"/>
              <a:gd name="connsiteY3" fmla="*/ 10359133 h 10359133"/>
              <a:gd name="connsiteX4" fmla="*/ 0 w 8986191"/>
              <a:gd name="connsiteY4" fmla="*/ 4537075 h 10359133"/>
              <a:gd name="connsiteX0" fmla="*/ 23501 w 8292088"/>
              <a:gd name="connsiteY0" fmla="*/ 7314931 h 10359133"/>
              <a:gd name="connsiteX1" fmla="*/ 0 w 8292088"/>
              <a:gd name="connsiteY1" fmla="*/ 0 h 10359133"/>
              <a:gd name="connsiteX2" fmla="*/ 2291032 w 8292088"/>
              <a:gd name="connsiteY2" fmla="*/ 0 h 10359133"/>
              <a:gd name="connsiteX3" fmla="*/ 8292088 w 8292088"/>
              <a:gd name="connsiteY3" fmla="*/ 10359133 h 10359133"/>
              <a:gd name="connsiteX4" fmla="*/ 23501 w 8292088"/>
              <a:gd name="connsiteY4" fmla="*/ 7314931 h 10359133"/>
              <a:gd name="connsiteX0" fmla="*/ 230 w 8471365"/>
              <a:gd name="connsiteY0" fmla="*/ 10306913 h 10359133"/>
              <a:gd name="connsiteX1" fmla="*/ 179277 w 8471365"/>
              <a:gd name="connsiteY1" fmla="*/ 0 h 10359133"/>
              <a:gd name="connsiteX2" fmla="*/ 2470309 w 8471365"/>
              <a:gd name="connsiteY2" fmla="*/ 0 h 10359133"/>
              <a:gd name="connsiteX3" fmla="*/ 8471365 w 8471365"/>
              <a:gd name="connsiteY3" fmla="*/ 10359133 h 10359133"/>
              <a:gd name="connsiteX4" fmla="*/ 230 w 8471365"/>
              <a:gd name="connsiteY4" fmla="*/ 10306913 h 10359133"/>
              <a:gd name="connsiteX0" fmla="*/ 29277 w 8500412"/>
              <a:gd name="connsiteY0" fmla="*/ 10845122 h 10897342"/>
              <a:gd name="connsiteX1" fmla="*/ 0 w 8500412"/>
              <a:gd name="connsiteY1" fmla="*/ 0 h 10897342"/>
              <a:gd name="connsiteX2" fmla="*/ 2499356 w 8500412"/>
              <a:gd name="connsiteY2" fmla="*/ 538209 h 10897342"/>
              <a:gd name="connsiteX3" fmla="*/ 8500412 w 8500412"/>
              <a:gd name="connsiteY3" fmla="*/ 10897342 h 10897342"/>
              <a:gd name="connsiteX4" fmla="*/ 29277 w 8500412"/>
              <a:gd name="connsiteY4" fmla="*/ 10845122 h 10897342"/>
              <a:gd name="connsiteX0" fmla="*/ 29277 w 8500412"/>
              <a:gd name="connsiteY0" fmla="*/ 10845122 h 10897342"/>
              <a:gd name="connsiteX1" fmla="*/ 0 w 8500412"/>
              <a:gd name="connsiteY1" fmla="*/ 0 h 10897342"/>
              <a:gd name="connsiteX2" fmla="*/ 2186852 w 8500412"/>
              <a:gd name="connsiteY2" fmla="*/ 0 h 10897342"/>
              <a:gd name="connsiteX3" fmla="*/ 8500412 w 8500412"/>
              <a:gd name="connsiteY3" fmla="*/ 10897342 h 10897342"/>
              <a:gd name="connsiteX4" fmla="*/ 29277 w 8500412"/>
              <a:gd name="connsiteY4" fmla="*/ 10845122 h 10897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0412" h="10897342">
                <a:moveTo>
                  <a:pt x="29277" y="10845122"/>
                </a:moveTo>
                <a:cubicBezTo>
                  <a:pt x="21443" y="8406812"/>
                  <a:pt x="7834" y="2438310"/>
                  <a:pt x="0" y="0"/>
                </a:cubicBezTo>
                <a:lnTo>
                  <a:pt x="2186852" y="0"/>
                </a:lnTo>
                <a:lnTo>
                  <a:pt x="8500412" y="10897342"/>
                </a:lnTo>
                <a:lnTo>
                  <a:pt x="29277" y="10845122"/>
                </a:lnTo>
                <a:close/>
              </a:path>
            </a:pathLst>
          </a:custGeom>
          <a:solidFill>
            <a:srgbClr val="316636">
              <a:alpha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135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E16D179-E014-4B1D-85DC-5874F60D404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013791"/>
            <a:ext cx="6858000" cy="1618681"/>
          </a:xfrm>
        </p:spPr>
        <p:txBody>
          <a:bodyPr anchor="t" anchorCtr="0"/>
          <a:lstStyle>
            <a:lvl1pPr algn="ctr">
              <a:lnSpc>
                <a:spcPts val="4500"/>
              </a:lnSpc>
              <a:spcAft>
                <a:spcPts val="450"/>
              </a:spcAft>
              <a:defRPr sz="2250" b="1">
                <a:solidFill>
                  <a:srgbClr val="316636"/>
                </a:solidFill>
              </a:defRPr>
            </a:lvl1pPr>
          </a:lstStyle>
          <a:p>
            <a:r>
              <a:rPr lang="de-DE" dirty="0"/>
              <a:t>Mastertitelformat bearbeiten, </a:t>
            </a:r>
            <a:br>
              <a:rPr lang="de-DE" dirty="0"/>
            </a:br>
            <a:r>
              <a:rPr lang="de-DE" dirty="0"/>
              <a:t>ein- oder zweizeilig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D1559DC-1769-4FE0-918A-95F800426B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 dirty="0"/>
              <a:t>Master-Untertitelformat bearbeiten,</a:t>
            </a:r>
          </a:p>
          <a:p>
            <a:r>
              <a:rPr lang="de-DE" dirty="0"/>
              <a:t>ein oder zweizeilig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5060790-7DC9-4BBA-80EB-5C1C168FCEC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4325" y="4558196"/>
            <a:ext cx="4257675" cy="440531"/>
          </a:xfrm>
          <a:prstGeom prst="rect">
            <a:avLst/>
          </a:prstGeom>
        </p:spPr>
        <p:txBody>
          <a:bodyPr/>
          <a:lstStyle>
            <a:lvl1pPr>
              <a:defRPr sz="1050">
                <a:solidFill>
                  <a:schemeClr val="tx1"/>
                </a:solidFill>
              </a:defRPr>
            </a:lvl1pPr>
          </a:lstStyle>
          <a:p>
            <a:endParaRPr lang="de-DE" sz="1050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49EB60E2-F7ED-40FD-B316-1B7BB3C6A099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0534" y="69765"/>
            <a:ext cx="1924933" cy="63660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6B9B6DC5-67B5-4ECB-B692-68A090E890E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4138" y="163559"/>
            <a:ext cx="1689329" cy="470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023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-ohne-Hinter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40000" y="1084027"/>
            <a:ext cx="7978526" cy="969606"/>
          </a:xfrm>
        </p:spPr>
        <p:txBody>
          <a:bodyPr anchor="b" anchorCtr="0"/>
          <a:lstStyle>
            <a:lvl1pPr>
              <a:lnSpc>
                <a:spcPts val="4000"/>
              </a:lnSpc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Titelmasterformat </a:t>
            </a:r>
            <a:br>
              <a:rPr lang="de-DE" dirty="0"/>
            </a:br>
            <a:r>
              <a:rPr lang="de-DE" dirty="0"/>
              <a:t>durch Klicken bearbeiten</a:t>
            </a:r>
            <a:endParaRPr lang="de-AT" dirty="0"/>
          </a:p>
        </p:txBody>
      </p:sp>
      <p:sp>
        <p:nvSpPr>
          <p:cNvPr id="3" name="Untertitel 1"/>
          <p:cNvSpPr>
            <a:spLocks noGrp="1"/>
          </p:cNvSpPr>
          <p:nvPr>
            <p:ph type="subTitle" idx="1"/>
          </p:nvPr>
        </p:nvSpPr>
        <p:spPr>
          <a:xfrm>
            <a:off x="539999" y="2099227"/>
            <a:ext cx="7978526" cy="1390388"/>
          </a:xfrm>
        </p:spPr>
        <p:txBody>
          <a:bodyPr/>
          <a:lstStyle>
            <a:lvl1pPr marL="0" indent="0" algn="l">
              <a:lnSpc>
                <a:spcPts val="4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de-AT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539750" y="4320000"/>
            <a:ext cx="3422650" cy="415529"/>
          </a:xfrm>
        </p:spPr>
        <p:txBody>
          <a:bodyPr anchor="b" anchorCtr="0"/>
          <a:lstStyle>
            <a:lvl1pPr marL="0" indent="0">
              <a:lnSpc>
                <a:spcPts val="1800"/>
              </a:lnSpc>
              <a:spcAft>
                <a:spcPts val="0"/>
              </a:spcAft>
              <a:buNone/>
              <a:defRPr sz="1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feld 12"/>
          <p:cNvSpPr txBox="1"/>
          <p:nvPr userDrawn="1"/>
        </p:nvSpPr>
        <p:spPr>
          <a:xfrm>
            <a:off x="6651752" y="169200"/>
            <a:ext cx="220027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AT" sz="1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bmluk.gv.at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00" y="205199"/>
            <a:ext cx="2160000" cy="669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2904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D7151C-31C1-454C-BAAC-9DA584F01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286625" cy="810000"/>
          </a:xfrm>
        </p:spPr>
        <p:txBody>
          <a:bodyPr/>
          <a:lstStyle>
            <a:lvl1pPr>
              <a:defRPr sz="2100" b="1">
                <a:solidFill>
                  <a:srgbClr val="316636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536C5FE-50B0-4AA4-86D7-874790BFAC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29924"/>
            <a:ext cx="7886700" cy="3483000"/>
          </a:xfrm>
        </p:spPr>
        <p:txBody>
          <a:bodyPr/>
          <a:lstStyle>
            <a:lvl1pPr>
              <a:buClr>
                <a:srgbClr val="316636"/>
              </a:buClr>
              <a:defRPr sz="1950"/>
            </a:lvl1pPr>
            <a:lvl2pPr>
              <a:buClr>
                <a:srgbClr val="316636"/>
              </a:buClr>
              <a:defRPr sz="1800"/>
            </a:lvl2pPr>
            <a:lvl3pPr>
              <a:buClr>
                <a:srgbClr val="316636"/>
              </a:buClr>
              <a:defRPr sz="1650"/>
            </a:lvl3pPr>
            <a:lvl4pPr>
              <a:buClr>
                <a:srgbClr val="316636"/>
              </a:buClr>
              <a:defRPr sz="1500"/>
            </a:lvl4pPr>
            <a:lvl5pPr>
              <a:buClr>
                <a:srgbClr val="316636"/>
              </a:buClr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D72BF25-50A0-4026-B2C1-A24B3511B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24700" y="4754240"/>
            <a:ext cx="1390650" cy="230833"/>
          </a:xfrm>
        </p:spPr>
        <p:txBody>
          <a:bodyPr/>
          <a:lstStyle/>
          <a:p>
            <a:fld id="{823C70F1-B36C-4D16-9E65-60ABF3691C96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787227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5761EB-26F0-4B75-9B52-04EECDD17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200900" cy="810000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60F694FF-34F0-4E3C-8F14-09A95FE233F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1D945F6-71C5-440F-A6C4-891A2180B55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844685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1F64D8-4CBF-4E2A-A7F9-E48D4A8EE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3000" b="1">
                <a:solidFill>
                  <a:srgbClr val="316636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999FFEE-3230-4FBE-BBBA-F8B1012E43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71E815C-DD3F-411A-9961-2478F59FE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C70F1-B36C-4D16-9E65-60ABF3691C9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33520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F204FA-8D94-4AD9-B315-83A554CA12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200900" cy="810000"/>
          </a:xfrm>
        </p:spPr>
        <p:txBody>
          <a:bodyPr/>
          <a:lstStyle>
            <a:lvl1pPr>
              <a:defRPr sz="2250" b="1">
                <a:solidFill>
                  <a:srgbClr val="316636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F27C52A-16CE-44DE-9636-69B612C51F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1184053"/>
            <a:ext cx="3886200" cy="3483000"/>
          </a:xfrm>
        </p:spPr>
        <p:txBody>
          <a:bodyPr/>
          <a:lstStyle>
            <a:lvl1pPr>
              <a:buClr>
                <a:srgbClr val="316636"/>
              </a:buClr>
              <a:defRPr/>
            </a:lvl1pPr>
            <a:lvl2pPr>
              <a:buClr>
                <a:srgbClr val="316636"/>
              </a:buClr>
              <a:defRPr/>
            </a:lvl2pPr>
            <a:lvl3pPr>
              <a:buClr>
                <a:srgbClr val="316636"/>
              </a:buClr>
              <a:defRPr/>
            </a:lvl3pPr>
            <a:lvl4pPr>
              <a:buClr>
                <a:srgbClr val="316636"/>
              </a:buClr>
              <a:defRPr/>
            </a:lvl4pPr>
            <a:lvl5pPr>
              <a:buClr>
                <a:srgbClr val="316636"/>
              </a:buClr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74BA76D-038D-4F58-8987-A2732C57A8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2" y="1184053"/>
            <a:ext cx="3886200" cy="3483000"/>
          </a:xfrm>
        </p:spPr>
        <p:txBody>
          <a:bodyPr/>
          <a:lstStyle>
            <a:lvl1pPr>
              <a:buClr>
                <a:srgbClr val="316636"/>
              </a:buClr>
              <a:defRPr/>
            </a:lvl1pPr>
            <a:lvl2pPr>
              <a:buClr>
                <a:srgbClr val="316636"/>
              </a:buClr>
              <a:defRPr/>
            </a:lvl2pPr>
            <a:lvl3pPr>
              <a:buClr>
                <a:srgbClr val="316636"/>
              </a:buClr>
              <a:defRPr/>
            </a:lvl3pPr>
            <a:lvl4pPr>
              <a:buClr>
                <a:srgbClr val="316636"/>
              </a:buClr>
              <a:defRPr/>
            </a:lvl4pPr>
            <a:lvl5pPr>
              <a:buClr>
                <a:srgbClr val="316636"/>
              </a:buClr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F1AD99B-F00E-4ADC-8C43-F74F46B27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C70F1-B36C-4D16-9E65-60ABF3691C96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968609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4772A4-B2A9-400F-83AE-4D61ED33B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190184" cy="810000"/>
          </a:xfrm>
        </p:spPr>
        <p:txBody>
          <a:bodyPr/>
          <a:lstStyle>
            <a:lvl1pPr>
              <a:defRPr>
                <a:solidFill>
                  <a:srgbClr val="316636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E6AEE98-EAFA-4F6D-8162-F50EA9C617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10956"/>
            <a:ext cx="3868340" cy="540000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316636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2927E5A-E9DB-4FBA-8F93-BDB1BF04E8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6511" y="1816581"/>
            <a:ext cx="3868340" cy="2889000"/>
          </a:xfrm>
        </p:spPr>
        <p:txBody>
          <a:bodyPr/>
          <a:lstStyle>
            <a:lvl1pPr>
              <a:buClr>
                <a:srgbClr val="316636"/>
              </a:buClr>
              <a:defRPr/>
            </a:lvl1pPr>
            <a:lvl2pPr>
              <a:buClr>
                <a:srgbClr val="316636"/>
              </a:buClr>
              <a:defRPr/>
            </a:lvl2pPr>
            <a:lvl3pPr>
              <a:buClr>
                <a:srgbClr val="316636"/>
              </a:buClr>
              <a:defRPr/>
            </a:lvl3pPr>
            <a:lvl4pPr>
              <a:buClr>
                <a:srgbClr val="316636"/>
              </a:buClr>
              <a:defRPr/>
            </a:lvl4pPr>
            <a:lvl5pPr>
              <a:buClr>
                <a:srgbClr val="316636"/>
              </a:buClr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239788B-40FE-4140-9B99-F099DB8314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10956"/>
            <a:ext cx="3887391" cy="540000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316636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F2722835-93B4-4E83-93C9-43192A93B8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14609"/>
            <a:ext cx="3887391" cy="2889000"/>
          </a:xfrm>
        </p:spPr>
        <p:txBody>
          <a:bodyPr/>
          <a:lstStyle>
            <a:lvl1pPr>
              <a:buClr>
                <a:srgbClr val="316636"/>
              </a:buClr>
              <a:defRPr/>
            </a:lvl1pPr>
            <a:lvl2pPr>
              <a:buClr>
                <a:srgbClr val="316636"/>
              </a:buClr>
              <a:defRPr/>
            </a:lvl2pPr>
            <a:lvl3pPr>
              <a:buClr>
                <a:srgbClr val="316636"/>
              </a:buClr>
              <a:defRPr/>
            </a:lvl3pPr>
            <a:lvl4pPr>
              <a:buClr>
                <a:srgbClr val="316636"/>
              </a:buClr>
              <a:defRPr/>
            </a:lvl4pPr>
            <a:lvl5pPr>
              <a:buClr>
                <a:srgbClr val="316636"/>
              </a:buClr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29EF9EB2-3BBA-4D49-B988-35AAB0B44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C70F1-B36C-4D16-9E65-60ABF3691C96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166463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49F60E-8E0C-4B55-8CC6-6653FA147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219950" cy="810000"/>
          </a:xfrm>
        </p:spPr>
        <p:txBody>
          <a:bodyPr/>
          <a:lstStyle>
            <a:lvl1pPr>
              <a:defRPr sz="2100" b="1">
                <a:solidFill>
                  <a:srgbClr val="316636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758AA69-64F1-4493-A8B3-19FEAB564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C70F1-B36C-4D16-9E65-60ABF3691C9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13042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46B2EC-9285-42C8-A10C-4CD0DDF44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080000"/>
          </a:xfrm>
        </p:spPr>
        <p:txBody>
          <a:bodyPr anchor="t" anchorCtr="0"/>
          <a:lstStyle>
            <a:lvl1pPr>
              <a:defRPr sz="2100" b="1">
                <a:solidFill>
                  <a:srgbClr val="316636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A9B4026-6B44-453D-B67A-0B05FFD061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buClr>
                <a:srgbClr val="316636"/>
              </a:buClr>
              <a:defRPr sz="1950"/>
            </a:lvl1pPr>
            <a:lvl2pPr>
              <a:buClr>
                <a:srgbClr val="316636"/>
              </a:buClr>
              <a:defRPr sz="1800"/>
            </a:lvl2pPr>
            <a:lvl3pPr>
              <a:buClr>
                <a:srgbClr val="316636"/>
              </a:buClr>
              <a:defRPr sz="1650"/>
            </a:lvl3pPr>
            <a:lvl4pPr>
              <a:buClr>
                <a:srgbClr val="316636"/>
              </a:buClr>
              <a:defRPr sz="1500"/>
            </a:lvl4pPr>
            <a:lvl5pPr>
              <a:buClr>
                <a:srgbClr val="316636"/>
              </a:buClr>
              <a:defRPr sz="1425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61BDF16-92C3-4D79-9D11-C9337753B5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34D66D5-DB27-4516-AD3B-99758F60D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C70F1-B36C-4D16-9E65-60ABF3691C9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11383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F73588-1152-4D65-81D4-EFF4F9568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549450"/>
            <a:ext cx="4627959" cy="810000"/>
          </a:xfrm>
        </p:spPr>
        <p:txBody>
          <a:bodyPr anchor="t" anchorCtr="0"/>
          <a:lstStyle>
            <a:lvl1pPr>
              <a:defRPr sz="2100" b="1">
                <a:solidFill>
                  <a:srgbClr val="316636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519C6B00-A48A-4115-828F-61396CAB43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68566" y="1030050"/>
            <a:ext cx="2770200" cy="31590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757D088-B8F9-4166-A4C1-20504A3EE0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4627959" cy="2646000"/>
          </a:xfrm>
        </p:spPr>
        <p:txBody>
          <a:bodyPr/>
          <a:lstStyle>
            <a:lvl1pPr marL="0" indent="0">
              <a:buFont typeface="Arial" panose="020B0604020202020204" pitchFamily="34" charset="0"/>
              <a:buChar char="•"/>
              <a:defRPr sz="15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 dirty="0"/>
              <a:t>Mastertextformat bearbeiten</a:t>
            </a:r>
          </a:p>
          <a:p>
            <a:pPr lvl="0"/>
            <a:endParaRPr lang="de-DE" dirty="0"/>
          </a:p>
          <a:p>
            <a:r>
              <a:rPr lang="de-AT" dirty="0"/>
              <a:t>Beschreibung</a:t>
            </a:r>
          </a:p>
          <a:p>
            <a:r>
              <a:rPr lang="de-AT" dirty="0"/>
              <a:t>Erklärung</a:t>
            </a:r>
          </a:p>
          <a:p>
            <a:r>
              <a:rPr lang="de-AT" dirty="0"/>
              <a:t>Ergänzung</a:t>
            </a:r>
          </a:p>
          <a:p>
            <a:pPr lvl="0"/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474F60C-FA02-4130-B0F9-82FC060D9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C70F1-B36C-4D16-9E65-60ABF3691C9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34613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69C71F-C776-4C99-A3E5-570F99C52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248525" cy="810000"/>
          </a:xfrm>
        </p:spPr>
        <p:txBody>
          <a:bodyPr/>
          <a:lstStyle>
            <a:lvl1pPr>
              <a:defRPr sz="2100" b="1">
                <a:solidFill>
                  <a:srgbClr val="316636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40082E4-BCE0-47F4-98BC-40AF127040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184053"/>
            <a:ext cx="7886700" cy="3483000"/>
          </a:xfrm>
        </p:spPr>
        <p:txBody>
          <a:bodyPr vert="eaVert"/>
          <a:lstStyle>
            <a:lvl1pPr>
              <a:buClr>
                <a:srgbClr val="316636"/>
              </a:buClr>
              <a:defRPr/>
            </a:lvl1pPr>
            <a:lvl2pPr>
              <a:buClr>
                <a:srgbClr val="316636"/>
              </a:buClr>
              <a:defRPr/>
            </a:lvl2pPr>
            <a:lvl3pPr>
              <a:buClr>
                <a:srgbClr val="316636"/>
              </a:buClr>
              <a:defRPr/>
            </a:lvl3pPr>
            <a:lvl4pPr>
              <a:buClr>
                <a:srgbClr val="316636"/>
              </a:buClr>
              <a:defRPr/>
            </a:lvl4pPr>
            <a:lvl5pPr>
              <a:buClr>
                <a:srgbClr val="316636"/>
              </a:buClr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D23CA6D-8F55-4C27-ABEE-99553D199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C70F1-B36C-4D16-9E65-60ABF3691C9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5502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C3E105BB-7F61-421B-B050-CF5EEF8159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895350" y="273844"/>
            <a:ext cx="1058025" cy="4358879"/>
          </a:xfrm>
        </p:spPr>
        <p:txBody>
          <a:bodyPr vert="eaVert"/>
          <a:lstStyle>
            <a:lvl1pPr>
              <a:defRPr sz="2100" b="1">
                <a:solidFill>
                  <a:srgbClr val="316636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4BFF17F-576C-4877-9FB2-AAF0C652DF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6075000" cy="4358879"/>
          </a:xfrm>
        </p:spPr>
        <p:txBody>
          <a:bodyPr vert="eaVert"/>
          <a:lstStyle>
            <a:lvl1pPr>
              <a:buClr>
                <a:srgbClr val="316636"/>
              </a:buClr>
              <a:defRPr/>
            </a:lvl1pPr>
            <a:lvl2pPr>
              <a:buClr>
                <a:srgbClr val="316636"/>
              </a:buClr>
              <a:defRPr/>
            </a:lvl2pPr>
            <a:lvl3pPr>
              <a:buClr>
                <a:srgbClr val="316636"/>
              </a:buClr>
              <a:defRPr/>
            </a:lvl3pPr>
            <a:lvl4pPr>
              <a:buClr>
                <a:srgbClr val="316636"/>
              </a:buClr>
              <a:defRPr/>
            </a:lvl4pPr>
            <a:lvl5pPr>
              <a:buClr>
                <a:srgbClr val="316636"/>
              </a:buClr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0A178F8-BB66-4BA7-832C-BE2BF251C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C70F1-B36C-4D16-9E65-60ABF3691C9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2563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Text-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88400"/>
            <a:ext cx="7978525" cy="4320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539750" y="1296000"/>
            <a:ext cx="7978776" cy="3380775"/>
          </a:xfrm>
        </p:spPr>
        <p:txBody>
          <a:bodyPr/>
          <a:lstStyle>
            <a:lvl1pPr indent="-252000">
              <a:lnSpc>
                <a:spcPct val="110000"/>
              </a:lnSpc>
              <a:spcAft>
                <a:spcPts val="1200"/>
              </a:spcAft>
              <a:defRPr/>
            </a:lvl1pPr>
            <a:lvl2pPr indent="-252000">
              <a:lnSpc>
                <a:spcPct val="110000"/>
              </a:lnSpc>
              <a:spcAft>
                <a:spcPts val="1200"/>
              </a:spcAft>
              <a:defRPr/>
            </a:lvl2pPr>
            <a:lvl3pPr marL="755650" indent="-250825">
              <a:lnSpc>
                <a:spcPct val="110000"/>
              </a:lnSpc>
              <a:spcAft>
                <a:spcPts val="1200"/>
              </a:spcAft>
              <a:defRPr/>
            </a:lvl3pPr>
            <a:lvl4pPr marL="1044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defRPr/>
            </a:lvl4pPr>
            <a:lvl5pPr marL="1296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78377188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7AD402-D0E5-463B-B166-92FAAF728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100" b="1">
                <a:solidFill>
                  <a:srgbClr val="316636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3A61690-512D-493A-9C1B-13BF74EB0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C70F1-B36C-4D16-9E65-60ABF3691C9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79422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729C74-90B2-4D2E-9F10-D061A2EC2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66892E61-A138-45E8-B931-B20473A8D9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3C70F1-B36C-4D16-9E65-60ABF3691C9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83890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09351ACE-1D51-40E3-A049-6B264D8EA8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8163" y="1266825"/>
            <a:ext cx="8067675" cy="2362200"/>
          </a:xfrm>
        </p:spPr>
        <p:txBody>
          <a:bodyPr/>
          <a:lstStyle>
            <a:lvl1pPr algn="ctr">
              <a:lnSpc>
                <a:spcPct val="200000"/>
              </a:lnSpc>
              <a:defRPr sz="2700" b="1">
                <a:solidFill>
                  <a:srgbClr val="316636"/>
                </a:solidFill>
              </a:defRPr>
            </a:lvl1pPr>
          </a:lstStyle>
          <a:p>
            <a:r>
              <a:rPr lang="de-DE" dirty="0"/>
              <a:t>Vielen Dank</a:t>
            </a:r>
            <a:br>
              <a:rPr lang="de-DE" dirty="0"/>
            </a:br>
            <a:r>
              <a:rPr lang="de-DE" dirty="0"/>
              <a:t>für Ihre Aufmerksamkeit</a:t>
            </a:r>
          </a:p>
        </p:txBody>
      </p:sp>
    </p:spTree>
    <p:extLst>
      <p:ext uri="{BB962C8B-B14F-4D97-AF65-F5344CB8AC3E}">
        <p14:creationId xmlns:p14="http://schemas.microsoft.com/office/powerpoint/2010/main" val="7117274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-mit-Hinter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-1" y="1007390"/>
            <a:ext cx="9144001" cy="4136110"/>
          </a:xfrm>
          <a:prstGeom prst="rect">
            <a:avLst/>
          </a:prstGeom>
          <a:solidFill>
            <a:srgbClr val="EBF0F4"/>
          </a:solidFill>
          <a:ln>
            <a:solidFill>
              <a:srgbClr val="EBF0F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39999" y="1341739"/>
            <a:ext cx="7978526" cy="969606"/>
          </a:xfrm>
        </p:spPr>
        <p:txBody>
          <a:bodyPr anchor="b" anchorCtr="0"/>
          <a:lstStyle>
            <a:lvl1pPr>
              <a:lnSpc>
                <a:spcPts val="4000"/>
              </a:lnSpc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Titelmasterformat </a:t>
            </a:r>
            <a:br>
              <a:rPr lang="de-DE" dirty="0"/>
            </a:br>
            <a:r>
              <a:rPr lang="de-DE" dirty="0"/>
              <a:t>durch Klicken bearbeiten</a:t>
            </a:r>
            <a:endParaRPr lang="de-AT" dirty="0"/>
          </a:p>
        </p:txBody>
      </p:sp>
      <p:sp>
        <p:nvSpPr>
          <p:cNvPr id="3" name="Untertitel 1"/>
          <p:cNvSpPr>
            <a:spLocks noGrp="1"/>
          </p:cNvSpPr>
          <p:nvPr>
            <p:ph type="subTitle" idx="1"/>
          </p:nvPr>
        </p:nvSpPr>
        <p:spPr>
          <a:xfrm>
            <a:off x="539999" y="2360057"/>
            <a:ext cx="7978526" cy="1390388"/>
          </a:xfrm>
        </p:spPr>
        <p:txBody>
          <a:bodyPr/>
          <a:lstStyle>
            <a:lvl1pPr marL="0" indent="0" algn="l">
              <a:lnSpc>
                <a:spcPts val="4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de-AT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539750" y="4320000"/>
            <a:ext cx="3422650" cy="415529"/>
          </a:xfrm>
        </p:spPr>
        <p:txBody>
          <a:bodyPr anchor="b" anchorCtr="0"/>
          <a:lstStyle>
            <a:lvl1pPr marL="0" indent="0">
              <a:lnSpc>
                <a:spcPts val="1800"/>
              </a:lnSpc>
              <a:spcAft>
                <a:spcPts val="0"/>
              </a:spcAft>
              <a:buNone/>
              <a:defRPr sz="1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feld 12"/>
          <p:cNvSpPr txBox="1"/>
          <p:nvPr userDrawn="1"/>
        </p:nvSpPr>
        <p:spPr>
          <a:xfrm>
            <a:off x="6651752" y="169200"/>
            <a:ext cx="220027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AT" sz="1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bmluk.gv.at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00" y="205199"/>
            <a:ext cx="2160000" cy="669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5435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-ohne-Hinter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40000" y="1084027"/>
            <a:ext cx="7978526" cy="969606"/>
          </a:xfrm>
        </p:spPr>
        <p:txBody>
          <a:bodyPr anchor="b" anchorCtr="0"/>
          <a:lstStyle>
            <a:lvl1pPr>
              <a:lnSpc>
                <a:spcPts val="4000"/>
              </a:lnSpc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Titelmasterformat </a:t>
            </a:r>
            <a:br>
              <a:rPr lang="de-DE" dirty="0"/>
            </a:br>
            <a:r>
              <a:rPr lang="de-DE" dirty="0"/>
              <a:t>durch Klicken bearbeiten</a:t>
            </a:r>
            <a:endParaRPr lang="de-AT" dirty="0"/>
          </a:p>
        </p:txBody>
      </p:sp>
      <p:sp>
        <p:nvSpPr>
          <p:cNvPr id="3" name="Untertitel 1"/>
          <p:cNvSpPr>
            <a:spLocks noGrp="1"/>
          </p:cNvSpPr>
          <p:nvPr>
            <p:ph type="subTitle" idx="1"/>
          </p:nvPr>
        </p:nvSpPr>
        <p:spPr>
          <a:xfrm>
            <a:off x="539999" y="2099227"/>
            <a:ext cx="7978526" cy="1390388"/>
          </a:xfrm>
        </p:spPr>
        <p:txBody>
          <a:bodyPr/>
          <a:lstStyle>
            <a:lvl1pPr marL="0" indent="0" algn="l">
              <a:lnSpc>
                <a:spcPts val="4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de-AT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539750" y="4320000"/>
            <a:ext cx="3422650" cy="415529"/>
          </a:xfrm>
        </p:spPr>
        <p:txBody>
          <a:bodyPr anchor="b" anchorCtr="0"/>
          <a:lstStyle>
            <a:lvl1pPr marL="0" indent="0">
              <a:lnSpc>
                <a:spcPts val="1800"/>
              </a:lnSpc>
              <a:spcAft>
                <a:spcPts val="0"/>
              </a:spcAft>
              <a:buNone/>
              <a:defRPr sz="1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feld 12"/>
          <p:cNvSpPr txBox="1"/>
          <p:nvPr userDrawn="1"/>
        </p:nvSpPr>
        <p:spPr>
          <a:xfrm>
            <a:off x="6651752" y="169200"/>
            <a:ext cx="220027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AT" sz="1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bmluk.gv.at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00" y="205199"/>
            <a:ext cx="2160000" cy="669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0627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Text-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88400"/>
            <a:ext cx="7978525" cy="4320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539750" y="1296000"/>
            <a:ext cx="7978776" cy="3380775"/>
          </a:xfrm>
        </p:spPr>
        <p:txBody>
          <a:bodyPr/>
          <a:lstStyle>
            <a:lvl1pPr indent="-252000">
              <a:lnSpc>
                <a:spcPct val="110000"/>
              </a:lnSpc>
              <a:spcAft>
                <a:spcPts val="1200"/>
              </a:spcAft>
              <a:defRPr/>
            </a:lvl1pPr>
            <a:lvl2pPr indent="-252000">
              <a:lnSpc>
                <a:spcPct val="110000"/>
              </a:lnSpc>
              <a:spcAft>
                <a:spcPts val="1200"/>
              </a:spcAft>
              <a:defRPr/>
            </a:lvl2pPr>
            <a:lvl3pPr marL="755650" indent="-250825">
              <a:lnSpc>
                <a:spcPct val="110000"/>
              </a:lnSpc>
              <a:spcAft>
                <a:spcPts val="1200"/>
              </a:spcAft>
              <a:defRPr/>
            </a:lvl3pPr>
            <a:lvl4pPr marL="1044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defRPr/>
            </a:lvl4pPr>
            <a:lvl5pPr marL="1296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69026120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Text-2-nebenei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88400"/>
            <a:ext cx="7978525" cy="4320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539750" y="1296000"/>
            <a:ext cx="3812400" cy="3380775"/>
          </a:xfrm>
        </p:spPr>
        <p:txBody>
          <a:bodyPr/>
          <a:lstStyle>
            <a:lvl1pPr indent="-252000">
              <a:lnSpc>
                <a:spcPct val="110000"/>
              </a:lnSpc>
              <a:spcAft>
                <a:spcPts val="1200"/>
              </a:spcAft>
              <a:defRPr/>
            </a:lvl1pPr>
            <a:lvl2pPr indent="-252000">
              <a:lnSpc>
                <a:spcPct val="110000"/>
              </a:lnSpc>
              <a:spcAft>
                <a:spcPts val="1200"/>
              </a:spcAft>
              <a:defRPr/>
            </a:lvl2pPr>
            <a:lvl3pPr marL="755650" indent="-250825">
              <a:lnSpc>
                <a:spcPct val="110000"/>
              </a:lnSpc>
              <a:spcAft>
                <a:spcPts val="1200"/>
              </a:spcAft>
              <a:defRPr/>
            </a:lvl3pPr>
            <a:lvl4pPr marL="1044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defRPr/>
            </a:lvl4pPr>
            <a:lvl5pPr marL="1296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7" name="Textplatzhalter 5"/>
          <p:cNvSpPr>
            <a:spLocks noGrp="1"/>
          </p:cNvSpPr>
          <p:nvPr>
            <p:ph type="body" sz="quarter" idx="13" hasCustomPrompt="1"/>
          </p:nvPr>
        </p:nvSpPr>
        <p:spPr>
          <a:xfrm>
            <a:off x="4706125" y="1295999"/>
            <a:ext cx="3812400" cy="3380775"/>
          </a:xfrm>
        </p:spPr>
        <p:txBody>
          <a:bodyPr/>
          <a:lstStyle>
            <a:lvl1pPr indent="-252000">
              <a:lnSpc>
                <a:spcPct val="110000"/>
              </a:lnSpc>
              <a:spcAft>
                <a:spcPts val="1200"/>
              </a:spcAft>
              <a:defRPr/>
            </a:lvl1pPr>
            <a:lvl2pPr indent="-252000">
              <a:lnSpc>
                <a:spcPct val="110000"/>
              </a:lnSpc>
              <a:spcAft>
                <a:spcPts val="1200"/>
              </a:spcAft>
              <a:defRPr/>
            </a:lvl2pPr>
            <a:lvl3pPr marL="755650" indent="-250825">
              <a:lnSpc>
                <a:spcPct val="110000"/>
              </a:lnSpc>
              <a:spcAft>
                <a:spcPts val="1200"/>
              </a:spcAft>
              <a:defRPr/>
            </a:lvl3pPr>
            <a:lvl4pPr marL="1044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defRPr/>
            </a:lvl4pPr>
            <a:lvl5pPr marL="1296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74794939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Text-und-Marginal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88400"/>
            <a:ext cx="7978525" cy="4320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539750" y="1296000"/>
            <a:ext cx="5990400" cy="3380775"/>
          </a:xfrm>
        </p:spPr>
        <p:txBody>
          <a:bodyPr/>
          <a:lstStyle>
            <a:lvl1pPr indent="-252000">
              <a:lnSpc>
                <a:spcPct val="110000"/>
              </a:lnSpc>
              <a:spcAft>
                <a:spcPts val="1200"/>
              </a:spcAft>
              <a:defRPr/>
            </a:lvl1pPr>
            <a:lvl2pPr indent="-252000">
              <a:lnSpc>
                <a:spcPct val="110000"/>
              </a:lnSpc>
              <a:spcAft>
                <a:spcPts val="1200"/>
              </a:spcAft>
              <a:defRPr/>
            </a:lvl2pPr>
            <a:lvl3pPr marL="755650" indent="-250825">
              <a:lnSpc>
                <a:spcPct val="110000"/>
              </a:lnSpc>
              <a:spcAft>
                <a:spcPts val="1200"/>
              </a:spcAft>
              <a:defRPr/>
            </a:lvl3pPr>
            <a:lvl4pPr marL="1044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defRPr/>
            </a:lvl4pPr>
            <a:lvl5pPr marL="1296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7" name="Textplatzhalter 5"/>
          <p:cNvSpPr>
            <a:spLocks noGrp="1"/>
          </p:cNvSpPr>
          <p:nvPr>
            <p:ph type="body" sz="quarter" idx="13" hasCustomPrompt="1"/>
          </p:nvPr>
        </p:nvSpPr>
        <p:spPr>
          <a:xfrm>
            <a:off x="6790526" y="1295999"/>
            <a:ext cx="1728000" cy="3380775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1200"/>
              </a:spcAft>
              <a:buNone/>
              <a:defRPr sz="1400"/>
            </a:lvl1pPr>
            <a:lvl2pPr indent="-252000">
              <a:lnSpc>
                <a:spcPts val="2400"/>
              </a:lnSpc>
              <a:spcAft>
                <a:spcPts val="1200"/>
              </a:spcAft>
              <a:defRPr/>
            </a:lvl2pPr>
            <a:lvl3pPr marL="755650" indent="-250825">
              <a:lnSpc>
                <a:spcPts val="2400"/>
              </a:lnSpc>
              <a:spcAft>
                <a:spcPts val="1200"/>
              </a:spcAft>
              <a:defRPr/>
            </a:lvl3pPr>
            <a:lvl4pPr marL="1044000" indent="-252000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ClrTx/>
              <a:defRPr/>
            </a:lvl4pPr>
            <a:lvl5pPr marL="1296000" indent="-252000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de-AT" dirty="0"/>
              <a:t>Text in Marginalspalte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45261664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88400"/>
            <a:ext cx="7978525" cy="432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3"/>
          </p:nvPr>
        </p:nvSpPr>
        <p:spPr>
          <a:xfrm>
            <a:off x="539751" y="1296000"/>
            <a:ext cx="7978775" cy="3326400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81168999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-Bild-u-Foto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88400"/>
            <a:ext cx="7978525" cy="432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3"/>
          </p:nvPr>
        </p:nvSpPr>
        <p:spPr>
          <a:xfrm>
            <a:off x="539751" y="1296000"/>
            <a:ext cx="7978775" cy="3326400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4" hasCustomPrompt="1"/>
          </p:nvPr>
        </p:nvSpPr>
        <p:spPr>
          <a:xfrm>
            <a:off x="5305425" y="4314825"/>
            <a:ext cx="3213100" cy="307975"/>
          </a:xfrm>
          <a:solidFill>
            <a:schemeClr val="bg2"/>
          </a:solidFill>
        </p:spPr>
        <p:txBody>
          <a:bodyPr lIns="108000" rIns="108000" bIns="72000"/>
          <a:lstStyle>
            <a:lvl1pPr marL="0" indent="0">
              <a:buNone/>
              <a:defRPr sz="1400"/>
            </a:lvl1pPr>
          </a:lstStyle>
          <a:p>
            <a:pPr lvl="0"/>
            <a:r>
              <a:rPr lang="de-AT" dirty="0" err="1"/>
              <a:t>Fototext</a:t>
            </a:r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675707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Text-2-nebenei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88400"/>
            <a:ext cx="7978525" cy="4320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539750" y="1296000"/>
            <a:ext cx="3812400" cy="3380775"/>
          </a:xfrm>
        </p:spPr>
        <p:txBody>
          <a:bodyPr/>
          <a:lstStyle>
            <a:lvl1pPr indent="-252000">
              <a:lnSpc>
                <a:spcPct val="110000"/>
              </a:lnSpc>
              <a:spcAft>
                <a:spcPts val="1200"/>
              </a:spcAft>
              <a:defRPr/>
            </a:lvl1pPr>
            <a:lvl2pPr indent="-252000">
              <a:lnSpc>
                <a:spcPct val="110000"/>
              </a:lnSpc>
              <a:spcAft>
                <a:spcPts val="1200"/>
              </a:spcAft>
              <a:defRPr/>
            </a:lvl2pPr>
            <a:lvl3pPr marL="755650" indent="-250825">
              <a:lnSpc>
                <a:spcPct val="110000"/>
              </a:lnSpc>
              <a:spcAft>
                <a:spcPts val="1200"/>
              </a:spcAft>
              <a:defRPr/>
            </a:lvl3pPr>
            <a:lvl4pPr marL="1044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defRPr/>
            </a:lvl4pPr>
            <a:lvl5pPr marL="1296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7" name="Textplatzhalter 5"/>
          <p:cNvSpPr>
            <a:spLocks noGrp="1"/>
          </p:cNvSpPr>
          <p:nvPr>
            <p:ph type="body" sz="quarter" idx="13" hasCustomPrompt="1"/>
          </p:nvPr>
        </p:nvSpPr>
        <p:spPr>
          <a:xfrm>
            <a:off x="4706125" y="1295999"/>
            <a:ext cx="3812400" cy="3380775"/>
          </a:xfrm>
        </p:spPr>
        <p:txBody>
          <a:bodyPr/>
          <a:lstStyle>
            <a:lvl1pPr indent="-252000">
              <a:lnSpc>
                <a:spcPct val="110000"/>
              </a:lnSpc>
              <a:spcAft>
                <a:spcPts val="1200"/>
              </a:spcAft>
              <a:defRPr/>
            </a:lvl1pPr>
            <a:lvl2pPr indent="-252000">
              <a:lnSpc>
                <a:spcPct val="110000"/>
              </a:lnSpc>
              <a:spcAft>
                <a:spcPts val="1200"/>
              </a:spcAft>
              <a:defRPr/>
            </a:lvl2pPr>
            <a:lvl3pPr marL="755650" indent="-250825">
              <a:lnSpc>
                <a:spcPct val="110000"/>
              </a:lnSpc>
              <a:spcAft>
                <a:spcPts val="1200"/>
              </a:spcAft>
              <a:defRPr/>
            </a:lvl3pPr>
            <a:lvl4pPr marL="1044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defRPr/>
            </a:lvl4pPr>
            <a:lvl5pPr marL="1296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82231696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Bild-links-Text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5" name="Bildplatzhalter 6"/>
          <p:cNvSpPr>
            <a:spLocks noGrp="1"/>
          </p:cNvSpPr>
          <p:nvPr>
            <p:ph type="pic" sz="quarter" idx="13"/>
          </p:nvPr>
        </p:nvSpPr>
        <p:spPr>
          <a:xfrm>
            <a:off x="539750" y="1295998"/>
            <a:ext cx="3813175" cy="3326402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706125" y="1296000"/>
            <a:ext cx="3812400" cy="33264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31083535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-Bild-u-Fototext-links-Text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5" name="Bildplatzhalter 6"/>
          <p:cNvSpPr>
            <a:spLocks noGrp="1"/>
          </p:cNvSpPr>
          <p:nvPr>
            <p:ph type="pic" sz="quarter" idx="13"/>
          </p:nvPr>
        </p:nvSpPr>
        <p:spPr>
          <a:xfrm>
            <a:off x="539750" y="1295998"/>
            <a:ext cx="3813175" cy="3051075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5" hasCustomPrompt="1"/>
          </p:nvPr>
        </p:nvSpPr>
        <p:spPr>
          <a:xfrm>
            <a:off x="539750" y="4347074"/>
            <a:ext cx="3813175" cy="275725"/>
          </a:xfrm>
        </p:spPr>
        <p:txBody>
          <a:bodyPr/>
          <a:lstStyle>
            <a:lvl1pPr marL="0" indent="0">
              <a:buNone/>
              <a:defRPr sz="1200" baseline="0"/>
            </a:lvl1pPr>
          </a:lstStyle>
          <a:p>
            <a:pPr lvl="0"/>
            <a:r>
              <a:rPr lang="de-AT" sz="1400" dirty="0"/>
              <a:t>Foto: XY</a:t>
            </a:r>
            <a:endParaRPr lang="de-AT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706125" y="1296000"/>
            <a:ext cx="3812400" cy="33264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07573648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Text-links-Bild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40001" y="1296000"/>
            <a:ext cx="3812400" cy="33264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5" name="Bildplatzhalter 6"/>
          <p:cNvSpPr>
            <a:spLocks noGrp="1"/>
          </p:cNvSpPr>
          <p:nvPr>
            <p:ph type="pic" sz="quarter" idx="13"/>
          </p:nvPr>
        </p:nvSpPr>
        <p:spPr>
          <a:xfrm>
            <a:off x="4705350" y="1295998"/>
            <a:ext cx="3813175" cy="3326402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51601323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-Text-links-Bild-u-Fototext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40001" y="1296000"/>
            <a:ext cx="3812400" cy="33264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5" name="Bildplatzhalter 6"/>
          <p:cNvSpPr>
            <a:spLocks noGrp="1"/>
          </p:cNvSpPr>
          <p:nvPr>
            <p:ph type="pic" sz="quarter" idx="13"/>
          </p:nvPr>
        </p:nvSpPr>
        <p:spPr>
          <a:xfrm>
            <a:off x="4705350" y="1295998"/>
            <a:ext cx="3813175" cy="3051075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5" hasCustomPrompt="1"/>
          </p:nvPr>
        </p:nvSpPr>
        <p:spPr>
          <a:xfrm>
            <a:off x="4705351" y="4347074"/>
            <a:ext cx="3813175" cy="275725"/>
          </a:xfrm>
        </p:spPr>
        <p:txBody>
          <a:bodyPr/>
          <a:lstStyle>
            <a:lvl1pPr marL="0" indent="0">
              <a:buNone/>
              <a:defRPr sz="1200" baseline="0"/>
            </a:lvl1pPr>
          </a:lstStyle>
          <a:p>
            <a:pPr lvl="0"/>
            <a:r>
              <a:rPr lang="de-AT" sz="1400" dirty="0"/>
              <a:t>Foto: XY</a:t>
            </a:r>
            <a:endParaRPr lang="de-AT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08352951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beliebig_Marginalspalte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9" name="Inhaltsplatzhalter 8"/>
          <p:cNvSpPr>
            <a:spLocks noGrp="1"/>
          </p:cNvSpPr>
          <p:nvPr>
            <p:ph sz="quarter" idx="13"/>
          </p:nvPr>
        </p:nvSpPr>
        <p:spPr>
          <a:xfrm>
            <a:off x="539751" y="1295999"/>
            <a:ext cx="5990589" cy="33264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4" hasCustomPrompt="1"/>
          </p:nvPr>
        </p:nvSpPr>
        <p:spPr>
          <a:xfrm>
            <a:off x="6789419" y="1295999"/>
            <a:ext cx="1729105" cy="3326400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de-AT" dirty="0"/>
              <a:t>Text in Marginalspalte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71024347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88400"/>
            <a:ext cx="7978525" cy="432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6" name="SmartArt-Platzhalter 5"/>
          <p:cNvSpPr>
            <a:spLocks noGrp="1"/>
          </p:cNvSpPr>
          <p:nvPr>
            <p:ph type="dgm" sz="quarter" idx="14"/>
          </p:nvPr>
        </p:nvSpPr>
        <p:spPr>
          <a:xfrm>
            <a:off x="539750" y="1295999"/>
            <a:ext cx="7978776" cy="3326400"/>
          </a:xfrm>
        </p:spPr>
        <p:txBody>
          <a:bodyPr/>
          <a:lstStyle/>
          <a:p>
            <a:r>
              <a:rPr lang="de-DE"/>
              <a:t>Klicken Sie auf das Symbol, um die SmartArt-Grafik hinzuzufügen</a:t>
            </a:r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71198873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belieb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9" name="Inhaltsplatzhalter 8"/>
          <p:cNvSpPr>
            <a:spLocks noGrp="1"/>
          </p:cNvSpPr>
          <p:nvPr>
            <p:ph sz="quarter" idx="13"/>
          </p:nvPr>
        </p:nvSpPr>
        <p:spPr>
          <a:xfrm>
            <a:off x="539751" y="1296000"/>
            <a:ext cx="7978775" cy="33264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28779847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e-beliebig-2-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8" name="Inhaltsplatzhalter 7"/>
          <p:cNvSpPr>
            <a:spLocks noGrp="1"/>
          </p:cNvSpPr>
          <p:nvPr>
            <p:ph sz="quarter" idx="15"/>
          </p:nvPr>
        </p:nvSpPr>
        <p:spPr>
          <a:xfrm>
            <a:off x="540000" y="1295999"/>
            <a:ext cx="3838575" cy="33264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9" name="Inhaltsplatzhalter 7"/>
          <p:cNvSpPr>
            <a:spLocks noGrp="1"/>
          </p:cNvSpPr>
          <p:nvPr>
            <p:ph sz="quarter" idx="16"/>
          </p:nvPr>
        </p:nvSpPr>
        <p:spPr>
          <a:xfrm>
            <a:off x="4679951" y="1295999"/>
            <a:ext cx="3838575" cy="33264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09692514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39999" y="936000"/>
            <a:ext cx="5389200" cy="1264276"/>
          </a:xfrm>
        </p:spPr>
        <p:txBody>
          <a:bodyPr/>
          <a:lstStyle>
            <a:lvl1pPr>
              <a:lnSpc>
                <a:spcPct val="114000"/>
              </a:lnSpc>
              <a:defRPr sz="3000" b="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0"/>
          </p:nvPr>
        </p:nvSpPr>
        <p:spPr>
          <a:xfrm>
            <a:off x="539750" y="3780000"/>
            <a:ext cx="3423600" cy="963216"/>
          </a:xfrm>
        </p:spPr>
        <p:txBody>
          <a:bodyPr anchor="b" anchorCtr="0"/>
          <a:lstStyle>
            <a:lvl1pPr marL="0" indent="0">
              <a:lnSpc>
                <a:spcPts val="1800"/>
              </a:lnSpc>
              <a:spcAft>
                <a:spcPts val="0"/>
              </a:spcAft>
              <a:buNone/>
              <a:defRPr sz="1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5111527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folie mit 1-zeiligem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539751" y="1623600"/>
            <a:ext cx="7978775" cy="281520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7704003" y="4790252"/>
            <a:ext cx="814522" cy="200025"/>
          </a:xfrm>
        </p:spPr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139080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Text-und-Marginal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88400"/>
            <a:ext cx="7978525" cy="4320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539750" y="1296000"/>
            <a:ext cx="5990400" cy="3380775"/>
          </a:xfrm>
        </p:spPr>
        <p:txBody>
          <a:bodyPr/>
          <a:lstStyle>
            <a:lvl1pPr indent="-252000">
              <a:lnSpc>
                <a:spcPct val="110000"/>
              </a:lnSpc>
              <a:spcAft>
                <a:spcPts val="1200"/>
              </a:spcAft>
              <a:defRPr/>
            </a:lvl1pPr>
            <a:lvl2pPr indent="-252000">
              <a:lnSpc>
                <a:spcPct val="110000"/>
              </a:lnSpc>
              <a:spcAft>
                <a:spcPts val="1200"/>
              </a:spcAft>
              <a:defRPr/>
            </a:lvl2pPr>
            <a:lvl3pPr marL="755650" indent="-250825">
              <a:lnSpc>
                <a:spcPct val="110000"/>
              </a:lnSpc>
              <a:spcAft>
                <a:spcPts val="1200"/>
              </a:spcAft>
              <a:defRPr/>
            </a:lvl3pPr>
            <a:lvl4pPr marL="1044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defRPr/>
            </a:lvl4pPr>
            <a:lvl5pPr marL="1296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7" name="Textplatzhalter 5"/>
          <p:cNvSpPr>
            <a:spLocks noGrp="1"/>
          </p:cNvSpPr>
          <p:nvPr>
            <p:ph type="body" sz="quarter" idx="13" hasCustomPrompt="1"/>
          </p:nvPr>
        </p:nvSpPr>
        <p:spPr>
          <a:xfrm>
            <a:off x="6790526" y="1295999"/>
            <a:ext cx="1728000" cy="3380775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1200"/>
              </a:spcAft>
              <a:buNone/>
              <a:defRPr sz="1400"/>
            </a:lvl1pPr>
            <a:lvl2pPr indent="-252000">
              <a:lnSpc>
                <a:spcPts val="2400"/>
              </a:lnSpc>
              <a:spcAft>
                <a:spcPts val="1200"/>
              </a:spcAft>
              <a:defRPr/>
            </a:lvl2pPr>
            <a:lvl3pPr marL="755650" indent="-250825">
              <a:lnSpc>
                <a:spcPts val="2400"/>
              </a:lnSpc>
              <a:spcAft>
                <a:spcPts val="1200"/>
              </a:spcAft>
              <a:defRPr/>
            </a:lvl3pPr>
            <a:lvl4pPr marL="1044000" indent="-252000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ClrTx/>
              <a:defRPr/>
            </a:lvl4pPr>
            <a:lvl5pPr marL="1296000" indent="-252000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de-AT" dirty="0"/>
              <a:t>Text in Marginalspalte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967807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88400"/>
            <a:ext cx="7978525" cy="432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3"/>
          </p:nvPr>
        </p:nvSpPr>
        <p:spPr>
          <a:xfrm>
            <a:off x="539751" y="1296000"/>
            <a:ext cx="7978775" cy="3326400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843870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-Bild-u-Foto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88400"/>
            <a:ext cx="7978525" cy="432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3"/>
          </p:nvPr>
        </p:nvSpPr>
        <p:spPr>
          <a:xfrm>
            <a:off x="539751" y="1296000"/>
            <a:ext cx="7978775" cy="3326400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4" hasCustomPrompt="1"/>
          </p:nvPr>
        </p:nvSpPr>
        <p:spPr>
          <a:xfrm>
            <a:off x="5305425" y="4314825"/>
            <a:ext cx="3213100" cy="307975"/>
          </a:xfrm>
          <a:solidFill>
            <a:schemeClr val="bg2"/>
          </a:solidFill>
        </p:spPr>
        <p:txBody>
          <a:bodyPr lIns="108000" rIns="108000" bIns="72000"/>
          <a:lstStyle>
            <a:lvl1pPr marL="0" indent="0">
              <a:buNone/>
              <a:defRPr sz="1400"/>
            </a:lvl1pPr>
          </a:lstStyle>
          <a:p>
            <a:pPr lvl="0"/>
            <a:r>
              <a:rPr lang="de-AT" dirty="0" err="1"/>
              <a:t>Fototext</a:t>
            </a:r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94111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Bild-links-Text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5" name="Bildplatzhalter 6"/>
          <p:cNvSpPr>
            <a:spLocks noGrp="1"/>
          </p:cNvSpPr>
          <p:nvPr>
            <p:ph type="pic" sz="quarter" idx="13"/>
          </p:nvPr>
        </p:nvSpPr>
        <p:spPr>
          <a:xfrm>
            <a:off x="539750" y="1295998"/>
            <a:ext cx="3813175" cy="3326402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706125" y="1296000"/>
            <a:ext cx="3812400" cy="33264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20835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-Bild-u-Fototext-links-Text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5" name="Bildplatzhalter 6"/>
          <p:cNvSpPr>
            <a:spLocks noGrp="1"/>
          </p:cNvSpPr>
          <p:nvPr>
            <p:ph type="pic" sz="quarter" idx="13"/>
          </p:nvPr>
        </p:nvSpPr>
        <p:spPr>
          <a:xfrm>
            <a:off x="539750" y="1295998"/>
            <a:ext cx="3813175" cy="3051075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5" hasCustomPrompt="1"/>
          </p:nvPr>
        </p:nvSpPr>
        <p:spPr>
          <a:xfrm>
            <a:off x="539750" y="4347074"/>
            <a:ext cx="3813175" cy="275725"/>
          </a:xfrm>
        </p:spPr>
        <p:txBody>
          <a:bodyPr/>
          <a:lstStyle>
            <a:lvl1pPr marL="0" indent="0">
              <a:buNone/>
              <a:defRPr sz="1200" baseline="0"/>
            </a:lvl1pPr>
          </a:lstStyle>
          <a:p>
            <a:pPr lvl="0"/>
            <a:r>
              <a:rPr lang="de-AT" sz="1400" dirty="0"/>
              <a:t>Foto: XY</a:t>
            </a:r>
            <a:endParaRPr lang="de-AT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706125" y="1296000"/>
            <a:ext cx="3812400" cy="33264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531039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40001" y="788399"/>
            <a:ext cx="7978525" cy="433425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/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0001" y="1296000"/>
            <a:ext cx="7978525" cy="332782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9" name="Fußzeilenplatzhalter 12"/>
          <p:cNvSpPr>
            <a:spLocks noGrp="1"/>
          </p:cNvSpPr>
          <p:nvPr>
            <p:ph type="ftr" sz="quarter" idx="3"/>
          </p:nvPr>
        </p:nvSpPr>
        <p:spPr>
          <a:xfrm>
            <a:off x="540000" y="4788000"/>
            <a:ext cx="6875916" cy="2000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de-AT" dirty="0"/>
          </a:p>
        </p:txBody>
      </p:sp>
      <p:sp>
        <p:nvSpPr>
          <p:cNvPr id="20" name="Foliennummernplatzhalter 13"/>
          <p:cNvSpPr>
            <a:spLocks noGrp="1"/>
          </p:cNvSpPr>
          <p:nvPr>
            <p:ph type="sldNum" sz="quarter" idx="4"/>
          </p:nvPr>
        </p:nvSpPr>
        <p:spPr>
          <a:xfrm>
            <a:off x="7558201" y="4788000"/>
            <a:ext cx="960324" cy="2000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11" name="Textfeld 10"/>
          <p:cNvSpPr txBox="1"/>
          <p:nvPr userDrawn="1"/>
        </p:nvSpPr>
        <p:spPr>
          <a:xfrm>
            <a:off x="6651752" y="169200"/>
            <a:ext cx="220027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AT" sz="1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bmluk.gv.at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400" y="205199"/>
            <a:ext cx="1620000" cy="502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708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  <p:sldLayoutId id="2147483928" r:id="rId15"/>
    <p:sldLayoutId id="2147483929" r:id="rId16"/>
    <p:sldLayoutId id="2147483949" r:id="rId17"/>
    <p:sldLayoutId id="2147483950" r:id="rId18"/>
  </p:sldLayoutIdLst>
  <p:hf hdr="0" ftr="0" dt="0"/>
  <p:txStyles>
    <p:titleStyle>
      <a:lvl1pPr algn="l" defTabSz="914400" rtl="0" eaLnBrk="1" latinLnBrk="0" hangingPunct="1">
        <a:lnSpc>
          <a:spcPts val="3000"/>
        </a:lnSpc>
        <a:spcBef>
          <a:spcPct val="0"/>
        </a:spcBef>
        <a:buNone/>
        <a:defRPr sz="2400" b="1" kern="1200">
          <a:solidFill>
            <a:schemeClr val="tx2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52000" marR="0" indent="-252000" algn="l" defTabSz="914400" rtl="0" eaLnBrk="1" fontAlgn="auto" latinLnBrk="0" hangingPunct="1">
        <a:lnSpc>
          <a:spcPct val="110000"/>
        </a:lnSpc>
        <a:spcBef>
          <a:spcPts val="0"/>
        </a:spcBef>
        <a:spcAft>
          <a:spcPts val="1200"/>
        </a:spcAft>
        <a:buClr>
          <a:schemeClr val="tx2"/>
        </a:buClr>
        <a:buSzTx/>
        <a:buFont typeface="Arial" panose="020B0604020202020204" pitchFamily="34" charset="0"/>
        <a:buChar char="•"/>
        <a:tabLst/>
        <a:defRPr sz="1800" kern="1200">
          <a:solidFill>
            <a:schemeClr val="bg1">
              <a:lumMod val="1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504000" marR="0" indent="-252000" algn="l" defTabSz="914400" rtl="0" eaLnBrk="1" fontAlgn="auto" latinLnBrk="0" hangingPunct="1">
        <a:lnSpc>
          <a:spcPct val="110000"/>
        </a:lnSpc>
        <a:spcBef>
          <a:spcPts val="0"/>
        </a:spcBef>
        <a:spcAft>
          <a:spcPts val="1200"/>
        </a:spcAft>
        <a:buClrTx/>
        <a:buSzTx/>
        <a:buFont typeface="Corbel" panose="020B0503020204020204" pitchFamily="34" charset="0"/>
        <a:buChar char="−"/>
        <a:tabLst/>
        <a:defRPr sz="1800" kern="1200">
          <a:solidFill>
            <a:schemeClr val="bg1">
              <a:lumMod val="1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756000" indent="-252000" algn="l" defTabSz="914400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ClrTx/>
        <a:buFont typeface="Arial" pitchFamily="34" charset="0"/>
        <a:buChar char="•"/>
        <a:defRPr sz="1800" kern="1200" baseline="0">
          <a:solidFill>
            <a:schemeClr val="bg1">
              <a:lumMod val="1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008000" indent="-252000" algn="l" defTabSz="914400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Clr>
          <a:schemeClr val="tx2"/>
        </a:buClr>
        <a:buFont typeface="Arial" pitchFamily="34" charset="0"/>
        <a:buChar char="–"/>
        <a:defRPr sz="1800" kern="1200" baseline="0">
          <a:solidFill>
            <a:schemeClr val="bg1">
              <a:lumMod val="10000"/>
            </a:schemeClr>
          </a:solidFill>
          <a:latin typeface="+mn-lt"/>
          <a:ea typeface="+mn-ea"/>
          <a:cs typeface="+mn-cs"/>
        </a:defRPr>
      </a:lvl4pPr>
      <a:lvl5pPr marL="1260000" indent="-252000" algn="l" defTabSz="914400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Clr>
          <a:schemeClr val="tx2"/>
        </a:buClr>
        <a:buFont typeface="Arial" panose="020B0604020202020204" pitchFamily="34" charset="0"/>
        <a:buChar char="•"/>
        <a:defRPr sz="1800" kern="1200" baseline="0">
          <a:solidFill>
            <a:schemeClr val="bg1">
              <a:lumMod val="1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0DB8819-6AA0-47B5-BB3B-7E760B5F0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219950" cy="81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363F60A-AB77-4B9F-8135-AAA4A41EA4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184053"/>
            <a:ext cx="7886700" cy="348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51EFD85-4C18-4002-BF38-3D087D7E91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24700" y="4698009"/>
            <a:ext cx="1390650" cy="230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33A4B3-7EA8-45B4-9768-67D5465142F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9B35206F-2FBC-4487-9E5A-3E251A82863F}"/>
              </a:ext>
            </a:extLst>
          </p:cNvPr>
          <p:cNvSpPr txBox="1"/>
          <p:nvPr userDrawn="1"/>
        </p:nvSpPr>
        <p:spPr>
          <a:xfrm>
            <a:off x="4400550" y="2401309"/>
            <a:ext cx="120015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1350" dirty="0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13F6D784-F4F2-4E9D-BC89-C2DFA8ACB49F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75350" y="264516"/>
            <a:ext cx="1080000" cy="357165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25" name="Textfeld 24">
            <a:extLst>
              <a:ext uri="{FF2B5EF4-FFF2-40B4-BE49-F238E27FC236}">
                <a16:creationId xmlns:a16="http://schemas.microsoft.com/office/drawing/2014/main" id="{CA9E33C3-804A-4F85-A1DC-EAD3957D69BF}"/>
              </a:ext>
            </a:extLst>
          </p:cNvPr>
          <p:cNvSpPr txBox="1"/>
          <p:nvPr userDrawn="1"/>
        </p:nvSpPr>
        <p:spPr>
          <a:xfrm>
            <a:off x="723901" y="4928842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sz="1350" dirty="0"/>
          </a:p>
        </p:txBody>
      </p:sp>
      <p:sp>
        <p:nvSpPr>
          <p:cNvPr id="26" name="Titelplatzhalter 1">
            <a:extLst>
              <a:ext uri="{FF2B5EF4-FFF2-40B4-BE49-F238E27FC236}">
                <a16:creationId xmlns:a16="http://schemas.microsoft.com/office/drawing/2014/main" id="{B2FF3F41-346B-4EDC-81F6-B3F64308C109}"/>
              </a:ext>
            </a:extLst>
          </p:cNvPr>
          <p:cNvSpPr txBox="1">
            <a:spLocks/>
          </p:cNvSpPr>
          <p:nvPr userDrawn="1"/>
        </p:nvSpPr>
        <p:spPr>
          <a:xfrm>
            <a:off x="628650" y="4624912"/>
            <a:ext cx="6296025" cy="404288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rgbClr val="E29F30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DE" sz="105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264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250" b="1" kern="1200">
          <a:solidFill>
            <a:srgbClr val="316636"/>
          </a:solidFill>
          <a:latin typeface="+mn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316636"/>
        </a:buClr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316636"/>
        </a:buClr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31663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316636"/>
        </a:buClr>
        <a:buFont typeface="Arial" panose="020B0604020202020204" pitchFamily="34" charset="0"/>
        <a:buChar char="•"/>
        <a:defRPr sz="16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316636"/>
        </a:buClr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40001" y="788399"/>
            <a:ext cx="7978525" cy="433425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/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0001" y="1296000"/>
            <a:ext cx="7978525" cy="332782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9" name="Fußzeilenplatzhalter 12"/>
          <p:cNvSpPr>
            <a:spLocks noGrp="1"/>
          </p:cNvSpPr>
          <p:nvPr>
            <p:ph type="ftr" sz="quarter" idx="3"/>
          </p:nvPr>
        </p:nvSpPr>
        <p:spPr>
          <a:xfrm>
            <a:off x="540000" y="4788000"/>
            <a:ext cx="6875916" cy="2000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de-AT" dirty="0"/>
          </a:p>
        </p:txBody>
      </p:sp>
      <p:sp>
        <p:nvSpPr>
          <p:cNvPr id="20" name="Foliennummernplatzhalter 13"/>
          <p:cNvSpPr>
            <a:spLocks noGrp="1"/>
          </p:cNvSpPr>
          <p:nvPr>
            <p:ph type="sldNum" sz="quarter" idx="4"/>
          </p:nvPr>
        </p:nvSpPr>
        <p:spPr>
          <a:xfrm>
            <a:off x="7558201" y="4788000"/>
            <a:ext cx="960324" cy="2000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11" name="Textfeld 10"/>
          <p:cNvSpPr txBox="1"/>
          <p:nvPr userDrawn="1"/>
        </p:nvSpPr>
        <p:spPr>
          <a:xfrm>
            <a:off x="6651752" y="169200"/>
            <a:ext cx="220027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AT" sz="1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bmluk.gv.at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400" y="205199"/>
            <a:ext cx="1620000" cy="502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93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2" r:id="rId1"/>
    <p:sldLayoutId id="2147483953" r:id="rId2"/>
    <p:sldLayoutId id="2147483954" r:id="rId3"/>
    <p:sldLayoutId id="2147483955" r:id="rId4"/>
    <p:sldLayoutId id="2147483956" r:id="rId5"/>
    <p:sldLayoutId id="2147483957" r:id="rId6"/>
    <p:sldLayoutId id="2147483958" r:id="rId7"/>
    <p:sldLayoutId id="2147483959" r:id="rId8"/>
    <p:sldLayoutId id="2147483960" r:id="rId9"/>
    <p:sldLayoutId id="2147483961" r:id="rId10"/>
    <p:sldLayoutId id="2147483962" r:id="rId11"/>
    <p:sldLayoutId id="2147483963" r:id="rId12"/>
    <p:sldLayoutId id="2147483964" r:id="rId13"/>
    <p:sldLayoutId id="2147483965" r:id="rId14"/>
    <p:sldLayoutId id="2147483966" r:id="rId15"/>
    <p:sldLayoutId id="2147483967" r:id="rId16"/>
    <p:sldLayoutId id="2147483968" r:id="rId17"/>
  </p:sldLayoutIdLst>
  <p:hf hdr="0" ftr="0" dt="0"/>
  <p:txStyles>
    <p:titleStyle>
      <a:lvl1pPr algn="l" defTabSz="914400" rtl="0" eaLnBrk="1" latinLnBrk="0" hangingPunct="1">
        <a:lnSpc>
          <a:spcPts val="3000"/>
        </a:lnSpc>
        <a:spcBef>
          <a:spcPct val="0"/>
        </a:spcBef>
        <a:buNone/>
        <a:defRPr sz="2400" b="1" kern="1200">
          <a:solidFill>
            <a:schemeClr val="tx2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52000" marR="0" indent="-252000" algn="l" defTabSz="914400" rtl="0" eaLnBrk="1" fontAlgn="auto" latinLnBrk="0" hangingPunct="1">
        <a:lnSpc>
          <a:spcPct val="110000"/>
        </a:lnSpc>
        <a:spcBef>
          <a:spcPts val="0"/>
        </a:spcBef>
        <a:spcAft>
          <a:spcPts val="1200"/>
        </a:spcAft>
        <a:buClr>
          <a:schemeClr val="tx2"/>
        </a:buClr>
        <a:buSzTx/>
        <a:buFont typeface="Arial" panose="020B0604020202020204" pitchFamily="34" charset="0"/>
        <a:buChar char="•"/>
        <a:tabLst/>
        <a:defRPr sz="1800" kern="1200">
          <a:solidFill>
            <a:schemeClr val="bg1">
              <a:lumMod val="1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504000" marR="0" indent="-252000" algn="l" defTabSz="914400" rtl="0" eaLnBrk="1" fontAlgn="auto" latinLnBrk="0" hangingPunct="1">
        <a:lnSpc>
          <a:spcPct val="110000"/>
        </a:lnSpc>
        <a:spcBef>
          <a:spcPts val="0"/>
        </a:spcBef>
        <a:spcAft>
          <a:spcPts val="1200"/>
        </a:spcAft>
        <a:buClrTx/>
        <a:buSzTx/>
        <a:buFont typeface="Corbel" panose="020B0503020204020204" pitchFamily="34" charset="0"/>
        <a:buChar char="−"/>
        <a:tabLst/>
        <a:defRPr sz="1800" kern="1200">
          <a:solidFill>
            <a:schemeClr val="bg1">
              <a:lumMod val="1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756000" indent="-252000" algn="l" defTabSz="914400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ClrTx/>
        <a:buFont typeface="Arial" pitchFamily="34" charset="0"/>
        <a:buChar char="•"/>
        <a:defRPr sz="1800" kern="1200" baseline="0">
          <a:solidFill>
            <a:schemeClr val="bg1">
              <a:lumMod val="1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008000" indent="-252000" algn="l" defTabSz="914400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Clr>
          <a:schemeClr val="tx2"/>
        </a:buClr>
        <a:buFont typeface="Arial" pitchFamily="34" charset="0"/>
        <a:buChar char="–"/>
        <a:defRPr sz="1800" kern="1200" baseline="0">
          <a:solidFill>
            <a:schemeClr val="bg1">
              <a:lumMod val="10000"/>
            </a:schemeClr>
          </a:solidFill>
          <a:latin typeface="+mn-lt"/>
          <a:ea typeface="+mn-ea"/>
          <a:cs typeface="+mn-cs"/>
        </a:defRPr>
      </a:lvl4pPr>
      <a:lvl5pPr marL="1260000" indent="-252000" algn="l" defTabSz="914400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Clr>
          <a:schemeClr val="tx2"/>
        </a:buClr>
        <a:buFont typeface="Arial" panose="020B0604020202020204" pitchFamily="34" charset="0"/>
        <a:buChar char="•"/>
        <a:defRPr sz="1800" kern="1200" baseline="0">
          <a:solidFill>
            <a:schemeClr val="bg1">
              <a:lumMod val="1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0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0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8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8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0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AT" dirty="0"/>
              <a:t>GAP-Workshop</a:t>
            </a:r>
            <a:br>
              <a:rPr lang="de-AT" dirty="0"/>
            </a:br>
            <a:r>
              <a:rPr lang="de-AT" dirty="0"/>
              <a:t>„Einkommen und Betriebsentwicklung“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AT" dirty="0"/>
              <a:t>Unterarbeitsgruppe Einkommen </a:t>
            </a:r>
            <a:br>
              <a:rPr lang="de-AT" dirty="0"/>
            </a:br>
            <a:endParaRPr lang="de-AT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80411D4-92D4-ED7B-C0A2-8AF9544F63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AT" dirty="0"/>
              <a:t>Wien, 02. Juni 2026</a:t>
            </a:r>
          </a:p>
        </p:txBody>
      </p:sp>
    </p:spTree>
    <p:extLst>
      <p:ext uri="{BB962C8B-B14F-4D97-AF65-F5344CB8AC3E}">
        <p14:creationId xmlns:p14="http://schemas.microsoft.com/office/powerpoint/2010/main" val="36572332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6D7EE4-C2D6-4D26-B242-4A98E545B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9749"/>
            <a:ext cx="7286625" cy="810000"/>
          </a:xfrm>
        </p:spPr>
        <p:txBody>
          <a:bodyPr>
            <a:normAutofit/>
          </a:bodyPr>
          <a:lstStyle/>
          <a:p>
            <a:r>
              <a:rPr lang="de-DE" dirty="0"/>
              <a:t>Einzelbetriebliche Einkünfte aus </a:t>
            </a:r>
            <a:r>
              <a:rPr lang="de-DE" dirty="0" err="1"/>
              <a:t>LuF</a:t>
            </a:r>
            <a:r>
              <a:rPr lang="de-DE" dirty="0"/>
              <a:t> + PA (je </a:t>
            </a:r>
            <a:r>
              <a:rPr lang="de-DE" dirty="0" err="1"/>
              <a:t>bAK</a:t>
            </a:r>
            <a:r>
              <a:rPr lang="de-DE" dirty="0"/>
              <a:t>) im Mittel der Jahre 2022 bis 2024 von spezialisierten Milchviehbetrieben</a:t>
            </a:r>
            <a:endParaRPr lang="de-AT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4F34DEA-74BF-190A-E1BD-5F0B8248E27B}"/>
              </a:ext>
            </a:extLst>
          </p:cNvPr>
          <p:cNvSpPr txBox="1"/>
          <p:nvPr/>
        </p:nvSpPr>
        <p:spPr>
          <a:xfrm>
            <a:off x="591054" y="4672308"/>
            <a:ext cx="539616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de-DE" sz="900" dirty="0">
                <a:solidFill>
                  <a:prstClr val="black"/>
                </a:solidFill>
                <a:latin typeface="Calibri" panose="020F0502020204030204"/>
              </a:rPr>
              <a:t>Quelle: BMLUK. Grüner Bericht 2025. Eigene Darstellung 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7EB6304-4A87-48C0-8CC7-645E3E960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0957" y="1129924"/>
            <a:ext cx="2540168" cy="3483000"/>
          </a:xfrm>
        </p:spPr>
        <p:txBody>
          <a:bodyPr>
            <a:normAutofit/>
          </a:bodyPr>
          <a:lstStyle/>
          <a:p>
            <a:r>
              <a:rPr lang="de-DE" sz="1500" dirty="0"/>
              <a:t>Starke Streuung der Einzelbetriebe zu beobachten</a:t>
            </a:r>
          </a:p>
          <a:p>
            <a:r>
              <a:rPr lang="de-DE" sz="1500" dirty="0"/>
              <a:t>Im Trend mit zunehmender wirtschaftlicher Größe auch Zunahme der Einkünfte je betrieblicher Arbeitskraft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C38079A-4429-4EEB-863C-E96B03CD10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823C70F1-B36C-4D16-9E65-60ABF3691C96}" type="slidenum">
              <a:rPr lang="de-DE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/>
              <a:t>9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ADCC7BD-AEFA-40A8-833C-1CF3F3B102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053" y="838662"/>
            <a:ext cx="5931081" cy="3833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3023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6D7EE4-C2D6-4D26-B242-4A98E545B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Einkommensvergleich Bergbauern-Nichtbergbauern aller Größenklassen (MW 2016 – 2018 und MW 2022-2024)</a:t>
            </a:r>
            <a:endParaRPr lang="de-AT" dirty="0"/>
          </a:p>
        </p:txBody>
      </p:sp>
      <p:pic>
        <p:nvPicPr>
          <p:cNvPr id="6" name="Grafik 5" descr="Diagramm">
            <a:extLst>
              <a:ext uri="{FF2B5EF4-FFF2-40B4-BE49-F238E27FC236}">
                <a16:creationId xmlns:a16="http://schemas.microsoft.com/office/drawing/2014/main" id="{E2E45AD8-2A32-A465-01A4-8A244A8B1B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25" y="965715"/>
            <a:ext cx="6090097" cy="3926195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7EB6304-4A87-48C0-8CC7-645E3E960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7013" y="965715"/>
            <a:ext cx="2457450" cy="3926194"/>
          </a:xfrm>
        </p:spPr>
        <p:txBody>
          <a:bodyPr>
            <a:normAutofit/>
          </a:bodyPr>
          <a:lstStyle/>
          <a:p>
            <a:r>
              <a:rPr lang="de-AT" sz="1350" dirty="0"/>
              <a:t>Mit zunehmender Erschwernis:</a:t>
            </a:r>
          </a:p>
          <a:p>
            <a:pPr lvl="1"/>
            <a:r>
              <a:rPr lang="de-AT" sz="1200" dirty="0"/>
              <a:t>abnehmender Gesamt-SO und RLF je Betrieb</a:t>
            </a:r>
          </a:p>
          <a:p>
            <a:pPr lvl="1"/>
            <a:r>
              <a:rPr lang="de-AT" sz="1200" dirty="0"/>
              <a:t>Abnehmende Einkünfte aus </a:t>
            </a:r>
            <a:r>
              <a:rPr lang="de-AT" sz="1200" dirty="0" err="1"/>
              <a:t>LuF</a:t>
            </a:r>
            <a:r>
              <a:rPr lang="de-AT" sz="1200" dirty="0"/>
              <a:t> je Betrieb und Einkünfte aus </a:t>
            </a:r>
            <a:r>
              <a:rPr lang="de-AT" sz="1200" dirty="0" err="1"/>
              <a:t>LuF</a:t>
            </a:r>
            <a:r>
              <a:rPr lang="de-AT" sz="1200" dirty="0"/>
              <a:t> + PA (je </a:t>
            </a:r>
            <a:r>
              <a:rPr lang="de-AT" sz="1200" dirty="0" err="1"/>
              <a:t>bAK</a:t>
            </a:r>
            <a:r>
              <a:rPr lang="de-AT" sz="1200" dirty="0"/>
              <a:t>)</a:t>
            </a:r>
          </a:p>
          <a:p>
            <a:r>
              <a:rPr lang="de-AT" sz="1350" dirty="0"/>
              <a:t>Deutlicher Einkommensanstieg im Durchschnitt der Jahre 2022 bis 2024 gegenüber 2016 bis 2018 (alle Gruppen)</a:t>
            </a:r>
          </a:p>
          <a:p>
            <a:pPr marL="0" indent="0">
              <a:buNone/>
            </a:pPr>
            <a:endParaRPr lang="de-DE" sz="1350" dirty="0"/>
          </a:p>
          <a:p>
            <a:pPr marL="0" indent="0">
              <a:buNone/>
            </a:pPr>
            <a:r>
              <a:rPr lang="de-DE" sz="1200" dirty="0"/>
              <a:t>B</a:t>
            </a:r>
            <a:r>
              <a:rPr lang="de-AT" sz="1200" dirty="0"/>
              <a:t>B – EP- Gr. = Bergbauern – Erschwernispunktegruppe</a:t>
            </a:r>
          </a:p>
          <a:p>
            <a:pPr marL="0" indent="0">
              <a:buNone/>
            </a:pPr>
            <a:r>
              <a:rPr lang="de-DE" sz="1200" dirty="0"/>
              <a:t>RLF = reduzierte </a:t>
            </a:r>
            <a:r>
              <a:rPr lang="de-DE" sz="1200" dirty="0" err="1"/>
              <a:t>landw</a:t>
            </a:r>
            <a:r>
              <a:rPr lang="de-DE" sz="1200" dirty="0"/>
              <a:t>. genutzte Fläche</a:t>
            </a:r>
            <a:endParaRPr lang="de-AT" sz="105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C38079A-4429-4EEB-863C-E96B03CD10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823C70F1-B36C-4D16-9E65-60ABF3691C96}" type="slidenum">
              <a:rPr lang="de-DE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/>
              <a:t>10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A93710F1-2823-29BC-7572-0FA801DFE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314325" y="4912224"/>
            <a:ext cx="3324433" cy="231276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16636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1663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16636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1663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1663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>
              <a:spcBef>
                <a:spcPts val="750"/>
              </a:spcBef>
              <a:buNone/>
            </a:pPr>
            <a:r>
              <a:rPr lang="de-AT" sz="1050" dirty="0">
                <a:solidFill>
                  <a:prstClr val="black"/>
                </a:solidFill>
                <a:latin typeface="Calibri" panose="020F0502020204030204"/>
              </a:rPr>
              <a:t>Quelle: LBG Österreich GmbH. BAB. Eigene Darstellung</a:t>
            </a:r>
          </a:p>
        </p:txBody>
      </p:sp>
    </p:spTree>
    <p:extLst>
      <p:ext uri="{BB962C8B-B14F-4D97-AF65-F5344CB8AC3E}">
        <p14:creationId xmlns:p14="http://schemas.microsoft.com/office/powerpoint/2010/main" val="35748288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6D7EE4-C2D6-4D26-B242-4A98E545B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363" y="163637"/>
            <a:ext cx="7286625" cy="810000"/>
          </a:xfrm>
        </p:spPr>
        <p:txBody>
          <a:bodyPr>
            <a:normAutofit fontScale="90000"/>
          </a:bodyPr>
          <a:lstStyle/>
          <a:p>
            <a:r>
              <a:rPr lang="de-DE" dirty="0"/>
              <a:t>Einkommensvergleich Bergbauern-Nichtbergbauern der mittleren Größenklassen (40.000 bis 100.000 Euro Gesamt-SO) im Durchschnitt der Jahre 2022 bis 2024</a:t>
            </a:r>
            <a:endParaRPr lang="de-AT" dirty="0"/>
          </a:p>
        </p:txBody>
      </p:sp>
      <p:pic>
        <p:nvPicPr>
          <p:cNvPr id="8" name="Grafik 7" descr="Diagramm">
            <a:extLst>
              <a:ext uri="{FF2B5EF4-FFF2-40B4-BE49-F238E27FC236}">
                <a16:creationId xmlns:a16="http://schemas.microsoft.com/office/drawing/2014/main" id="{74A4B31C-7C96-71D5-93B2-15C811304D5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25" y="940139"/>
            <a:ext cx="6096000" cy="3930000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7EB6304-4A87-48C0-8CC7-645E3E960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7950" y="1129923"/>
            <a:ext cx="2619375" cy="3624316"/>
          </a:xfrm>
        </p:spPr>
        <p:txBody>
          <a:bodyPr>
            <a:normAutofit/>
          </a:bodyPr>
          <a:lstStyle/>
          <a:p>
            <a:r>
              <a:rPr lang="de-AT" sz="1350" dirty="0"/>
              <a:t>Mit zunehmender Erschwernis:</a:t>
            </a:r>
          </a:p>
          <a:p>
            <a:pPr lvl="1"/>
            <a:r>
              <a:rPr lang="de-AT" sz="1200" dirty="0"/>
              <a:t>Gesamt-SO leicht abnehmend</a:t>
            </a:r>
          </a:p>
          <a:p>
            <a:pPr lvl="1"/>
            <a:r>
              <a:rPr lang="de-AT" sz="1200" dirty="0"/>
              <a:t>Einkünfte aus </a:t>
            </a:r>
            <a:r>
              <a:rPr lang="de-AT" sz="1200" dirty="0" err="1"/>
              <a:t>LuF</a:t>
            </a:r>
            <a:r>
              <a:rPr lang="de-AT" sz="1200" dirty="0"/>
              <a:t> je Betrieb leicht abnehmend (EP- Gr. 3 mit etwas Abstand am geringsten).</a:t>
            </a:r>
          </a:p>
          <a:p>
            <a:pPr lvl="1"/>
            <a:r>
              <a:rPr lang="de-AT" sz="1200" dirty="0"/>
              <a:t>höhere öffentliche Zahlungen je Betrieb</a:t>
            </a:r>
          </a:p>
          <a:p>
            <a:r>
              <a:rPr lang="de-AT" sz="1350" dirty="0"/>
              <a:t>Einkünfte je betrieblicher Arbeitskraft (</a:t>
            </a:r>
            <a:r>
              <a:rPr lang="de-AT" sz="1350" dirty="0" err="1"/>
              <a:t>bAK</a:t>
            </a:r>
            <a:r>
              <a:rPr lang="de-AT" sz="1350" dirty="0"/>
              <a:t>) bei Nichtbergbauern am höchsten und EP- Gr. 3 am geringsten</a:t>
            </a:r>
          </a:p>
          <a:p>
            <a:r>
              <a:rPr lang="de-AT" sz="1350" dirty="0"/>
              <a:t>Verfügbares Haushaltseinkommen ausgenommen EP- Gr. 3 in ähnlicher Höhe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C38079A-4429-4EEB-863C-E96B03CD10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823C70F1-B36C-4D16-9E65-60ABF3691C96}" type="slidenum">
              <a:rPr lang="de-DE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/>
              <a:t>11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A93710F1-2823-29BC-7572-0FA801DFE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314325" y="4912224"/>
            <a:ext cx="3324433" cy="231276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16636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1663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16636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1663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1663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>
              <a:spcBef>
                <a:spcPts val="750"/>
              </a:spcBef>
              <a:buNone/>
            </a:pPr>
            <a:r>
              <a:rPr lang="de-AT" sz="1050" dirty="0">
                <a:solidFill>
                  <a:prstClr val="black"/>
                </a:solidFill>
                <a:latin typeface="Calibri" panose="020F0502020204030204"/>
              </a:rPr>
              <a:t>Quelle: LBG Österreich GmbH. BAB. Eigene Darstellung</a:t>
            </a:r>
          </a:p>
        </p:txBody>
      </p:sp>
    </p:spTree>
    <p:extLst>
      <p:ext uri="{BB962C8B-B14F-4D97-AF65-F5344CB8AC3E}">
        <p14:creationId xmlns:p14="http://schemas.microsoft.com/office/powerpoint/2010/main" val="2606990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6D7EE4-C2D6-4D26-B242-4A98E545B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363" y="163637"/>
            <a:ext cx="7286625" cy="810000"/>
          </a:xfrm>
        </p:spPr>
        <p:txBody>
          <a:bodyPr>
            <a:normAutofit/>
          </a:bodyPr>
          <a:lstStyle/>
          <a:p>
            <a:r>
              <a:rPr lang="de-DE" dirty="0"/>
              <a:t>Einkommensentwicklung von Betrieben mit biologischer und konventioneller Wirtschaftsweise aller Größenklassen</a:t>
            </a:r>
            <a:endParaRPr lang="de-AT" dirty="0"/>
          </a:p>
        </p:txBody>
      </p:sp>
      <p:pic>
        <p:nvPicPr>
          <p:cNvPr id="6" name="Grafik 5" descr="Diagramm">
            <a:extLst>
              <a:ext uri="{FF2B5EF4-FFF2-40B4-BE49-F238E27FC236}">
                <a16:creationId xmlns:a16="http://schemas.microsoft.com/office/drawing/2014/main" id="{FA02F7BF-9BD0-1B29-11F3-6310DC74A8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25" y="882076"/>
            <a:ext cx="6251345" cy="4030148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7EB6304-4A87-48C0-8CC7-645E3E960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6157" y="1129923"/>
            <a:ext cx="2421168" cy="3624316"/>
          </a:xfrm>
        </p:spPr>
        <p:txBody>
          <a:bodyPr>
            <a:normAutofit/>
          </a:bodyPr>
          <a:lstStyle/>
          <a:p>
            <a:r>
              <a:rPr lang="de-AT" sz="1350" dirty="0"/>
              <a:t>Gemessen an der bewirtschafteten reduzierten </a:t>
            </a:r>
            <a:r>
              <a:rPr lang="de-AT" sz="1350" dirty="0" err="1"/>
              <a:t>landw</a:t>
            </a:r>
            <a:r>
              <a:rPr lang="de-AT" sz="1350" dirty="0"/>
              <a:t>. genutzten Fläche (RLF) sind Biobetriebe etwas größer (im Zeitablauf zunehmender Abstand zu beobachten)</a:t>
            </a:r>
          </a:p>
          <a:p>
            <a:r>
              <a:rPr lang="de-AT" sz="1350" dirty="0"/>
              <a:t>Bis zum Jahr 2021 Einkünfte aus </a:t>
            </a:r>
            <a:r>
              <a:rPr lang="de-AT" sz="1350" dirty="0" err="1"/>
              <a:t>LuF</a:t>
            </a:r>
            <a:r>
              <a:rPr lang="de-AT" sz="1350" dirty="0"/>
              <a:t> je Betrieb bzw. je </a:t>
            </a:r>
            <a:r>
              <a:rPr lang="de-AT" sz="1350" dirty="0" err="1"/>
              <a:t>bAK</a:t>
            </a:r>
            <a:r>
              <a:rPr lang="de-AT" sz="1350" dirty="0"/>
              <a:t> annähernd gleich hoch</a:t>
            </a:r>
          </a:p>
          <a:p>
            <a:r>
              <a:rPr lang="de-AT" sz="1350" dirty="0"/>
              <a:t>Seit 2022 erzielen konventionelle Betriebe deutlich höhere Einkünfte aus biologisch wirtschaftende Betriebe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C38079A-4429-4EEB-863C-E96B03CD10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823C70F1-B36C-4D16-9E65-60ABF3691C96}" type="slidenum">
              <a:rPr lang="de-DE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/>
              <a:t>12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A93710F1-2823-29BC-7572-0FA801DFE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314325" y="4912224"/>
            <a:ext cx="3324433" cy="231276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16636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1663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16636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1663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1663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>
              <a:spcBef>
                <a:spcPts val="750"/>
              </a:spcBef>
              <a:buNone/>
            </a:pPr>
            <a:r>
              <a:rPr lang="de-AT" sz="1050" dirty="0">
                <a:solidFill>
                  <a:prstClr val="black"/>
                </a:solidFill>
                <a:latin typeface="Calibri" panose="020F0502020204030204"/>
              </a:rPr>
              <a:t>Quelle: LBG Österreich GmbH. BAB. Eigene Darstellung</a:t>
            </a:r>
          </a:p>
        </p:txBody>
      </p:sp>
    </p:spTree>
    <p:extLst>
      <p:ext uri="{BB962C8B-B14F-4D97-AF65-F5344CB8AC3E}">
        <p14:creationId xmlns:p14="http://schemas.microsoft.com/office/powerpoint/2010/main" val="3838019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6D7EE4-C2D6-4D26-B242-4A98E545B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363" y="163637"/>
            <a:ext cx="7286625" cy="810000"/>
          </a:xfrm>
        </p:spPr>
        <p:txBody>
          <a:bodyPr>
            <a:normAutofit fontScale="90000"/>
          </a:bodyPr>
          <a:lstStyle/>
          <a:p>
            <a:r>
              <a:rPr lang="de-DE" dirty="0"/>
              <a:t>Kennzahlen (Mittelwerte 2022 bis 2024) von Betrieben mit biologischer und konventioneller Wirtschaftsweise nach Betriebsformen</a:t>
            </a:r>
            <a:endParaRPr lang="de-AT" dirty="0"/>
          </a:p>
        </p:txBody>
      </p:sp>
      <p:pic>
        <p:nvPicPr>
          <p:cNvPr id="9" name="Grafik 8" descr="Diagramm">
            <a:extLst>
              <a:ext uri="{FF2B5EF4-FFF2-40B4-BE49-F238E27FC236}">
                <a16:creationId xmlns:a16="http://schemas.microsoft.com/office/drawing/2014/main" id="{77AD5C5F-596F-87E4-3A7B-5F7291763E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325" y="802248"/>
            <a:ext cx="6375170" cy="4109976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7EB6304-4A87-48C0-8CC7-645E3E960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6157" y="1129923"/>
            <a:ext cx="2421168" cy="3624316"/>
          </a:xfrm>
        </p:spPr>
        <p:txBody>
          <a:bodyPr>
            <a:normAutofit/>
          </a:bodyPr>
          <a:lstStyle/>
          <a:p>
            <a:r>
              <a:rPr lang="de-AT" sz="1350" dirty="0"/>
              <a:t>Im Durchschnitt mehr Fläche (RLF, Weingarten) von Biobetrieben der Betriebsformen „Marktfruchtbau“ und „Spez. Weinbaubetrieben“ bewirtschaftet.</a:t>
            </a:r>
          </a:p>
          <a:p>
            <a:r>
              <a:rPr lang="de-AT" sz="1350" dirty="0"/>
              <a:t>Konventionelle spez. Milchviehbetriebe:</a:t>
            </a:r>
          </a:p>
          <a:p>
            <a:pPr lvl="1"/>
            <a:r>
              <a:rPr lang="de-AT" sz="1200" dirty="0"/>
              <a:t>Mehr RLF</a:t>
            </a:r>
          </a:p>
          <a:p>
            <a:pPr lvl="1"/>
            <a:r>
              <a:rPr lang="de-AT" sz="1200" dirty="0"/>
              <a:t>Höherer Milchkuhbestand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C38079A-4429-4EEB-863C-E96B03CD10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823C70F1-B36C-4D16-9E65-60ABF3691C96}" type="slidenum">
              <a:rPr lang="de-DE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/>
              <a:t>13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A93710F1-2823-29BC-7572-0FA801DFE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314325" y="4912224"/>
            <a:ext cx="3324433" cy="231276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16636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1663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16636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1663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1663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>
              <a:spcBef>
                <a:spcPts val="750"/>
              </a:spcBef>
              <a:buNone/>
            </a:pPr>
            <a:r>
              <a:rPr lang="de-AT" sz="1050" dirty="0">
                <a:solidFill>
                  <a:prstClr val="black"/>
                </a:solidFill>
                <a:latin typeface="Calibri" panose="020F0502020204030204"/>
              </a:rPr>
              <a:t>Quelle: LBG Österreich GmbH. BAB. Eigene Darstellung</a:t>
            </a:r>
          </a:p>
        </p:txBody>
      </p:sp>
    </p:spTree>
    <p:extLst>
      <p:ext uri="{BB962C8B-B14F-4D97-AF65-F5344CB8AC3E}">
        <p14:creationId xmlns:p14="http://schemas.microsoft.com/office/powerpoint/2010/main" val="37586979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6D7EE4-C2D6-4D26-B242-4A98E545B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363" y="163637"/>
            <a:ext cx="7286625" cy="810000"/>
          </a:xfrm>
        </p:spPr>
        <p:txBody>
          <a:bodyPr>
            <a:normAutofit fontScale="90000"/>
          </a:bodyPr>
          <a:lstStyle/>
          <a:p>
            <a:r>
              <a:rPr lang="de-DE" dirty="0"/>
              <a:t>Kennzahlen (Mittelwerte 2022 bis 2024) von Betrieben mit biologischer und konventioneller Wirtschaftsweise nach Betriebsformen</a:t>
            </a:r>
            <a:endParaRPr lang="de-AT" dirty="0"/>
          </a:p>
        </p:txBody>
      </p:sp>
      <p:pic>
        <p:nvPicPr>
          <p:cNvPr id="5" name="Grafik 4" descr="Diagramm">
            <a:extLst>
              <a:ext uri="{FF2B5EF4-FFF2-40B4-BE49-F238E27FC236}">
                <a16:creationId xmlns:a16="http://schemas.microsoft.com/office/drawing/2014/main" id="{333CEA68-96CA-1B08-3E2E-7956037810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25" y="908585"/>
            <a:ext cx="6157913" cy="3969914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7EB6304-4A87-48C0-8CC7-645E3E960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6157" y="1129923"/>
            <a:ext cx="2421168" cy="3624316"/>
          </a:xfrm>
        </p:spPr>
        <p:txBody>
          <a:bodyPr>
            <a:normAutofit/>
          </a:bodyPr>
          <a:lstStyle/>
          <a:p>
            <a:r>
              <a:rPr lang="de-AT" sz="1350" dirty="0"/>
              <a:t>Wirtschaftliche Größe bei konventionell geführten Marktfruchtbetrieben (MFB) und Spez. Milchviehbetrieben über den jeweiligen Biobetrieben</a:t>
            </a:r>
          </a:p>
          <a:p>
            <a:r>
              <a:rPr lang="de-AT" sz="1350" dirty="0"/>
              <a:t>Bis zum Jahr 2021 Einkünfte aus </a:t>
            </a:r>
            <a:r>
              <a:rPr lang="de-AT" sz="1350" dirty="0" err="1"/>
              <a:t>LuF</a:t>
            </a:r>
            <a:r>
              <a:rPr lang="de-AT" sz="1350" dirty="0"/>
              <a:t> je Betrieb bzw. je </a:t>
            </a:r>
            <a:r>
              <a:rPr lang="de-AT" sz="1350" dirty="0" err="1"/>
              <a:t>bAK</a:t>
            </a:r>
            <a:r>
              <a:rPr lang="de-AT" sz="1350" dirty="0"/>
              <a:t> annähernd gleich hoch</a:t>
            </a:r>
          </a:p>
          <a:p>
            <a:r>
              <a:rPr lang="de-AT" sz="1350" dirty="0"/>
              <a:t>Seit 2022 erzielen konventionelle Betriebe deutlich höhere Einkünfte aus biologisch wirtschaftende Betriebe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C38079A-4429-4EEB-863C-E96B03CD10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823C70F1-B36C-4D16-9E65-60ABF3691C96}" type="slidenum">
              <a:rPr lang="de-DE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/>
              <a:t>14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A93710F1-2823-29BC-7572-0FA801DFE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314325" y="4912224"/>
            <a:ext cx="3324433" cy="231276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16636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1663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16636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1663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1663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>
              <a:spcBef>
                <a:spcPts val="750"/>
              </a:spcBef>
              <a:buNone/>
            </a:pPr>
            <a:r>
              <a:rPr lang="de-AT" sz="1050" dirty="0">
                <a:solidFill>
                  <a:prstClr val="black"/>
                </a:solidFill>
                <a:latin typeface="Calibri" panose="020F0502020204030204"/>
              </a:rPr>
              <a:t>Quelle: LBG Österreich GmbH. BAB. Eigene Darstellung</a:t>
            </a:r>
          </a:p>
        </p:txBody>
      </p:sp>
    </p:spTree>
    <p:extLst>
      <p:ext uri="{BB962C8B-B14F-4D97-AF65-F5344CB8AC3E}">
        <p14:creationId xmlns:p14="http://schemas.microsoft.com/office/powerpoint/2010/main" val="10454427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6D7EE4-C2D6-4D26-B242-4A98E545B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363" y="163637"/>
            <a:ext cx="7286625" cy="810000"/>
          </a:xfrm>
        </p:spPr>
        <p:txBody>
          <a:bodyPr>
            <a:normAutofit/>
          </a:bodyPr>
          <a:lstStyle/>
          <a:p>
            <a:r>
              <a:rPr lang="de-DE" dirty="0"/>
              <a:t>Strukturkennzahlen freiwillig buchführender Betriebe nach Geschlecht der Betriebsführung (Mittelwerte 2022 bis 2024)</a:t>
            </a:r>
            <a:endParaRPr lang="de-AT" dirty="0"/>
          </a:p>
        </p:txBody>
      </p:sp>
      <p:pic>
        <p:nvPicPr>
          <p:cNvPr id="6" name="Grafik 5" descr="Diagramm">
            <a:extLst>
              <a:ext uri="{FF2B5EF4-FFF2-40B4-BE49-F238E27FC236}">
                <a16:creationId xmlns:a16="http://schemas.microsoft.com/office/drawing/2014/main" id="{CFBC7DE4-C28D-C820-A6FF-8AD87CF2DA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25" y="935892"/>
            <a:ext cx="6172551" cy="3976332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7EB6304-4A87-48C0-8CC7-645E3E960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6157" y="1129923"/>
            <a:ext cx="2421168" cy="3624316"/>
          </a:xfrm>
        </p:spPr>
        <p:txBody>
          <a:bodyPr>
            <a:normAutofit/>
          </a:bodyPr>
          <a:lstStyle/>
          <a:p>
            <a:r>
              <a:rPr lang="de-AT" sz="1350" dirty="0"/>
              <a:t>Männlich und partnerschaftlich geführte Betriebe größer in Bezug auf:</a:t>
            </a:r>
          </a:p>
          <a:p>
            <a:pPr lvl="1"/>
            <a:r>
              <a:rPr lang="de-AT" sz="1200" dirty="0"/>
              <a:t>Reduzierte landwirtschaftlich genutzte Fläche (RLF)</a:t>
            </a:r>
          </a:p>
          <a:p>
            <a:pPr lvl="1"/>
            <a:r>
              <a:rPr lang="de-AT" sz="1200" dirty="0"/>
              <a:t>Dauerkulturen</a:t>
            </a:r>
          </a:p>
          <a:p>
            <a:pPr lvl="1"/>
            <a:r>
              <a:rPr lang="de-AT" sz="1200" dirty="0"/>
              <a:t>Forstwirtschaftlich genutzte Fläche</a:t>
            </a:r>
          </a:p>
          <a:p>
            <a:r>
              <a:rPr lang="de-AT" sz="1350" dirty="0"/>
              <a:t>Viehbesatz je ha RLF bei weiblich geführten Betrieben größer als männlich geführte Betriebe</a:t>
            </a:r>
          </a:p>
          <a:p>
            <a:r>
              <a:rPr lang="de-AT" sz="1350" dirty="0"/>
              <a:t>Besatz an betrieblichen Arbeitskräften bei weiblich geführten Betrieben am geringsten</a:t>
            </a:r>
          </a:p>
          <a:p>
            <a:endParaRPr lang="de-AT" sz="135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C38079A-4429-4EEB-863C-E96B03CD10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823C70F1-B36C-4D16-9E65-60ABF3691C96}" type="slidenum">
              <a:rPr lang="de-DE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/>
              <a:t>15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A93710F1-2823-29BC-7572-0FA801DFE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314325" y="4912224"/>
            <a:ext cx="3324433" cy="231276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16636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1663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16636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1663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1663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>
              <a:spcBef>
                <a:spcPts val="750"/>
              </a:spcBef>
              <a:buNone/>
            </a:pPr>
            <a:r>
              <a:rPr lang="de-AT" sz="1050" dirty="0">
                <a:solidFill>
                  <a:prstClr val="black"/>
                </a:solidFill>
                <a:latin typeface="Calibri" panose="020F0502020204030204"/>
              </a:rPr>
              <a:t>Quelle: LBG Österreich GmbH. BAB. Eigene Darstellung</a:t>
            </a:r>
          </a:p>
        </p:txBody>
      </p:sp>
    </p:spTree>
    <p:extLst>
      <p:ext uri="{BB962C8B-B14F-4D97-AF65-F5344CB8AC3E}">
        <p14:creationId xmlns:p14="http://schemas.microsoft.com/office/powerpoint/2010/main" val="37488706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6D7EE4-C2D6-4D26-B242-4A98E545B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363" y="163637"/>
            <a:ext cx="7286625" cy="810000"/>
          </a:xfrm>
        </p:spPr>
        <p:txBody>
          <a:bodyPr>
            <a:normAutofit/>
          </a:bodyPr>
          <a:lstStyle/>
          <a:p>
            <a:r>
              <a:rPr lang="de-DE" dirty="0"/>
              <a:t>Einkommenskennzahlen freiwillig buchführender Betriebe nach Geschlecht der Betriebsführung (Mittelwerte 2022 bis 2024)</a:t>
            </a:r>
            <a:endParaRPr lang="de-AT" dirty="0"/>
          </a:p>
        </p:txBody>
      </p:sp>
      <p:pic>
        <p:nvPicPr>
          <p:cNvPr id="5" name="Grafik 4" descr="Diagramm">
            <a:extLst>
              <a:ext uri="{FF2B5EF4-FFF2-40B4-BE49-F238E27FC236}">
                <a16:creationId xmlns:a16="http://schemas.microsoft.com/office/drawing/2014/main" id="{69C87C39-08B8-9126-6FA2-20D486547E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25" y="863776"/>
            <a:ext cx="6284498" cy="4048448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7EB6304-4A87-48C0-8CC7-645E3E960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6157" y="1129923"/>
            <a:ext cx="2421168" cy="3624316"/>
          </a:xfrm>
        </p:spPr>
        <p:txBody>
          <a:bodyPr>
            <a:normAutofit/>
          </a:bodyPr>
          <a:lstStyle/>
          <a:p>
            <a:r>
              <a:rPr lang="de-AT" sz="1350" dirty="0"/>
              <a:t>Wirtschaftliche Größe (gemessen am Gesamt-SO) bei weiblich geführten Betrieben am geringsten (rund 50 % von partnerschaftlich geführten Betrieben)</a:t>
            </a:r>
            <a:endParaRPr lang="de-AT" sz="1200" dirty="0"/>
          </a:p>
          <a:p>
            <a:r>
              <a:rPr lang="de-AT" sz="1350" dirty="0"/>
              <a:t>Kennzahlen zu den Einkünften bei weiblich geführten Betrieben deutlich unter männlich und partnerschaftlich geführten Betrieben</a:t>
            </a:r>
          </a:p>
          <a:p>
            <a:endParaRPr lang="de-AT" sz="135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C38079A-4429-4EEB-863C-E96B03CD10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823C70F1-B36C-4D16-9E65-60ABF3691C96}" type="slidenum">
              <a:rPr lang="de-DE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/>
              <a:t>16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A93710F1-2823-29BC-7572-0FA801DFE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314325" y="4912224"/>
            <a:ext cx="3324433" cy="231276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16636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1663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16636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1663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1663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>
              <a:spcBef>
                <a:spcPts val="750"/>
              </a:spcBef>
              <a:buNone/>
            </a:pPr>
            <a:r>
              <a:rPr lang="de-AT" sz="1050" dirty="0">
                <a:solidFill>
                  <a:prstClr val="black"/>
                </a:solidFill>
                <a:latin typeface="Calibri" panose="020F0502020204030204"/>
              </a:rPr>
              <a:t>Quelle: LBG Österreich GmbH. BAB. Eigene Darstellung</a:t>
            </a:r>
          </a:p>
        </p:txBody>
      </p:sp>
    </p:spTree>
    <p:extLst>
      <p:ext uri="{BB962C8B-B14F-4D97-AF65-F5344CB8AC3E}">
        <p14:creationId xmlns:p14="http://schemas.microsoft.com/office/powerpoint/2010/main" val="34854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6D7EE4-C2D6-4D26-B242-4A98E545B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805" y="163637"/>
            <a:ext cx="7379183" cy="810000"/>
          </a:xfrm>
        </p:spPr>
        <p:txBody>
          <a:bodyPr>
            <a:normAutofit fontScale="90000"/>
          </a:bodyPr>
          <a:lstStyle/>
          <a:p>
            <a:r>
              <a:rPr lang="de-DE" dirty="0"/>
              <a:t>Einkommenskennzahlen freiwillig buchführender Betriebe nach Grad der land- und forstwirtschaftlichen Ausbildung (Mittelwerte 2022 bis 2024)</a:t>
            </a:r>
            <a:endParaRPr lang="de-AT" dirty="0"/>
          </a:p>
        </p:txBody>
      </p:sp>
      <p:pic>
        <p:nvPicPr>
          <p:cNvPr id="5" name="Grafik 4" descr="Diagramm">
            <a:extLst>
              <a:ext uri="{FF2B5EF4-FFF2-40B4-BE49-F238E27FC236}">
                <a16:creationId xmlns:a16="http://schemas.microsoft.com/office/drawing/2014/main" id="{F4639B19-5B42-4F7D-99EB-4515EB1D43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26" y="901100"/>
            <a:ext cx="6139802" cy="3968556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7EB6304-4A87-48C0-8CC7-645E3E960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6157" y="1129923"/>
            <a:ext cx="2421168" cy="3624316"/>
          </a:xfrm>
        </p:spPr>
        <p:txBody>
          <a:bodyPr>
            <a:normAutofit/>
          </a:bodyPr>
          <a:lstStyle/>
          <a:p>
            <a:r>
              <a:rPr lang="de-AT" sz="1350" dirty="0"/>
              <a:t>Betriebe mit zunehmender land- und forstwirtschaftlicher Ausbildung größer (nach Gesamt-SO)</a:t>
            </a:r>
            <a:endParaRPr lang="de-AT" sz="1200" dirty="0"/>
          </a:p>
          <a:p>
            <a:r>
              <a:rPr lang="de-AT" sz="1350" dirty="0"/>
              <a:t>Mit zunehmender land- und forstwirtschaftlicher Ausbildung höhere/bessere Einkommenskennzahlen</a:t>
            </a:r>
          </a:p>
          <a:p>
            <a:endParaRPr lang="de-AT" sz="135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C38079A-4429-4EEB-863C-E96B03CD10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823C70F1-B36C-4D16-9E65-60ABF3691C96}" type="slidenum">
              <a:rPr lang="de-DE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/>
              <a:t>17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A93710F1-2823-29BC-7572-0FA801DFE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314325" y="4912224"/>
            <a:ext cx="3324433" cy="231276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16636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1663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16636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1663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1663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>
              <a:spcBef>
                <a:spcPts val="750"/>
              </a:spcBef>
              <a:buNone/>
            </a:pPr>
            <a:r>
              <a:rPr lang="de-AT" sz="1050" dirty="0">
                <a:solidFill>
                  <a:prstClr val="black"/>
                </a:solidFill>
                <a:latin typeface="Calibri" panose="020F0502020204030204"/>
              </a:rPr>
              <a:t>Quelle: LBG Österreich GmbH. BAB. Eigene Darstellung</a:t>
            </a:r>
          </a:p>
        </p:txBody>
      </p:sp>
    </p:spTree>
    <p:extLst>
      <p:ext uri="{BB962C8B-B14F-4D97-AF65-F5344CB8AC3E}">
        <p14:creationId xmlns:p14="http://schemas.microsoft.com/office/powerpoint/2010/main" val="36582292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AT" dirty="0"/>
              <a:t>Einkommensstützung – </a:t>
            </a:r>
            <a:r>
              <a:rPr lang="de-AT" dirty="0" err="1"/>
              <a:t>status</a:t>
            </a:r>
            <a:r>
              <a:rPr lang="de-AT" dirty="0"/>
              <a:t> QUO vadis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AT" dirty="0"/>
              <a:t>Aktueller Stand der Verhandlungen und Ausblick </a:t>
            </a:r>
            <a:br>
              <a:rPr lang="de-AT" dirty="0"/>
            </a:br>
            <a:endParaRPr lang="de-AT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>
          <a:xfrm>
            <a:off x="539750" y="4320000"/>
            <a:ext cx="3575050" cy="415529"/>
          </a:xfrm>
        </p:spPr>
        <p:txBody>
          <a:bodyPr/>
          <a:lstStyle/>
          <a:p>
            <a:r>
              <a:rPr lang="de-DE" dirty="0"/>
              <a:t>David Sams</a:t>
            </a:r>
          </a:p>
          <a:p>
            <a:r>
              <a:rPr lang="de-DE" dirty="0"/>
              <a:t>Abt. I/1 - </a:t>
            </a:r>
            <a:r>
              <a:rPr lang="de-AT" dirty="0"/>
              <a:t>1 - Europarecht, Agrar- und Förderungsrecht</a:t>
            </a:r>
            <a:endParaRPr lang="de-DE" dirty="0"/>
          </a:p>
          <a:p>
            <a:r>
              <a:rPr lang="de-DE" dirty="0"/>
              <a:t>Wien, 2. Juni 2026</a:t>
            </a:r>
          </a:p>
        </p:txBody>
      </p:sp>
    </p:spTree>
    <p:extLst>
      <p:ext uri="{BB962C8B-B14F-4D97-AF65-F5344CB8AC3E}">
        <p14:creationId xmlns:p14="http://schemas.microsoft.com/office/powerpoint/2010/main" val="37729298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4C4535C2-ABF3-4FD3-91B8-1D0B5D9824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Einkommenssituation der </a:t>
            </a:r>
            <a:br>
              <a:rPr lang="de-DE" dirty="0"/>
            </a:br>
            <a:r>
              <a:rPr lang="de-DE" dirty="0"/>
              <a:t>österreichischen Landwirtschaft</a:t>
            </a:r>
          </a:p>
        </p:txBody>
      </p:sp>
      <p:sp>
        <p:nvSpPr>
          <p:cNvPr id="6" name="Untertitel 5">
            <a:extLst>
              <a:ext uri="{FF2B5EF4-FFF2-40B4-BE49-F238E27FC236}">
                <a16:creationId xmlns:a16="http://schemas.microsoft.com/office/drawing/2014/main" id="{B3916AC0-769D-43B2-989C-458AD5E1E7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2061800"/>
          </a:xfrm>
        </p:spPr>
        <p:txBody>
          <a:bodyPr>
            <a:normAutofit lnSpcReduction="10000"/>
          </a:bodyPr>
          <a:lstStyle/>
          <a:p>
            <a:endParaRPr lang="de-DE" dirty="0"/>
          </a:p>
          <a:p>
            <a:r>
              <a:rPr lang="de-DE" b="1" dirty="0"/>
              <a:t>UAG „Einkommen“</a:t>
            </a:r>
          </a:p>
          <a:p>
            <a:r>
              <a:rPr lang="de-DE" b="1" dirty="0"/>
              <a:t>02. Juni 2026</a:t>
            </a:r>
          </a:p>
          <a:p>
            <a:endParaRPr lang="de-DE" dirty="0"/>
          </a:p>
          <a:p>
            <a:r>
              <a:rPr lang="de-DE" dirty="0"/>
              <a:t>DI Gerhard </a:t>
            </a:r>
            <a:r>
              <a:rPr lang="de-DE" dirty="0" err="1"/>
              <a:t>Gahleitner</a:t>
            </a:r>
            <a:endParaRPr lang="de-DE" dirty="0"/>
          </a:p>
          <a:p>
            <a:r>
              <a:rPr lang="de-DE" dirty="0"/>
              <a:t>gerhard.gahleitner@bab.gv.at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354590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Status 	Quo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AT" dirty="0"/>
              <a:t>EK hat </a:t>
            </a:r>
            <a:r>
              <a:rPr lang="de-AT" b="1" dirty="0"/>
              <a:t>Legislativvorschläge am 16. Juli 2025 vorgelegt</a:t>
            </a:r>
            <a:r>
              <a:rPr lang="de-AT" dirty="0"/>
              <a:t>: u.a. NRP-VO, Performance-VO, GAP-VO</a:t>
            </a:r>
          </a:p>
          <a:p>
            <a:r>
              <a:rPr lang="de-AT" b="1" dirty="0"/>
              <a:t>Start der Verhandlungen </a:t>
            </a:r>
            <a:r>
              <a:rPr lang="de-AT" dirty="0"/>
              <a:t>auf Ratsebene im September 2025: seither 15 Tagungen der RAG Horizontale Agrarfragen und 35 der Unterarbeitsgruppe zur NRP-VO</a:t>
            </a:r>
          </a:p>
          <a:p>
            <a:r>
              <a:rPr lang="de-AT" b="1" dirty="0"/>
              <a:t>Fortschritte</a:t>
            </a:r>
          </a:p>
          <a:p>
            <a:pPr lvl="1"/>
            <a:r>
              <a:rPr lang="de-AT" dirty="0"/>
              <a:t>Vorstellung aller Bestimmungen im Detail und umfassende Antworten auf Fragen der Mitgliedstaaten</a:t>
            </a:r>
          </a:p>
          <a:p>
            <a:pPr lvl="1"/>
            <a:r>
              <a:rPr lang="de-AT" dirty="0"/>
              <a:t>Verschiebung bestimmter GAP relevanter Artikel von der NRP-VO in die GAP-VO</a:t>
            </a:r>
          </a:p>
          <a:p>
            <a:pPr lvl="1"/>
            <a:r>
              <a:rPr lang="de-AT" dirty="0"/>
              <a:t>Laufend: Überarbeitung der Rechtstexte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EDD1625-37BD-787F-9191-A457B78C3B8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19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6865062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B76ED8-957A-5F33-EF7C-5F40147C1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Begriff „Landwirt“ und „Aktiver Landwirt“</a:t>
            </a:r>
            <a:endParaRPr lang="en-GB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84EE57E-785E-3BA8-F343-512CC2C5F26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AT" dirty="0"/>
              <a:t>Aktueller Vorschlag des VS zum „Landwirt“ in Art. 2a GAP-VO</a:t>
            </a:r>
          </a:p>
          <a:p>
            <a:pPr lvl="1"/>
            <a:r>
              <a:rPr lang="de-AT" dirty="0"/>
              <a:t>Landwirt ist eine natürliche oder juristische Person oder eine Vereinigung solcher, die einen Betrieb bewirtschaften und deren </a:t>
            </a:r>
            <a:r>
              <a:rPr lang="de-AT" b="1" dirty="0"/>
              <a:t>Haupttätigkeit</a:t>
            </a:r>
            <a:r>
              <a:rPr lang="de-AT" dirty="0"/>
              <a:t> in einer landwirtschaftlichen Tätigkeit besteht. </a:t>
            </a:r>
          </a:p>
          <a:p>
            <a:pPr lvl="1"/>
            <a:r>
              <a:rPr lang="de-AT" dirty="0"/>
              <a:t>Für Landwirte, auf die die Definition oben nicht zutrifft, kann ein Mitgliedstaaten entscheiden, dass ein von ihm festgelegter </a:t>
            </a:r>
            <a:r>
              <a:rPr lang="de-AT" b="1" dirty="0"/>
              <a:t>Mindestumfang</a:t>
            </a:r>
            <a:r>
              <a:rPr lang="de-AT" dirty="0"/>
              <a:t> einer landwirtschaftlichen Tätigkeit genügt.</a:t>
            </a:r>
          </a:p>
          <a:p>
            <a:r>
              <a:rPr lang="de-AT" dirty="0"/>
              <a:t>Vorschlag des VS sieht keinen „aktiven Landwirt“ vor.</a:t>
            </a:r>
          </a:p>
          <a:p>
            <a:endParaRPr lang="en-GB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FFDF52C-83A1-226B-B658-D0B0D1685E8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20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4591287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B65CBD-3610-34B6-5B3D-6C66BF49B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Verantwortungsvolle Betriebsführung = Farm Stewardship (FSS)</a:t>
            </a:r>
            <a:endParaRPr lang="en-GB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BB49327-7A73-D76A-80B3-0FCF28B7FE1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39749" y="1296000"/>
            <a:ext cx="7978776" cy="3380775"/>
          </a:xfrm>
        </p:spPr>
        <p:txBody>
          <a:bodyPr/>
          <a:lstStyle/>
          <a:p>
            <a:r>
              <a:rPr lang="de-AT" dirty="0"/>
              <a:t>Nachfolgeregelung der Konditionalität und sozialen Konditionalität</a:t>
            </a:r>
          </a:p>
          <a:p>
            <a:r>
              <a:rPr lang="de-AT" b="1" dirty="0"/>
              <a:t>G</a:t>
            </a:r>
            <a:r>
              <a:rPr lang="de-AT" dirty="0"/>
              <a:t>uter </a:t>
            </a:r>
            <a:r>
              <a:rPr lang="de-AT" b="1" dirty="0"/>
              <a:t>L</a:t>
            </a:r>
            <a:r>
              <a:rPr lang="de-AT" dirty="0"/>
              <a:t>andwirtschaftlicher </a:t>
            </a:r>
            <a:r>
              <a:rPr lang="de-AT" b="1" dirty="0"/>
              <a:t>Ö</a:t>
            </a:r>
            <a:r>
              <a:rPr lang="de-AT" dirty="0"/>
              <a:t>kologischer </a:t>
            </a:r>
            <a:r>
              <a:rPr lang="de-AT" b="1" dirty="0"/>
              <a:t>Z</a:t>
            </a:r>
            <a:r>
              <a:rPr lang="de-AT" dirty="0"/>
              <a:t>ustand (GLÖZ) </a:t>
            </a:r>
            <a:r>
              <a:rPr lang="de-AT" dirty="0">
                <a:sym typeface="Wingdings" panose="05000000000000000000" pitchFamily="2" charset="2"/>
              </a:rPr>
              <a:t> </a:t>
            </a:r>
            <a:r>
              <a:rPr lang="de-AT" b="1" dirty="0">
                <a:solidFill>
                  <a:schemeClr val="tx2"/>
                </a:solidFill>
                <a:ea typeface="+mj-ea"/>
                <a:sym typeface="Wingdings" panose="05000000000000000000" pitchFamily="2" charset="2"/>
              </a:rPr>
              <a:t>Schutzpraktiken</a:t>
            </a:r>
          </a:p>
          <a:p>
            <a:r>
              <a:rPr lang="de-AT" b="1" dirty="0">
                <a:sym typeface="Wingdings" panose="05000000000000000000" pitchFamily="2" charset="2"/>
              </a:rPr>
              <a:t>G</a:t>
            </a:r>
            <a:r>
              <a:rPr lang="de-AT" dirty="0">
                <a:sym typeface="Wingdings" panose="05000000000000000000" pitchFamily="2" charset="2"/>
              </a:rPr>
              <a:t>rundanforderung </a:t>
            </a:r>
            <a:r>
              <a:rPr lang="de-AT" b="1" dirty="0">
                <a:sym typeface="Wingdings" panose="05000000000000000000" pitchFamily="2" charset="2"/>
              </a:rPr>
              <a:t>A</a:t>
            </a:r>
            <a:r>
              <a:rPr lang="de-AT" dirty="0">
                <a:sym typeface="Wingdings" panose="05000000000000000000" pitchFamily="2" charset="2"/>
              </a:rPr>
              <a:t>n die </a:t>
            </a:r>
            <a:r>
              <a:rPr lang="de-AT" b="1" dirty="0">
                <a:sym typeface="Wingdings" panose="05000000000000000000" pitchFamily="2" charset="2"/>
              </a:rPr>
              <a:t>B</a:t>
            </a:r>
            <a:r>
              <a:rPr lang="de-AT" dirty="0">
                <a:sym typeface="Wingdings" panose="05000000000000000000" pitchFamily="2" charset="2"/>
              </a:rPr>
              <a:t>etriebsführung (GAB) + soziale Konditionalität  </a:t>
            </a:r>
            <a:r>
              <a:rPr lang="de-AT" b="1" dirty="0">
                <a:solidFill>
                  <a:schemeClr val="tx2"/>
                </a:solidFill>
                <a:ea typeface="+mj-ea"/>
                <a:sym typeface="Wingdings" panose="05000000000000000000" pitchFamily="2" charset="2"/>
              </a:rPr>
              <a:t>GAB</a:t>
            </a:r>
          </a:p>
          <a:p>
            <a:endParaRPr lang="de-AT" b="1" dirty="0">
              <a:solidFill>
                <a:schemeClr val="tx2"/>
              </a:solidFill>
              <a:ea typeface="+mj-ea"/>
              <a:sym typeface="Wingdings" panose="05000000000000000000" pitchFamily="2" charset="2"/>
            </a:endParaRPr>
          </a:p>
          <a:p>
            <a:r>
              <a:rPr lang="de-AT" dirty="0">
                <a:solidFill>
                  <a:schemeClr val="tx1"/>
                </a:solidFill>
                <a:ea typeface="+mj-ea"/>
                <a:sym typeface="Wingdings" panose="05000000000000000000" pitchFamily="2" charset="2"/>
              </a:rPr>
              <a:t>Was gilt bei Interventionen für die FSS </a:t>
            </a:r>
            <a:r>
              <a:rPr lang="de-AT" b="1" dirty="0">
                <a:solidFill>
                  <a:schemeClr val="tx1"/>
                </a:solidFill>
                <a:ea typeface="+mj-ea"/>
                <a:sym typeface="Wingdings" panose="05000000000000000000" pitchFamily="2" charset="2"/>
              </a:rPr>
              <a:t>nicht</a:t>
            </a:r>
            <a:r>
              <a:rPr lang="de-AT" dirty="0">
                <a:solidFill>
                  <a:schemeClr val="tx1"/>
                </a:solidFill>
                <a:ea typeface="+mj-ea"/>
                <a:sym typeface="Wingdings" panose="05000000000000000000" pitchFamily="2" charset="2"/>
              </a:rPr>
              <a:t> gilt?  </a:t>
            </a:r>
            <a:r>
              <a:rPr lang="de-AT" b="1" dirty="0">
                <a:solidFill>
                  <a:schemeClr val="tx2"/>
                </a:solidFill>
                <a:ea typeface="+mj-ea"/>
                <a:sym typeface="Wingdings" panose="05000000000000000000" pitchFamily="2" charset="2"/>
              </a:rPr>
              <a:t>Do </a:t>
            </a:r>
            <a:r>
              <a:rPr lang="de-AT" b="1" dirty="0" err="1">
                <a:solidFill>
                  <a:schemeClr val="tx2"/>
                </a:solidFill>
                <a:ea typeface="+mj-ea"/>
                <a:sym typeface="Wingdings" panose="05000000000000000000" pitchFamily="2" charset="2"/>
              </a:rPr>
              <a:t>no</a:t>
            </a:r>
            <a:r>
              <a:rPr lang="de-AT" b="1" dirty="0">
                <a:solidFill>
                  <a:schemeClr val="tx2"/>
                </a:solidFill>
                <a:ea typeface="+mj-ea"/>
                <a:sym typeface="Wingdings" panose="05000000000000000000" pitchFamily="2" charset="2"/>
              </a:rPr>
              <a:t> </a:t>
            </a:r>
            <a:r>
              <a:rPr lang="de-AT" b="1" dirty="0" err="1">
                <a:solidFill>
                  <a:schemeClr val="tx2"/>
                </a:solidFill>
                <a:ea typeface="+mj-ea"/>
                <a:sym typeface="Wingdings" panose="05000000000000000000" pitchFamily="2" charset="2"/>
              </a:rPr>
              <a:t>signifant</a:t>
            </a:r>
            <a:r>
              <a:rPr lang="de-AT" b="1" dirty="0">
                <a:solidFill>
                  <a:schemeClr val="tx2"/>
                </a:solidFill>
                <a:ea typeface="+mj-ea"/>
                <a:sym typeface="Wingdings" panose="05000000000000000000" pitchFamily="2" charset="2"/>
              </a:rPr>
              <a:t> </a:t>
            </a:r>
            <a:r>
              <a:rPr lang="de-AT" b="1" dirty="0" err="1">
                <a:solidFill>
                  <a:schemeClr val="tx2"/>
                </a:solidFill>
                <a:ea typeface="+mj-ea"/>
                <a:sym typeface="Wingdings" panose="05000000000000000000" pitchFamily="2" charset="2"/>
              </a:rPr>
              <a:t>harm</a:t>
            </a:r>
            <a:r>
              <a:rPr lang="de-AT" b="1" dirty="0">
                <a:solidFill>
                  <a:schemeClr val="tx2"/>
                </a:solidFill>
                <a:ea typeface="+mj-ea"/>
                <a:sym typeface="Wingdings" panose="05000000000000000000" pitchFamily="2" charset="2"/>
              </a:rPr>
              <a:t> bzw. DNSH-Prinzip </a:t>
            </a:r>
            <a:r>
              <a:rPr lang="de-AT" dirty="0">
                <a:solidFill>
                  <a:schemeClr val="tx1"/>
                </a:solidFill>
                <a:ea typeface="+mj-ea"/>
                <a:sym typeface="Wingdings" panose="05000000000000000000" pitchFamily="2" charset="2"/>
              </a:rPr>
              <a:t>gemäß Performance-VO </a:t>
            </a:r>
          </a:p>
          <a:p>
            <a:pPr lvl="1"/>
            <a:r>
              <a:rPr lang="de-AT" b="1" dirty="0">
                <a:solidFill>
                  <a:schemeClr val="tx1"/>
                </a:solidFill>
                <a:ea typeface="+mj-ea"/>
                <a:sym typeface="Wingdings" panose="05000000000000000000" pitchFamily="2" charset="2"/>
              </a:rPr>
              <a:t>Horizontales Prinzip</a:t>
            </a:r>
            <a:r>
              <a:rPr lang="de-AT" dirty="0">
                <a:solidFill>
                  <a:schemeClr val="tx1"/>
                </a:solidFill>
                <a:ea typeface="+mj-ea"/>
                <a:sym typeface="Wingdings" panose="05000000000000000000" pitchFamily="2" charset="2"/>
              </a:rPr>
              <a:t>: gilt bereits im Rahmen der ARF, EU-Taxonomie</a:t>
            </a:r>
          </a:p>
          <a:p>
            <a:pPr lvl="1"/>
            <a:r>
              <a:rPr lang="de-AT" dirty="0">
                <a:solidFill>
                  <a:schemeClr val="tx1"/>
                </a:solidFill>
                <a:ea typeface="+mj-ea"/>
                <a:sym typeface="Wingdings" panose="05000000000000000000" pitchFamily="2" charset="2"/>
              </a:rPr>
              <a:t>EK wird hierzu </a:t>
            </a:r>
            <a:r>
              <a:rPr lang="de-AT" b="1" dirty="0">
                <a:solidFill>
                  <a:schemeClr val="tx1"/>
                </a:solidFill>
                <a:ea typeface="+mj-ea"/>
                <a:sym typeface="Wingdings" panose="05000000000000000000" pitchFamily="2" charset="2"/>
              </a:rPr>
              <a:t>Leitlinien</a:t>
            </a:r>
            <a:r>
              <a:rPr lang="de-AT" dirty="0">
                <a:solidFill>
                  <a:schemeClr val="tx1"/>
                </a:solidFill>
                <a:ea typeface="+mj-ea"/>
                <a:sym typeface="Wingdings" panose="05000000000000000000" pitchFamily="2" charset="2"/>
              </a:rPr>
              <a:t> erlassen</a:t>
            </a:r>
          </a:p>
          <a:p>
            <a:pPr lvl="1"/>
            <a:endParaRPr lang="de-AT" dirty="0">
              <a:solidFill>
                <a:schemeClr val="tx1"/>
              </a:solidFill>
              <a:ea typeface="+mj-ea"/>
              <a:sym typeface="Wingdings" panose="05000000000000000000" pitchFamily="2" charset="2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E8744B7-97F6-FD14-E9ED-F121D44F31B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21</a:t>
            </a:fld>
            <a:endParaRPr lang="de-AT" dirty="0"/>
          </a:p>
        </p:txBody>
      </p:sp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D8CCFA40-4822-FDDE-1E9F-535DB7A48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89811" y="2807368"/>
            <a:ext cx="7644063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245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727427-26CE-700A-A01E-FF83499EA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Einkommensstützung</a:t>
            </a:r>
            <a:endParaRPr lang="en-GB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2A08A16-0BAF-5E28-74A8-E4B62723DFA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AT" dirty="0"/>
              <a:t>Begriff gem. NRP-VO sehr weit, umfasst neben den „klassischen“ einkommens-stützenden Maßnahmen auch Investitionen und </a:t>
            </a:r>
            <a:r>
              <a:rPr lang="de-AT" dirty="0" err="1"/>
              <a:t>Sektormaßnahmen</a:t>
            </a:r>
            <a:endParaRPr lang="de-AT" dirty="0"/>
          </a:p>
          <a:p>
            <a:r>
              <a:rPr lang="de-AT" dirty="0"/>
              <a:t>Fokus dieser Präsentation auf die „Klassischen“:</a:t>
            </a:r>
          </a:p>
          <a:p>
            <a:endParaRPr lang="de-AT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900BF6F-EB30-33F6-AF68-EC58AB3FBD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22</a:t>
            </a:fld>
            <a:endParaRPr lang="de-AT" dirty="0"/>
          </a:p>
        </p:txBody>
      </p:sp>
      <p:graphicFrame>
        <p:nvGraphicFramePr>
          <p:cNvPr id="8" name="Tabelle 7">
            <a:extLst>
              <a:ext uri="{FF2B5EF4-FFF2-40B4-BE49-F238E27FC236}">
                <a16:creationId xmlns:a16="http://schemas.microsoft.com/office/drawing/2014/main" id="{E0434155-FB7E-FEEA-C1CD-74D8A7B0A6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3306286"/>
              </p:ext>
            </p:extLst>
          </p:nvPr>
        </p:nvGraphicFramePr>
        <p:xfrm>
          <a:off x="818147" y="2500900"/>
          <a:ext cx="7579895" cy="178816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5705210">
                  <a:extLst>
                    <a:ext uri="{9D8B030D-6E8A-4147-A177-3AD203B41FA5}">
                      <a16:colId xmlns:a16="http://schemas.microsoft.com/office/drawing/2014/main" val="3796955989"/>
                    </a:ext>
                  </a:extLst>
                </a:gridCol>
                <a:gridCol w="559232">
                  <a:extLst>
                    <a:ext uri="{9D8B030D-6E8A-4147-A177-3AD203B41FA5}">
                      <a16:colId xmlns:a16="http://schemas.microsoft.com/office/drawing/2014/main" val="3383294340"/>
                    </a:ext>
                  </a:extLst>
                </a:gridCol>
                <a:gridCol w="1315453">
                  <a:extLst>
                    <a:ext uri="{9D8B030D-6E8A-4147-A177-3AD203B41FA5}">
                      <a16:colId xmlns:a16="http://schemas.microsoft.com/office/drawing/2014/main" val="206520807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AT" sz="1400" dirty="0"/>
                        <a:t>Intervention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1400" dirty="0"/>
                        <a:t>FSS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1400" dirty="0"/>
                        <a:t>Kofinanzierung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94052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dirty="0"/>
                        <a:t>Degressive </a:t>
                      </a:r>
                      <a:r>
                        <a:rPr lang="en-GB" sz="1400" dirty="0" err="1"/>
                        <a:t>flächenbezogene</a:t>
                      </a:r>
                      <a:r>
                        <a:rPr lang="en-GB" sz="1400" dirty="0"/>
                        <a:t> </a:t>
                      </a:r>
                      <a:r>
                        <a:rPr lang="en-GB" sz="1400" dirty="0" err="1"/>
                        <a:t>Einkommensstützung</a:t>
                      </a:r>
                      <a:r>
                        <a:rPr lang="en-GB" sz="1400" dirty="0"/>
                        <a:t> (DABIS)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1400" dirty="0"/>
                        <a:t>ja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1400" dirty="0"/>
                        <a:t>100%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8183832"/>
                  </a:ext>
                </a:extLst>
              </a:tr>
              <a:tr h="2677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err="1"/>
                        <a:t>Kleinerzeugerregelung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1400" dirty="0">
                          <a:solidFill>
                            <a:srgbClr val="FF0000"/>
                          </a:solidFill>
                        </a:rPr>
                        <a:t>nein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1400" dirty="0"/>
                        <a:t>100%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76774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AT" sz="1400" dirty="0"/>
                        <a:t>Zahlung für naturbedingte und andere </a:t>
                      </a:r>
                      <a:r>
                        <a:rPr lang="de-AT" sz="1400" dirty="0" err="1"/>
                        <a:t>gebietsspez</a:t>
                      </a:r>
                      <a:r>
                        <a:rPr lang="de-AT" sz="1400" dirty="0"/>
                        <a:t>. Benachteiligungen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1400" dirty="0"/>
                        <a:t>ja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AT" sz="1400" dirty="0">
                          <a:solidFill>
                            <a:srgbClr val="FF0000"/>
                          </a:solidFill>
                        </a:rPr>
                        <a:t>30%</a:t>
                      </a:r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5690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err="1"/>
                        <a:t>Gekoppelte</a:t>
                      </a:r>
                      <a:r>
                        <a:rPr lang="en-GB" sz="1400" dirty="0"/>
                        <a:t> </a:t>
                      </a:r>
                      <a:r>
                        <a:rPr lang="en-GB" sz="1400" dirty="0" err="1"/>
                        <a:t>Einkommensstützung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1400" dirty="0">
                          <a:solidFill>
                            <a:schemeClr val="tx1"/>
                          </a:solidFill>
                        </a:rPr>
                        <a:t>ja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AT" sz="1400" dirty="0"/>
                        <a:t>100%</a:t>
                      </a:r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80034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04361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727427-26CE-700A-A01E-FF83499EA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Art. 6 | Degressive flächenbezogene Einkommensstützung (1/2)</a:t>
            </a:r>
            <a:endParaRPr lang="en-GB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2A08A16-0BAF-5E28-74A8-E4B62723DFA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AT" dirty="0"/>
              <a:t>Intervention vom Mitgliedstaat </a:t>
            </a:r>
            <a:r>
              <a:rPr lang="de-AT" b="1" dirty="0"/>
              <a:t>verpflichtend</a:t>
            </a:r>
            <a:r>
              <a:rPr lang="de-AT" dirty="0"/>
              <a:t> anzubieten </a:t>
            </a:r>
          </a:p>
          <a:p>
            <a:r>
              <a:rPr lang="de-AT" b="1" dirty="0"/>
              <a:t>Differenzierung</a:t>
            </a:r>
          </a:p>
          <a:p>
            <a:pPr lvl="1"/>
            <a:r>
              <a:rPr lang="de-AT" dirty="0"/>
              <a:t>Mitgliedstaaten </a:t>
            </a:r>
            <a:r>
              <a:rPr lang="de-AT" u="sng" dirty="0"/>
              <a:t>müssen</a:t>
            </a:r>
            <a:r>
              <a:rPr lang="de-AT" dirty="0"/>
              <a:t> </a:t>
            </a:r>
            <a:r>
              <a:rPr lang="de-AT" b="1" dirty="0"/>
              <a:t>Junglandwirten</a:t>
            </a:r>
            <a:r>
              <a:rPr lang="de-AT" dirty="0"/>
              <a:t> höhere DABIS gewähren</a:t>
            </a:r>
            <a:endParaRPr lang="de-AT" b="1" dirty="0"/>
          </a:p>
          <a:p>
            <a:pPr lvl="1"/>
            <a:r>
              <a:rPr lang="de-AT" dirty="0"/>
              <a:t>Mitgliedstaaten </a:t>
            </a:r>
            <a:r>
              <a:rPr lang="de-AT" u="sng" dirty="0"/>
              <a:t>können</a:t>
            </a:r>
            <a:r>
              <a:rPr lang="de-AT" dirty="0"/>
              <a:t> auch für </a:t>
            </a:r>
            <a:r>
              <a:rPr lang="de-AT" b="1" dirty="0"/>
              <a:t>andere Gruppen </a:t>
            </a:r>
            <a:r>
              <a:rPr lang="de-AT" dirty="0"/>
              <a:t>von Landwirte höhere DABIS anbieten</a:t>
            </a:r>
          </a:p>
          <a:p>
            <a:r>
              <a:rPr lang="de-AT" dirty="0"/>
              <a:t>Bandbreite zwischen 130 EUR und 240 EUR</a:t>
            </a:r>
          </a:p>
          <a:p>
            <a:pPr marL="0" indent="0">
              <a:buNone/>
            </a:pPr>
            <a:endParaRPr lang="de-AT" dirty="0"/>
          </a:p>
          <a:p>
            <a:pPr lvl="1"/>
            <a:endParaRPr lang="de-AT" dirty="0"/>
          </a:p>
          <a:p>
            <a:endParaRPr lang="en-GB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900BF6F-EB30-33F6-AF68-EC58AB3FBD9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23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4761219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B65CBD-3610-34B6-5B3D-6C66BF49B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Art. 6 | Degressive flächenbezogene Einkommensstützung (2/2)</a:t>
            </a:r>
            <a:endParaRPr lang="en-GB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BB49327-7A73-D76A-80B3-0FCF28B7FE1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AT" b="1" dirty="0" err="1"/>
              <a:t>Capping</a:t>
            </a:r>
            <a:r>
              <a:rPr lang="de-AT" b="1" dirty="0"/>
              <a:t> und Degression</a:t>
            </a:r>
          </a:p>
          <a:p>
            <a:pPr lvl="1"/>
            <a:r>
              <a:rPr lang="de-AT" dirty="0" err="1"/>
              <a:t>Capping</a:t>
            </a:r>
            <a:r>
              <a:rPr lang="de-AT" dirty="0"/>
              <a:t> bei 100.000 EUR über alle Unternehmen hinweg, die unter Kontrolle einer Person stehen</a:t>
            </a:r>
          </a:p>
          <a:p>
            <a:pPr lvl="1"/>
            <a:r>
              <a:rPr lang="de-AT" dirty="0"/>
              <a:t>Degressionsstufen: &gt; 20.000 -25% | &gt; 50.000 -50% | &gt;75.000 -75%</a:t>
            </a:r>
          </a:p>
          <a:p>
            <a:r>
              <a:rPr lang="de-AT" b="1" dirty="0"/>
              <a:t>Ausschluss von pensionierten Landwirten</a:t>
            </a:r>
          </a:p>
          <a:p>
            <a:pPr lvl="1"/>
            <a:r>
              <a:rPr lang="de-AT" dirty="0"/>
              <a:t>Mitgliedstaaten sollen nach Vorstellung des VS die Wahl haben, entweder </a:t>
            </a:r>
            <a:r>
              <a:rPr lang="de-AT" dirty="0" err="1"/>
              <a:t>Capping</a:t>
            </a:r>
            <a:r>
              <a:rPr lang="de-AT" dirty="0"/>
              <a:t> bei 20.000 EUR ODER eine Regelung zur Ermöglichung des Generationenübergangs</a:t>
            </a:r>
          </a:p>
          <a:p>
            <a:pPr lvl="1"/>
            <a:endParaRPr lang="de-AT" dirty="0"/>
          </a:p>
          <a:p>
            <a:endParaRPr lang="de-AT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E8744B7-97F6-FD14-E9ED-F121D44F31B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24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8425625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727427-26CE-700A-A01E-FF83499EA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Art. 7 | </a:t>
            </a:r>
            <a:r>
              <a:rPr lang="de-AT" dirty="0" err="1"/>
              <a:t>Kleinlandwirteregelung</a:t>
            </a:r>
            <a:r>
              <a:rPr lang="de-AT" dirty="0"/>
              <a:t> </a:t>
            </a:r>
            <a:endParaRPr lang="en-GB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2A08A16-0BAF-5E28-74A8-E4B62723DFA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AT" dirty="0"/>
              <a:t>Intervention vom Mitgliedstaat </a:t>
            </a:r>
            <a:r>
              <a:rPr lang="de-AT" b="1" dirty="0"/>
              <a:t>verpflichtend</a:t>
            </a:r>
            <a:r>
              <a:rPr lang="de-AT" dirty="0"/>
              <a:t> anzubieten, für Landwirte jedoch optional</a:t>
            </a:r>
          </a:p>
          <a:p>
            <a:r>
              <a:rPr lang="de-AT" dirty="0"/>
              <a:t>Jährliche Zahlung </a:t>
            </a:r>
            <a:r>
              <a:rPr lang="de-AT" b="1" dirty="0"/>
              <a:t>≤ 3.000 EUR</a:t>
            </a:r>
            <a:endParaRPr lang="de-AT" dirty="0"/>
          </a:p>
          <a:p>
            <a:r>
              <a:rPr lang="de-AT" b="1" dirty="0"/>
              <a:t>Differenzierung</a:t>
            </a:r>
            <a:r>
              <a:rPr lang="de-AT" dirty="0"/>
              <a:t> der Zahlung nach Gruppen von Landwirten oder geographischen Gebieten möglich</a:t>
            </a:r>
          </a:p>
          <a:p>
            <a:endParaRPr lang="de-AT" dirty="0"/>
          </a:p>
          <a:p>
            <a:endParaRPr lang="en-GB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900BF6F-EB30-33F6-AF68-EC58AB3FBD9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25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7982519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B65CBD-3610-34B6-5B3D-6C66BF49B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Art. 8 | Zahlungen für naturbedingte oder andere gebiets-</a:t>
            </a:r>
            <a:br>
              <a:rPr lang="de-AT" dirty="0"/>
            </a:br>
            <a:r>
              <a:rPr lang="de-AT" dirty="0"/>
              <a:t>spezifische Benachteiligungen</a:t>
            </a:r>
            <a:endParaRPr lang="en-GB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BB49327-7A73-D76A-80B3-0FCF28B7FE1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39749" y="1296000"/>
            <a:ext cx="7978776" cy="3380775"/>
          </a:xfrm>
        </p:spPr>
        <p:txBody>
          <a:bodyPr/>
          <a:lstStyle/>
          <a:p>
            <a:endParaRPr lang="de-AT" dirty="0"/>
          </a:p>
          <a:p>
            <a:r>
              <a:rPr lang="de-AT" dirty="0"/>
              <a:t>Intervention vom Mitgliedstaat </a:t>
            </a:r>
            <a:r>
              <a:rPr lang="de-AT" b="1" dirty="0"/>
              <a:t>verpflichtend</a:t>
            </a:r>
            <a:r>
              <a:rPr lang="de-AT" dirty="0"/>
              <a:t> anzubieten</a:t>
            </a:r>
          </a:p>
          <a:p>
            <a:r>
              <a:rPr lang="de-AT" b="1" dirty="0"/>
              <a:t>Zulässige Gebiete</a:t>
            </a:r>
          </a:p>
          <a:p>
            <a:pPr lvl="1"/>
            <a:r>
              <a:rPr lang="de-AT" dirty="0"/>
              <a:t>Bereits bestehende, ausgewiesene Gebiete</a:t>
            </a:r>
          </a:p>
          <a:p>
            <a:pPr lvl="1"/>
            <a:r>
              <a:rPr lang="de-AT" dirty="0"/>
              <a:t>Neu ausgewiesene Gebiete (max. 2% der gesamten </a:t>
            </a:r>
            <a:r>
              <a:rPr lang="de-AT" dirty="0" err="1"/>
              <a:t>landw</a:t>
            </a:r>
            <a:r>
              <a:rPr lang="de-AT" dirty="0"/>
              <a:t>. Nutzfläche des MS)</a:t>
            </a:r>
          </a:p>
          <a:p>
            <a:r>
              <a:rPr lang="de-AT" b="1" dirty="0"/>
              <a:t>Feinabstimmung</a:t>
            </a:r>
            <a:r>
              <a:rPr lang="de-AT" dirty="0"/>
              <a:t> zum Ausschluss von Gebieten innerhalb der Gebietskulisse</a:t>
            </a:r>
          </a:p>
          <a:p>
            <a:r>
              <a:rPr lang="de-AT" dirty="0"/>
              <a:t>Ersatz zusätzlicher Kosten und Einkommensverluste </a:t>
            </a:r>
          </a:p>
          <a:p>
            <a:pPr lvl="1"/>
            <a:endParaRPr lang="de-AT" dirty="0"/>
          </a:p>
          <a:p>
            <a:pPr lvl="1"/>
            <a:endParaRPr lang="de-AT" dirty="0"/>
          </a:p>
          <a:p>
            <a:endParaRPr lang="de-AT" dirty="0"/>
          </a:p>
          <a:p>
            <a:endParaRPr lang="de-AT" dirty="0"/>
          </a:p>
          <a:p>
            <a:endParaRPr lang="en-GB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E8744B7-97F6-FD14-E9ED-F121D44F31B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26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8595127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727427-26CE-700A-A01E-FF83499EA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Art. 11 | Gekoppelte Einkommensstützung</a:t>
            </a:r>
            <a:endParaRPr lang="en-GB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2A08A16-0BAF-5E28-74A8-E4B62723DFA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AT" dirty="0"/>
              <a:t>Intervention vom Mitgliedstaat </a:t>
            </a:r>
            <a:r>
              <a:rPr lang="de-AT" b="1" dirty="0"/>
              <a:t>verpflichtend</a:t>
            </a:r>
            <a:r>
              <a:rPr lang="de-AT" dirty="0"/>
              <a:t> anzubieten</a:t>
            </a:r>
          </a:p>
          <a:p>
            <a:r>
              <a:rPr lang="de-AT" dirty="0"/>
              <a:t>Für bestimmte </a:t>
            </a:r>
            <a:r>
              <a:rPr lang="de-AT" dirty="0" err="1"/>
              <a:t>landw</a:t>
            </a:r>
            <a:r>
              <a:rPr lang="de-AT" dirty="0"/>
              <a:t>. Sektoren und Produkte oder bestimmten Formen der Landwirtschaft </a:t>
            </a:r>
            <a:r>
              <a:rPr lang="de-AT" b="1" dirty="0"/>
              <a:t>in Schwierigkeiten </a:t>
            </a:r>
            <a:r>
              <a:rPr lang="de-AT" dirty="0"/>
              <a:t>und die aus sozioökonomischen und ökologischen Gründen </a:t>
            </a:r>
            <a:r>
              <a:rPr lang="de-AT" b="1" dirty="0"/>
              <a:t>von Bedeutung </a:t>
            </a:r>
            <a:r>
              <a:rPr lang="de-AT" dirty="0"/>
              <a:t>sind</a:t>
            </a:r>
          </a:p>
          <a:p>
            <a:r>
              <a:rPr lang="de-AT" b="1" dirty="0"/>
              <a:t>Jährliche Zahlung </a:t>
            </a:r>
            <a:r>
              <a:rPr lang="de-AT" dirty="0"/>
              <a:t>pro Hektar oder pro GVE</a:t>
            </a:r>
          </a:p>
          <a:p>
            <a:r>
              <a:rPr lang="de-AT" dirty="0"/>
              <a:t>In nitratsensiblen Gebieten: Festlegung einer </a:t>
            </a:r>
            <a:r>
              <a:rPr lang="de-AT" b="1" dirty="0"/>
              <a:t>höchstzulässigen Besatzdichte</a:t>
            </a:r>
          </a:p>
          <a:p>
            <a:r>
              <a:rPr lang="de-AT" b="1" dirty="0"/>
              <a:t>Höchstens 20% + 5%* </a:t>
            </a:r>
            <a:r>
              <a:rPr lang="de-AT" dirty="0"/>
              <a:t>der Zahlungen für DABIS, Agrarumwelt- und Klimaaktionen sowie Kleinerzeugerregelung (Protein, Mischbetriebe, östliche Grenzregionen)</a:t>
            </a:r>
          </a:p>
          <a:p>
            <a:endParaRPr lang="en-GB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900BF6F-EB30-33F6-AF68-EC58AB3FBD9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27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1863849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B65CBD-3610-34B6-5B3D-6C66BF49B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Ausblick – </a:t>
            </a:r>
            <a:r>
              <a:rPr lang="de-AT" sz="2000" dirty="0"/>
              <a:t>Quo vadis</a:t>
            </a:r>
            <a:endParaRPr lang="en-GB" sz="2000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BB49327-7A73-D76A-80B3-0FCF28B7FE1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AT" dirty="0"/>
              <a:t>Partielle allgemeine Ausrichtung zur </a:t>
            </a:r>
            <a:r>
              <a:rPr lang="de-AT" b="1" dirty="0"/>
              <a:t>NRP-VO</a:t>
            </a:r>
            <a:r>
              <a:rPr lang="de-AT" dirty="0"/>
              <a:t> wohl noch unter zyprischen Vorsitz</a:t>
            </a:r>
          </a:p>
          <a:p>
            <a:r>
              <a:rPr lang="de-AT" dirty="0"/>
              <a:t>Allgemeine Ausrichtung zur </a:t>
            </a:r>
            <a:r>
              <a:rPr lang="de-AT" b="1" dirty="0"/>
              <a:t>GAP-VO</a:t>
            </a:r>
            <a:r>
              <a:rPr lang="de-AT" dirty="0"/>
              <a:t> von irischem Vorsitz bis Ende 2026 geplant</a:t>
            </a:r>
          </a:p>
          <a:p>
            <a:r>
              <a:rPr lang="de-AT" dirty="0"/>
              <a:t>Anschließend Triloge und finale Rechtstexte frühestens 2027</a:t>
            </a:r>
          </a:p>
          <a:p>
            <a:r>
              <a:rPr lang="de-AT" dirty="0"/>
              <a:t>Beschluss der NRP-Pläne bis Ende 2027 realistisch? Übergangsperiode?</a:t>
            </a:r>
          </a:p>
          <a:p>
            <a:pPr marL="0" indent="0" algn="ctr">
              <a:buNone/>
            </a:pPr>
            <a:r>
              <a:rPr lang="de-AT" sz="7200" dirty="0"/>
              <a:t>🔮</a:t>
            </a:r>
          </a:p>
          <a:p>
            <a:endParaRPr lang="de-AT" dirty="0"/>
          </a:p>
          <a:p>
            <a:endParaRPr lang="de-AT" dirty="0"/>
          </a:p>
          <a:p>
            <a:endParaRPr lang="de-AT" dirty="0"/>
          </a:p>
          <a:p>
            <a:endParaRPr lang="en-GB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E8744B7-97F6-FD14-E9ED-F121D44F31B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28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475932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6ED97A-03E7-4AA5-B234-B3957DD61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68538"/>
            <a:ext cx="7886700" cy="1179288"/>
          </a:xfrm>
        </p:spPr>
        <p:txBody>
          <a:bodyPr/>
          <a:lstStyle/>
          <a:p>
            <a:r>
              <a:rPr lang="de-DE" dirty="0"/>
              <a:t>Weiterführende Auswertungen von freiwillig für den Grünen Bericht buchführenden Betrieben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C7EB991-6828-41A4-9AE7-A2A038070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133601"/>
            <a:ext cx="7886700" cy="2433637"/>
          </a:xfrm>
        </p:spPr>
        <p:txBody>
          <a:bodyPr/>
          <a:lstStyle/>
          <a:p>
            <a:pPr marL="257175" indent="-257175">
              <a:buFont typeface="Arial" panose="020B0604020202020204" pitchFamily="34" charset="0"/>
              <a:buChar char="•"/>
            </a:pPr>
            <a:r>
              <a:rPr lang="de-AT" dirty="0"/>
              <a:t>Betriebe nach der wirtschaftlichen Größe (gemessen am Gesamt-SO)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de-AT" dirty="0"/>
              <a:t>Einkommensergebnisse nach Betriebsformen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de-AT" dirty="0"/>
              <a:t>Einkommensergebnisse nach der natürlichen Erschwernis (Erschwernispunktegruppen)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de-AT" dirty="0"/>
              <a:t>Einkommensergebnisse  Bio-Konventionell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de-DE" dirty="0"/>
              <a:t>Einkommensergebnisse nach sozioökonomischen Kriterien</a:t>
            </a:r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0B1A3BC-F148-4D58-946C-B1A8B0621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823C70F1-B36C-4D16-9E65-60ABF3691C96}" type="slidenum">
              <a:rPr lang="de-DE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/>
              <a:t>2</a:t>
            </a:fld>
            <a:endParaRPr lang="de-DE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747877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AT" dirty="0"/>
              <a:t>Vorschläge zur Einkommensstützung – </a:t>
            </a:r>
            <a:br>
              <a:rPr lang="de-AT" dirty="0"/>
            </a:br>
            <a:r>
              <a:rPr lang="de-AT" dirty="0"/>
              <a:t>fachliche Details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DI Mathias Janko </a:t>
            </a:r>
          </a:p>
          <a:p>
            <a:r>
              <a:rPr lang="de-DE" dirty="0"/>
              <a:t>Abt. II/4 - Direktzahlungen und INVEKOS</a:t>
            </a:r>
          </a:p>
          <a:p>
            <a:r>
              <a:rPr lang="de-DE" dirty="0"/>
              <a:t>Wien, 2. Juni 2026</a:t>
            </a:r>
          </a:p>
        </p:txBody>
      </p:sp>
    </p:spTree>
    <p:extLst>
      <p:ext uri="{BB962C8B-B14F-4D97-AF65-F5344CB8AC3E}">
        <p14:creationId xmlns:p14="http://schemas.microsoft.com/office/powerpoint/2010/main" val="6224615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7D947A-3DDA-48E6-15B1-D9292862D2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AT" dirty="0"/>
              <a:t>Rückschau und Status Quo Direktzahlungen</a:t>
            </a:r>
            <a:br>
              <a:rPr lang="de-AT" dirty="0"/>
            </a:br>
            <a:r>
              <a:rPr lang="de-AT" dirty="0"/>
              <a:t>GAP-Periode(n) bis 2027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6738942-CB21-E304-D5F7-07AC101FCF0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22EC936-491F-67D0-4254-676A61715F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1495096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Entwicklung MFR seit 1980</a:t>
            </a:r>
          </a:p>
        </p:txBody>
      </p:sp>
      <p:grpSp>
        <p:nvGrpSpPr>
          <p:cNvPr id="2" name="Group 18725" descr="Diagramm">
            <a:extLst>
              <a:ext uri="{FF2B5EF4-FFF2-40B4-BE49-F238E27FC236}">
                <a16:creationId xmlns:a16="http://schemas.microsoft.com/office/drawing/2014/main" id="{2402E5B3-6FFF-2A2C-B523-5F1B2B5854C9}"/>
              </a:ext>
            </a:extLst>
          </p:cNvPr>
          <p:cNvGrpSpPr/>
          <p:nvPr/>
        </p:nvGrpSpPr>
        <p:grpSpPr>
          <a:xfrm>
            <a:off x="1120392" y="1401128"/>
            <a:ext cx="7006474" cy="3410317"/>
            <a:chOff x="0" y="0"/>
            <a:chExt cx="6343697" cy="3482975"/>
          </a:xfrm>
        </p:grpSpPr>
        <p:pic>
          <p:nvPicPr>
            <p:cNvPr id="3" name="Picture 275">
              <a:extLst>
                <a:ext uri="{FF2B5EF4-FFF2-40B4-BE49-F238E27FC236}">
                  <a16:creationId xmlns:a16="http://schemas.microsoft.com/office/drawing/2014/main" id="{BFB3AAB7-D0BC-B3F4-F65C-71383A590D9B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5667502" cy="3482975"/>
            </a:xfrm>
            <a:prstGeom prst="rect">
              <a:avLst/>
            </a:prstGeom>
          </p:spPr>
        </p:pic>
        <p:sp>
          <p:nvSpPr>
            <p:cNvPr id="4" name="Shape 276">
              <a:extLst>
                <a:ext uri="{FF2B5EF4-FFF2-40B4-BE49-F238E27FC236}">
                  <a16:creationId xmlns:a16="http://schemas.microsoft.com/office/drawing/2014/main" id="{650AA675-587E-D7A4-CBDC-F0A27538CCC9}"/>
                </a:ext>
              </a:extLst>
            </p:cNvPr>
            <p:cNvSpPr/>
            <p:nvPr/>
          </p:nvSpPr>
          <p:spPr>
            <a:xfrm>
              <a:off x="5805806" y="2142719"/>
              <a:ext cx="260604" cy="109601"/>
            </a:xfrm>
            <a:custGeom>
              <a:avLst/>
              <a:gdLst/>
              <a:ahLst/>
              <a:cxnLst/>
              <a:rect l="0" t="0" r="0" b="0"/>
              <a:pathLst>
                <a:path w="260604" h="109601">
                  <a:moveTo>
                    <a:pt x="163052" y="619"/>
                  </a:moveTo>
                  <a:cubicBezTo>
                    <a:pt x="165417" y="0"/>
                    <a:pt x="168021" y="254"/>
                    <a:pt x="170307" y="1524"/>
                  </a:cubicBezTo>
                  <a:lnTo>
                    <a:pt x="260604" y="54229"/>
                  </a:lnTo>
                  <a:lnTo>
                    <a:pt x="170307" y="106934"/>
                  </a:lnTo>
                  <a:cubicBezTo>
                    <a:pt x="165734" y="109601"/>
                    <a:pt x="159893" y="108077"/>
                    <a:pt x="157226" y="103505"/>
                  </a:cubicBezTo>
                  <a:cubicBezTo>
                    <a:pt x="154686" y="98933"/>
                    <a:pt x="156210" y="93091"/>
                    <a:pt x="160655" y="90424"/>
                  </a:cubicBezTo>
                  <a:lnTo>
                    <a:pt x="206375" y="63754"/>
                  </a:lnTo>
                  <a:lnTo>
                    <a:pt x="0" y="63754"/>
                  </a:lnTo>
                  <a:lnTo>
                    <a:pt x="0" y="44704"/>
                  </a:lnTo>
                  <a:lnTo>
                    <a:pt x="206375" y="44704"/>
                  </a:lnTo>
                  <a:lnTo>
                    <a:pt x="160655" y="18034"/>
                  </a:lnTo>
                  <a:cubicBezTo>
                    <a:pt x="156210" y="15367"/>
                    <a:pt x="154686" y="9525"/>
                    <a:pt x="157226" y="4953"/>
                  </a:cubicBezTo>
                  <a:cubicBezTo>
                    <a:pt x="158560" y="2730"/>
                    <a:pt x="160687" y="1238"/>
                    <a:pt x="163052" y="619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CA023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A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Shape 277">
              <a:extLst>
                <a:ext uri="{FF2B5EF4-FFF2-40B4-BE49-F238E27FC236}">
                  <a16:creationId xmlns:a16="http://schemas.microsoft.com/office/drawing/2014/main" id="{79EF6BCC-F64B-BECD-4943-4B8491B6E6F1}"/>
                </a:ext>
              </a:extLst>
            </p:cNvPr>
            <p:cNvSpPr/>
            <p:nvPr/>
          </p:nvSpPr>
          <p:spPr>
            <a:xfrm>
              <a:off x="5558663" y="2194789"/>
              <a:ext cx="260604" cy="0"/>
            </a:xfrm>
            <a:custGeom>
              <a:avLst/>
              <a:gdLst/>
              <a:ahLst/>
              <a:cxnLst/>
              <a:rect l="0" t="0" r="0" b="0"/>
              <a:pathLst>
                <a:path w="260604">
                  <a:moveTo>
                    <a:pt x="0" y="0"/>
                  </a:moveTo>
                  <a:lnTo>
                    <a:pt x="260604" y="0"/>
                  </a:lnTo>
                </a:path>
              </a:pathLst>
            </a:custGeom>
            <a:ln w="19050" cap="flat">
              <a:custDash>
                <a:ds d="600000" sp="450000"/>
              </a:custDash>
              <a:round/>
            </a:ln>
          </p:spPr>
          <p:style>
            <a:lnRef idx="1">
              <a:srgbClr val="CA023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A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Shape 279">
              <a:extLst>
                <a:ext uri="{FF2B5EF4-FFF2-40B4-BE49-F238E27FC236}">
                  <a16:creationId xmlns:a16="http://schemas.microsoft.com/office/drawing/2014/main" id="{0BC9DE7B-6125-0917-B55D-311F35E7894E}"/>
                </a:ext>
              </a:extLst>
            </p:cNvPr>
            <p:cNvSpPr/>
            <p:nvPr/>
          </p:nvSpPr>
          <p:spPr>
            <a:xfrm>
              <a:off x="5792851" y="2266099"/>
              <a:ext cx="265430" cy="106490"/>
            </a:xfrm>
            <a:custGeom>
              <a:avLst/>
              <a:gdLst/>
              <a:ahLst/>
              <a:cxnLst/>
              <a:rect l="0" t="0" r="0" b="0"/>
              <a:pathLst>
                <a:path w="265430" h="106490">
                  <a:moveTo>
                    <a:pt x="183595" y="48"/>
                  </a:moveTo>
                  <a:cubicBezTo>
                    <a:pt x="186023" y="0"/>
                    <a:pt x="188468" y="889"/>
                    <a:pt x="190373" y="2730"/>
                  </a:cubicBezTo>
                  <a:lnTo>
                    <a:pt x="265430" y="75502"/>
                  </a:lnTo>
                  <a:lnTo>
                    <a:pt x="165100" y="104965"/>
                  </a:lnTo>
                  <a:cubicBezTo>
                    <a:pt x="160147" y="106490"/>
                    <a:pt x="154813" y="103568"/>
                    <a:pt x="153289" y="98615"/>
                  </a:cubicBezTo>
                  <a:cubicBezTo>
                    <a:pt x="151892" y="93535"/>
                    <a:pt x="154686" y="88202"/>
                    <a:pt x="159766" y="86677"/>
                  </a:cubicBezTo>
                  <a:lnTo>
                    <a:pt x="210519" y="71741"/>
                  </a:lnTo>
                  <a:lnTo>
                    <a:pt x="0" y="19876"/>
                  </a:lnTo>
                  <a:lnTo>
                    <a:pt x="4572" y="1334"/>
                  </a:lnTo>
                  <a:lnTo>
                    <a:pt x="215048" y="53189"/>
                  </a:lnTo>
                  <a:lnTo>
                    <a:pt x="177165" y="16447"/>
                  </a:lnTo>
                  <a:cubicBezTo>
                    <a:pt x="173355" y="12764"/>
                    <a:pt x="173228" y="6667"/>
                    <a:pt x="176911" y="2985"/>
                  </a:cubicBezTo>
                  <a:cubicBezTo>
                    <a:pt x="178752" y="1079"/>
                    <a:pt x="181166" y="95"/>
                    <a:pt x="183595" y="48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CA023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A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Shape 281">
              <a:extLst>
                <a:ext uri="{FF2B5EF4-FFF2-40B4-BE49-F238E27FC236}">
                  <a16:creationId xmlns:a16="http://schemas.microsoft.com/office/drawing/2014/main" id="{3ACBF01B-4DAD-104F-F3BE-F3BD3DED85FD}"/>
                </a:ext>
              </a:extLst>
            </p:cNvPr>
            <p:cNvSpPr/>
            <p:nvPr/>
          </p:nvSpPr>
          <p:spPr>
            <a:xfrm>
              <a:off x="5431409" y="2187931"/>
              <a:ext cx="337312" cy="84074"/>
            </a:xfrm>
            <a:custGeom>
              <a:avLst/>
              <a:gdLst/>
              <a:ahLst/>
              <a:cxnLst/>
              <a:rect l="0" t="0" r="0" b="0"/>
              <a:pathLst>
                <a:path w="337312" h="84074">
                  <a:moveTo>
                    <a:pt x="0" y="0"/>
                  </a:moveTo>
                  <a:lnTo>
                    <a:pt x="337312" y="84074"/>
                  </a:lnTo>
                </a:path>
              </a:pathLst>
            </a:custGeom>
            <a:ln w="19050" cap="flat">
              <a:custDash>
                <a:ds d="600000" sp="450000"/>
              </a:custDash>
              <a:round/>
            </a:ln>
          </p:spPr>
          <p:style>
            <a:lnRef idx="1">
              <a:srgbClr val="CA023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A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Rectangle 282">
              <a:extLst>
                <a:ext uri="{FF2B5EF4-FFF2-40B4-BE49-F238E27FC236}">
                  <a16:creationId xmlns:a16="http://schemas.microsoft.com/office/drawing/2014/main" id="{54406D03-A3A4-EDD5-8C54-425E676E9C6A}"/>
                </a:ext>
              </a:extLst>
            </p:cNvPr>
            <p:cNvSpPr/>
            <p:nvPr/>
          </p:nvSpPr>
          <p:spPr>
            <a:xfrm>
              <a:off x="6155817" y="2134362"/>
              <a:ext cx="187880" cy="41331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2400" b="1" i="0" u="none" strike="noStrike" kern="1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+mn-cs"/>
                </a:rPr>
                <a:t>?</a:t>
              </a:r>
              <a:endParaRPr kumimoji="0" lang="de-AT" sz="1100" b="0" i="0" u="none" strike="noStrike" kern="1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endParaRPr>
            </a:p>
          </p:txBody>
        </p:sp>
      </p:grp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3252E8C-B475-A8A8-AC99-CA807C6D8D0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06269C-C24E-4E80-9A4B-E7E19BB59A67}" type="slidenum">
              <a:rPr kumimoji="0" lang="de-AT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de-AT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63613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4">
            <a:extLst>
              <a:ext uri="{FF2B5EF4-FFF2-40B4-BE49-F238E27FC236}">
                <a16:creationId xmlns:a16="http://schemas.microsoft.com/office/drawing/2014/main" id="{E066FBD1-32AD-63F4-0228-4A1413303B8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1" y="788400"/>
            <a:ext cx="7978525" cy="432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sz="2400" b="1" kern="120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2400" b="1" i="0" u="none" strike="noStrike" kern="1200" cap="none" spc="0" normalizeH="0" baseline="0" noProof="0" dirty="0">
                <a:ln>
                  <a:noFill/>
                </a:ln>
                <a:solidFill>
                  <a:srgbClr val="B92B06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Entwicklung der GAP und der Direktzahlungen</a:t>
            </a:r>
          </a:p>
        </p:txBody>
      </p:sp>
      <p:pic>
        <p:nvPicPr>
          <p:cNvPr id="5" name="Grafik 4" descr="Entwicklung der GAP und der Direktzahlungen">
            <a:extLst>
              <a:ext uri="{FF2B5EF4-FFF2-40B4-BE49-F238E27FC236}">
                <a16:creationId xmlns:a16="http://schemas.microsoft.com/office/drawing/2014/main" id="{2F29FD67-CA09-AD4D-1D49-098C9104B6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001" y="1361870"/>
            <a:ext cx="6709296" cy="3562752"/>
          </a:xfrm>
          <a:prstGeom prst="rect">
            <a:avLst/>
          </a:prstGeom>
        </p:spPr>
      </p:pic>
      <p:sp>
        <p:nvSpPr>
          <p:cNvPr id="3" name="Foliennummernplatzhalt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06269C-C24E-4E80-9A4B-E7E19BB59A67}" type="slidenum">
              <a:rPr kumimoji="0" lang="de-AT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de-AT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09905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Anzahl Mehrfachanträge in AT 2015-2026 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F179C2D-7C8E-3B58-D020-362ECBD35D3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06269C-C24E-4E80-9A4B-E7E19BB59A67}" type="slidenum">
              <a:rPr kumimoji="0" lang="de-AT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de-AT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id="{754A94A6-9CB5-C8A9-13B8-623A2FCB7C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0707311"/>
              </p:ext>
            </p:extLst>
          </p:nvPr>
        </p:nvGraphicFramePr>
        <p:xfrm>
          <a:off x="269357" y="1370387"/>
          <a:ext cx="8584022" cy="2258165"/>
        </p:xfrm>
        <a:graphic>
          <a:graphicData uri="http://schemas.openxmlformats.org/drawingml/2006/table">
            <a:tbl>
              <a:tblPr firstRow="1">
                <a:tableStyleId>{9D7B26C5-4107-4FEC-AEDC-1716B250A1EF}</a:tableStyleId>
              </a:tblPr>
              <a:tblGrid>
                <a:gridCol w="1361220">
                  <a:extLst>
                    <a:ext uri="{9D8B030D-6E8A-4147-A177-3AD203B41FA5}">
                      <a16:colId xmlns:a16="http://schemas.microsoft.com/office/drawing/2014/main" val="581786204"/>
                    </a:ext>
                  </a:extLst>
                </a:gridCol>
                <a:gridCol w="555600">
                  <a:extLst>
                    <a:ext uri="{9D8B030D-6E8A-4147-A177-3AD203B41FA5}">
                      <a16:colId xmlns:a16="http://schemas.microsoft.com/office/drawing/2014/main" val="146219042"/>
                    </a:ext>
                  </a:extLst>
                </a:gridCol>
                <a:gridCol w="555600">
                  <a:extLst>
                    <a:ext uri="{9D8B030D-6E8A-4147-A177-3AD203B41FA5}">
                      <a16:colId xmlns:a16="http://schemas.microsoft.com/office/drawing/2014/main" val="2163809846"/>
                    </a:ext>
                  </a:extLst>
                </a:gridCol>
                <a:gridCol w="555600">
                  <a:extLst>
                    <a:ext uri="{9D8B030D-6E8A-4147-A177-3AD203B41FA5}">
                      <a16:colId xmlns:a16="http://schemas.microsoft.com/office/drawing/2014/main" val="3627817283"/>
                    </a:ext>
                  </a:extLst>
                </a:gridCol>
                <a:gridCol w="555600">
                  <a:extLst>
                    <a:ext uri="{9D8B030D-6E8A-4147-A177-3AD203B41FA5}">
                      <a16:colId xmlns:a16="http://schemas.microsoft.com/office/drawing/2014/main" val="3083889175"/>
                    </a:ext>
                  </a:extLst>
                </a:gridCol>
                <a:gridCol w="555600">
                  <a:extLst>
                    <a:ext uri="{9D8B030D-6E8A-4147-A177-3AD203B41FA5}">
                      <a16:colId xmlns:a16="http://schemas.microsoft.com/office/drawing/2014/main" val="3218545815"/>
                    </a:ext>
                  </a:extLst>
                </a:gridCol>
                <a:gridCol w="555600">
                  <a:extLst>
                    <a:ext uri="{9D8B030D-6E8A-4147-A177-3AD203B41FA5}">
                      <a16:colId xmlns:a16="http://schemas.microsoft.com/office/drawing/2014/main" val="196448836"/>
                    </a:ext>
                  </a:extLst>
                </a:gridCol>
                <a:gridCol w="555600">
                  <a:extLst>
                    <a:ext uri="{9D8B030D-6E8A-4147-A177-3AD203B41FA5}">
                      <a16:colId xmlns:a16="http://schemas.microsoft.com/office/drawing/2014/main" val="1832509684"/>
                    </a:ext>
                  </a:extLst>
                </a:gridCol>
                <a:gridCol w="555600">
                  <a:extLst>
                    <a:ext uri="{9D8B030D-6E8A-4147-A177-3AD203B41FA5}">
                      <a16:colId xmlns:a16="http://schemas.microsoft.com/office/drawing/2014/main" val="3653706121"/>
                    </a:ext>
                  </a:extLst>
                </a:gridCol>
                <a:gridCol w="555600">
                  <a:extLst>
                    <a:ext uri="{9D8B030D-6E8A-4147-A177-3AD203B41FA5}">
                      <a16:colId xmlns:a16="http://schemas.microsoft.com/office/drawing/2014/main" val="25759116"/>
                    </a:ext>
                  </a:extLst>
                </a:gridCol>
                <a:gridCol w="555600">
                  <a:extLst>
                    <a:ext uri="{9D8B030D-6E8A-4147-A177-3AD203B41FA5}">
                      <a16:colId xmlns:a16="http://schemas.microsoft.com/office/drawing/2014/main" val="1204572684"/>
                    </a:ext>
                  </a:extLst>
                </a:gridCol>
                <a:gridCol w="483042">
                  <a:extLst>
                    <a:ext uri="{9D8B030D-6E8A-4147-A177-3AD203B41FA5}">
                      <a16:colId xmlns:a16="http://schemas.microsoft.com/office/drawing/2014/main" val="97341952"/>
                    </a:ext>
                  </a:extLst>
                </a:gridCol>
                <a:gridCol w="616346">
                  <a:extLst>
                    <a:ext uri="{9D8B030D-6E8A-4147-A177-3AD203B41FA5}">
                      <a16:colId xmlns:a16="http://schemas.microsoft.com/office/drawing/2014/main" val="52940744"/>
                    </a:ext>
                  </a:extLst>
                </a:gridCol>
                <a:gridCol w="567414">
                  <a:extLst>
                    <a:ext uri="{9D8B030D-6E8A-4147-A177-3AD203B41FA5}">
                      <a16:colId xmlns:a16="http://schemas.microsoft.com/office/drawing/2014/main" val="3048674990"/>
                    </a:ext>
                  </a:extLst>
                </a:gridCol>
              </a:tblGrid>
              <a:tr h="387319">
                <a:tc>
                  <a:txBody>
                    <a:bodyPr/>
                    <a:lstStyle/>
                    <a:p>
                      <a:pPr algn="ctr" fontAlgn="ctr"/>
                      <a:r>
                        <a:rPr lang="de-AT" sz="2000" b="1" u="none" strike="noStrike" dirty="0">
                          <a:effectLst/>
                        </a:rPr>
                        <a:t> </a:t>
                      </a:r>
                      <a:endParaRPr lang="de-AT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AT" sz="1050" b="1" u="none" strike="noStrike" dirty="0">
                          <a:effectLst/>
                        </a:rPr>
                        <a:t>2015</a:t>
                      </a:r>
                      <a:endParaRPr lang="de-AT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AT" sz="1050" b="1" u="none" strike="noStrike">
                          <a:effectLst/>
                        </a:rPr>
                        <a:t>2016</a:t>
                      </a:r>
                      <a:endParaRPr lang="de-AT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AT" sz="1050" b="1" u="none" strike="noStrike" dirty="0">
                          <a:effectLst/>
                        </a:rPr>
                        <a:t>2017</a:t>
                      </a:r>
                      <a:endParaRPr lang="de-AT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AT" sz="1050" b="1" u="none" strike="noStrike" dirty="0">
                          <a:effectLst/>
                        </a:rPr>
                        <a:t>2018</a:t>
                      </a:r>
                      <a:endParaRPr lang="de-AT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AT" sz="1050" b="1" u="none" strike="noStrike">
                          <a:effectLst/>
                        </a:rPr>
                        <a:t>2019</a:t>
                      </a:r>
                      <a:endParaRPr lang="de-AT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AT" sz="1050" b="1" u="none" strike="noStrike" dirty="0">
                          <a:effectLst/>
                        </a:rPr>
                        <a:t>2020</a:t>
                      </a:r>
                      <a:endParaRPr lang="de-AT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AT" sz="1050" b="1" u="none" strike="noStrike" dirty="0">
                          <a:effectLst/>
                        </a:rPr>
                        <a:t>2021</a:t>
                      </a:r>
                      <a:endParaRPr lang="de-AT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AT" sz="1050" b="1" u="none" strike="noStrike" dirty="0">
                          <a:effectLst/>
                        </a:rPr>
                        <a:t>2022</a:t>
                      </a:r>
                      <a:endParaRPr lang="de-AT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AT" sz="1050" b="1" u="none" strike="noStrike">
                          <a:effectLst/>
                        </a:rPr>
                        <a:t>2023</a:t>
                      </a:r>
                      <a:endParaRPr lang="de-AT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AT" sz="1050" b="1" u="none" strike="noStrike" dirty="0">
                          <a:effectLst/>
                        </a:rPr>
                        <a:t>2024</a:t>
                      </a:r>
                      <a:endParaRPr lang="de-AT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AT" sz="1050" b="1" u="none" strike="noStrike" dirty="0">
                          <a:effectLst/>
                        </a:rPr>
                        <a:t>2025</a:t>
                      </a:r>
                      <a:endParaRPr lang="de-AT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AT" sz="1050" b="1" u="none" strike="noStrike" dirty="0">
                          <a:effectLst/>
                        </a:rPr>
                        <a:t>2026 (15.04.26)</a:t>
                      </a:r>
                      <a:endParaRPr lang="de-AT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AT" sz="1050" b="1" u="none" strike="noStrike" dirty="0">
                          <a:effectLst/>
                        </a:rPr>
                        <a:t>Änderung 2025 vs. 2015</a:t>
                      </a:r>
                      <a:endParaRPr lang="de-AT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4356424"/>
                  </a:ext>
                </a:extLst>
              </a:tr>
              <a:tr h="135562">
                <a:tc>
                  <a:txBody>
                    <a:bodyPr/>
                    <a:lstStyle/>
                    <a:p>
                      <a:pPr algn="l" rtl="0" fontAlgn="ctr"/>
                      <a:r>
                        <a:rPr lang="de-AT" sz="1100" u="none" strike="noStrike" dirty="0">
                          <a:effectLst/>
                        </a:rPr>
                        <a:t>BURGENLAND</a:t>
                      </a:r>
                      <a:endParaRPr lang="de-AT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u="none" strike="noStrike">
                          <a:effectLst/>
                        </a:rPr>
                        <a:t>4 652</a:t>
                      </a:r>
                      <a:endParaRPr lang="de-AT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u="none" strike="noStrike">
                          <a:effectLst/>
                        </a:rPr>
                        <a:t>4 592</a:t>
                      </a:r>
                      <a:endParaRPr lang="de-AT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u="none" strike="noStrike">
                          <a:effectLst/>
                        </a:rPr>
                        <a:t>4 497</a:t>
                      </a:r>
                      <a:endParaRPr lang="de-AT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u="none" strike="noStrike">
                          <a:effectLst/>
                        </a:rPr>
                        <a:t>4 434</a:t>
                      </a:r>
                      <a:endParaRPr lang="de-AT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u="none" strike="noStrike">
                          <a:effectLst/>
                        </a:rPr>
                        <a:t>4 359</a:t>
                      </a:r>
                      <a:endParaRPr lang="de-AT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u="none" strike="noStrike">
                          <a:effectLst/>
                        </a:rPr>
                        <a:t>4 612</a:t>
                      </a:r>
                      <a:endParaRPr lang="de-AT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u="none" strike="noStrike" dirty="0">
                          <a:effectLst/>
                        </a:rPr>
                        <a:t>4 624</a:t>
                      </a:r>
                      <a:endParaRPr lang="de-AT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5 391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050" u="none" strike="noStrike">
                          <a:effectLst/>
                        </a:rPr>
                        <a:t>5 151</a:t>
                      </a:r>
                      <a:endParaRPr lang="de-AT" sz="105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6455" marR="58098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050" u="none" strike="noStrike">
                          <a:effectLst/>
                        </a:rPr>
                        <a:t>5 230</a:t>
                      </a:r>
                      <a:endParaRPr lang="de-AT" sz="105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6455" marR="58098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050" u="none" strike="noStrike">
                          <a:effectLst/>
                        </a:rPr>
                        <a:t>5 125</a:t>
                      </a:r>
                      <a:endParaRPr lang="de-AT" sz="105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6455" marR="58098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050" u="none" strike="noStrike">
                          <a:effectLst/>
                        </a:rPr>
                        <a:t>4 951</a:t>
                      </a:r>
                      <a:endParaRPr lang="de-AT" sz="105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6455" marR="58098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050" u="none" strike="noStrike">
                          <a:effectLst/>
                        </a:rPr>
                        <a:t>10,2%</a:t>
                      </a:r>
                      <a:endParaRPr lang="de-AT" sz="105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6455" marR="58098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2563401"/>
                  </a:ext>
                </a:extLst>
              </a:tr>
              <a:tr h="135562">
                <a:tc>
                  <a:txBody>
                    <a:bodyPr/>
                    <a:lstStyle/>
                    <a:p>
                      <a:pPr algn="l" rtl="0" fontAlgn="ctr"/>
                      <a:r>
                        <a:rPr lang="de-AT" sz="1100" u="none" strike="noStrike" dirty="0">
                          <a:effectLst/>
                        </a:rPr>
                        <a:t>KAERNTEN</a:t>
                      </a:r>
                      <a:endParaRPr lang="de-AT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u="none" strike="noStrike" dirty="0">
                          <a:effectLst/>
                        </a:rPr>
                        <a:t>10 496</a:t>
                      </a:r>
                      <a:endParaRPr lang="de-AT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u="none" strike="noStrike">
                          <a:effectLst/>
                        </a:rPr>
                        <a:t>10 464</a:t>
                      </a:r>
                      <a:endParaRPr lang="de-AT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u="none" strike="noStrike">
                          <a:effectLst/>
                        </a:rPr>
                        <a:t>10 408</a:t>
                      </a:r>
                      <a:endParaRPr lang="de-AT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u="none" strike="noStrike">
                          <a:effectLst/>
                        </a:rPr>
                        <a:t>10 346</a:t>
                      </a:r>
                      <a:endParaRPr lang="de-AT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u="none" strike="noStrike" dirty="0">
                          <a:effectLst/>
                        </a:rPr>
                        <a:t>10 292</a:t>
                      </a:r>
                      <a:endParaRPr lang="de-AT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u="none" strike="noStrike">
                          <a:effectLst/>
                        </a:rPr>
                        <a:t>10 253</a:t>
                      </a:r>
                      <a:endParaRPr lang="de-AT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u="none" strike="noStrike" dirty="0">
                          <a:effectLst/>
                        </a:rPr>
                        <a:t>10 185</a:t>
                      </a:r>
                      <a:endParaRPr lang="de-AT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10 322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050" u="none" strike="noStrike" dirty="0">
                          <a:effectLst/>
                        </a:rPr>
                        <a:t>10 259</a:t>
                      </a:r>
                      <a:endParaRPr lang="de-AT" sz="1050" b="0" i="0" u="none" strike="noStrike" dirty="0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6455" marR="58098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050" u="none" strike="noStrike" dirty="0">
                          <a:effectLst/>
                        </a:rPr>
                        <a:t>10 197</a:t>
                      </a:r>
                      <a:endParaRPr lang="de-AT" sz="1050" b="0" i="0" u="none" strike="noStrike" dirty="0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6455" marR="58098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050" u="none" strike="noStrike" dirty="0">
                          <a:effectLst/>
                        </a:rPr>
                        <a:t>10 181</a:t>
                      </a:r>
                      <a:endParaRPr lang="de-AT" sz="1050" b="0" i="0" u="none" strike="noStrike" dirty="0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6455" marR="58098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050" u="none" strike="noStrike" dirty="0">
                          <a:effectLst/>
                        </a:rPr>
                        <a:t>10 129</a:t>
                      </a:r>
                      <a:endParaRPr lang="de-AT" sz="1050" b="0" i="0" u="none" strike="noStrike" dirty="0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6455" marR="58098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050" u="none" strike="noStrike" dirty="0">
                          <a:effectLst/>
                        </a:rPr>
                        <a:t>-3,0%</a:t>
                      </a:r>
                      <a:endParaRPr lang="de-AT" sz="1050" b="0" i="0" u="none" strike="noStrike" dirty="0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6455" marR="58098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741501"/>
                  </a:ext>
                </a:extLst>
              </a:tr>
              <a:tr h="135562">
                <a:tc>
                  <a:txBody>
                    <a:bodyPr/>
                    <a:lstStyle/>
                    <a:p>
                      <a:pPr algn="l" rtl="0" fontAlgn="ctr"/>
                      <a:r>
                        <a:rPr lang="de-AT" sz="1100" u="none" strike="noStrike">
                          <a:effectLst/>
                        </a:rPr>
                        <a:t>NIEDEROESTERREICH</a:t>
                      </a:r>
                      <a:endParaRPr lang="de-AT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u="none" strike="noStrike">
                          <a:effectLst/>
                        </a:rPr>
                        <a:t>27 595</a:t>
                      </a:r>
                      <a:endParaRPr lang="de-AT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u="none" strike="noStrike">
                          <a:effectLst/>
                        </a:rPr>
                        <a:t>27 230</a:t>
                      </a:r>
                      <a:endParaRPr lang="de-AT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u="none" strike="noStrike">
                          <a:effectLst/>
                        </a:rPr>
                        <a:t>26 815</a:t>
                      </a:r>
                      <a:endParaRPr lang="de-AT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u="none" strike="noStrike">
                          <a:effectLst/>
                        </a:rPr>
                        <a:t>26 435</a:t>
                      </a:r>
                      <a:endParaRPr lang="de-AT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u="none" strike="noStrike">
                          <a:effectLst/>
                        </a:rPr>
                        <a:t>26 128</a:t>
                      </a:r>
                      <a:endParaRPr lang="de-AT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u="none" strike="noStrike">
                          <a:effectLst/>
                        </a:rPr>
                        <a:t>26 612</a:t>
                      </a:r>
                      <a:endParaRPr lang="de-AT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u="none" strike="noStrike">
                          <a:effectLst/>
                        </a:rPr>
                        <a:t>26 082</a:t>
                      </a:r>
                      <a:endParaRPr lang="de-AT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27 254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050" u="none" strike="noStrike">
                          <a:effectLst/>
                        </a:rPr>
                        <a:t>26 884</a:t>
                      </a:r>
                      <a:endParaRPr lang="de-AT" sz="105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6455" marR="58098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050" u="none" strike="noStrike">
                          <a:effectLst/>
                        </a:rPr>
                        <a:t>26 499</a:t>
                      </a:r>
                      <a:endParaRPr lang="de-AT" sz="105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6455" marR="58098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050" u="none" strike="noStrike">
                          <a:effectLst/>
                        </a:rPr>
                        <a:t>26 074</a:t>
                      </a:r>
                      <a:endParaRPr lang="de-AT" sz="105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6455" marR="58098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050" u="none" strike="noStrike">
                          <a:effectLst/>
                        </a:rPr>
                        <a:t>25 422</a:t>
                      </a:r>
                      <a:endParaRPr lang="de-AT" sz="105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6455" marR="58098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050" u="none" strike="noStrike">
                          <a:effectLst/>
                        </a:rPr>
                        <a:t>-5,5%</a:t>
                      </a:r>
                      <a:endParaRPr lang="de-AT" sz="105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6455" marR="58098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4185273"/>
                  </a:ext>
                </a:extLst>
              </a:tr>
              <a:tr h="135562">
                <a:tc>
                  <a:txBody>
                    <a:bodyPr/>
                    <a:lstStyle/>
                    <a:p>
                      <a:pPr algn="l" rtl="0" fontAlgn="ctr"/>
                      <a:r>
                        <a:rPr lang="de-AT" sz="1100" u="none" strike="noStrike" dirty="0">
                          <a:effectLst/>
                        </a:rPr>
                        <a:t>OBEROESTERREICH</a:t>
                      </a:r>
                      <a:endParaRPr lang="de-AT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u="none" strike="noStrike" dirty="0">
                          <a:effectLst/>
                        </a:rPr>
                        <a:t>24 330</a:t>
                      </a:r>
                      <a:endParaRPr lang="de-AT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u="none" strike="noStrike">
                          <a:effectLst/>
                        </a:rPr>
                        <a:t>24 023</a:t>
                      </a:r>
                      <a:endParaRPr lang="de-AT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u="none" strike="noStrike" dirty="0">
                          <a:effectLst/>
                        </a:rPr>
                        <a:t>23 727</a:t>
                      </a:r>
                      <a:endParaRPr lang="de-AT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u="none" strike="noStrike" dirty="0">
                          <a:effectLst/>
                        </a:rPr>
                        <a:t>23 452</a:t>
                      </a:r>
                      <a:endParaRPr lang="de-AT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u="none" strike="noStrike" dirty="0">
                          <a:effectLst/>
                        </a:rPr>
                        <a:t>23 206</a:t>
                      </a:r>
                      <a:endParaRPr lang="de-AT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u="none" strike="noStrike">
                          <a:effectLst/>
                        </a:rPr>
                        <a:t>22 978</a:t>
                      </a:r>
                      <a:endParaRPr lang="de-AT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u="none" strike="noStrike" dirty="0">
                          <a:effectLst/>
                        </a:rPr>
                        <a:t>22 725</a:t>
                      </a:r>
                      <a:endParaRPr lang="de-AT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22 573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050" u="none" strike="noStrike" dirty="0">
                          <a:effectLst/>
                        </a:rPr>
                        <a:t>22 393</a:t>
                      </a:r>
                      <a:endParaRPr lang="de-AT" sz="1050" b="0" i="0" u="none" strike="noStrike" dirty="0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6455" marR="58098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050" u="none" strike="noStrike" dirty="0">
                          <a:effectLst/>
                        </a:rPr>
                        <a:t>22 155</a:t>
                      </a:r>
                      <a:endParaRPr lang="de-AT" sz="1050" b="0" i="0" u="none" strike="noStrike" dirty="0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6455" marR="58098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050" u="none" strike="noStrike" dirty="0">
                          <a:effectLst/>
                        </a:rPr>
                        <a:t>21 936</a:t>
                      </a:r>
                      <a:endParaRPr lang="de-AT" sz="1050" b="0" i="0" u="none" strike="noStrike" dirty="0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6455" marR="58098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050" u="none" strike="noStrike" dirty="0">
                          <a:effectLst/>
                        </a:rPr>
                        <a:t>21 722</a:t>
                      </a:r>
                      <a:endParaRPr lang="de-AT" sz="1050" b="0" i="0" u="none" strike="noStrike" dirty="0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6455" marR="58098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050" u="none" strike="noStrike" dirty="0">
                          <a:effectLst/>
                        </a:rPr>
                        <a:t>-9,8%</a:t>
                      </a:r>
                      <a:endParaRPr lang="de-AT" sz="1050" b="0" i="0" u="none" strike="noStrike" dirty="0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6455" marR="58098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317435"/>
                  </a:ext>
                </a:extLst>
              </a:tr>
              <a:tr h="135562">
                <a:tc>
                  <a:txBody>
                    <a:bodyPr/>
                    <a:lstStyle/>
                    <a:p>
                      <a:pPr algn="l" rtl="0" fontAlgn="ctr"/>
                      <a:r>
                        <a:rPr lang="de-AT" sz="1100" u="none" strike="noStrike">
                          <a:effectLst/>
                        </a:rPr>
                        <a:t>SALZBURG</a:t>
                      </a:r>
                      <a:endParaRPr lang="de-AT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u="none" strike="noStrike">
                          <a:effectLst/>
                        </a:rPr>
                        <a:t>7 839</a:t>
                      </a:r>
                      <a:endParaRPr lang="de-AT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u="none" strike="noStrike">
                          <a:effectLst/>
                        </a:rPr>
                        <a:t>7 830</a:t>
                      </a:r>
                      <a:endParaRPr lang="de-AT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u="none" strike="noStrike">
                          <a:effectLst/>
                        </a:rPr>
                        <a:t>7 789</a:t>
                      </a:r>
                      <a:endParaRPr lang="de-AT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u="none" strike="noStrike">
                          <a:effectLst/>
                        </a:rPr>
                        <a:t>7 702</a:t>
                      </a:r>
                      <a:endParaRPr lang="de-AT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u="none" strike="noStrike">
                          <a:effectLst/>
                        </a:rPr>
                        <a:t>7 660</a:t>
                      </a:r>
                      <a:endParaRPr lang="de-AT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u="none" strike="noStrike">
                          <a:effectLst/>
                        </a:rPr>
                        <a:t>7 629</a:t>
                      </a:r>
                      <a:endParaRPr lang="de-AT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u="none" strike="noStrike">
                          <a:effectLst/>
                        </a:rPr>
                        <a:t>7 592</a:t>
                      </a:r>
                      <a:endParaRPr lang="de-AT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7 596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050" u="none" strike="noStrike">
                          <a:effectLst/>
                        </a:rPr>
                        <a:t>7 625</a:t>
                      </a:r>
                      <a:endParaRPr lang="de-AT" sz="105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6455" marR="58098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050" u="none" strike="noStrike" dirty="0">
                          <a:effectLst/>
                        </a:rPr>
                        <a:t>7 631</a:t>
                      </a:r>
                      <a:endParaRPr lang="de-AT" sz="1050" b="0" i="0" u="none" strike="noStrike" dirty="0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6455" marR="58098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050" u="none" strike="noStrike">
                          <a:effectLst/>
                        </a:rPr>
                        <a:t>7 634</a:t>
                      </a:r>
                      <a:endParaRPr lang="de-AT" sz="105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6455" marR="58098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050" u="none" strike="noStrike">
                          <a:effectLst/>
                        </a:rPr>
                        <a:t>7 586</a:t>
                      </a:r>
                      <a:endParaRPr lang="de-AT" sz="105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6455" marR="58098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050" u="none" strike="noStrike">
                          <a:effectLst/>
                        </a:rPr>
                        <a:t>-2,6%</a:t>
                      </a:r>
                      <a:endParaRPr lang="de-AT" sz="105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6455" marR="58098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4575618"/>
                  </a:ext>
                </a:extLst>
              </a:tr>
              <a:tr h="135562">
                <a:tc>
                  <a:txBody>
                    <a:bodyPr/>
                    <a:lstStyle/>
                    <a:p>
                      <a:pPr algn="l" rtl="0" fontAlgn="ctr"/>
                      <a:r>
                        <a:rPr lang="de-AT" sz="1100" u="none" strike="noStrike" dirty="0">
                          <a:effectLst/>
                        </a:rPr>
                        <a:t>STEIERMARK</a:t>
                      </a:r>
                      <a:endParaRPr lang="de-AT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u="none" strike="noStrike" dirty="0">
                          <a:effectLst/>
                        </a:rPr>
                        <a:t>23 306</a:t>
                      </a:r>
                      <a:endParaRPr lang="de-AT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u="none" strike="noStrike" dirty="0">
                          <a:effectLst/>
                        </a:rPr>
                        <a:t>22 971</a:t>
                      </a:r>
                      <a:endParaRPr lang="de-AT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u="none" strike="noStrike">
                          <a:effectLst/>
                        </a:rPr>
                        <a:t>22 700</a:t>
                      </a:r>
                      <a:endParaRPr lang="de-AT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u="none" strike="noStrike" dirty="0">
                          <a:effectLst/>
                        </a:rPr>
                        <a:t>22 461</a:t>
                      </a:r>
                      <a:endParaRPr lang="de-AT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u="none" strike="noStrike" dirty="0">
                          <a:effectLst/>
                        </a:rPr>
                        <a:t>22 188</a:t>
                      </a:r>
                      <a:endParaRPr lang="de-AT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u="none" strike="noStrike" dirty="0">
                          <a:effectLst/>
                        </a:rPr>
                        <a:t>22 159</a:t>
                      </a:r>
                      <a:endParaRPr lang="de-AT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u="none" strike="noStrike" dirty="0">
                          <a:effectLst/>
                        </a:rPr>
                        <a:t>21 874</a:t>
                      </a:r>
                      <a:endParaRPr lang="de-AT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22 038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050" u="none" strike="noStrike" dirty="0">
                          <a:effectLst/>
                        </a:rPr>
                        <a:t>21 910</a:t>
                      </a:r>
                      <a:endParaRPr lang="de-AT" sz="1050" b="0" i="0" u="none" strike="noStrike" dirty="0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6455" marR="58098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050" u="none" strike="noStrike" dirty="0">
                          <a:effectLst/>
                        </a:rPr>
                        <a:t>21 857</a:t>
                      </a:r>
                      <a:endParaRPr lang="de-AT" sz="1050" b="0" i="0" u="none" strike="noStrike" dirty="0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6455" marR="58098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050" u="none" strike="noStrike" dirty="0">
                          <a:effectLst/>
                        </a:rPr>
                        <a:t>21 782</a:t>
                      </a:r>
                      <a:endParaRPr lang="de-AT" sz="1050" b="0" i="0" u="none" strike="noStrike" dirty="0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6455" marR="58098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050" u="none" strike="noStrike" dirty="0">
                          <a:effectLst/>
                        </a:rPr>
                        <a:t>21 417</a:t>
                      </a:r>
                      <a:endParaRPr lang="de-AT" sz="1050" b="0" i="0" u="none" strike="noStrike" dirty="0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6455" marR="58098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050" u="none" strike="noStrike" dirty="0">
                          <a:effectLst/>
                        </a:rPr>
                        <a:t>-6,5%</a:t>
                      </a:r>
                      <a:endParaRPr lang="de-AT" sz="1050" b="0" i="0" u="none" strike="noStrike" dirty="0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6455" marR="58098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5361425"/>
                  </a:ext>
                </a:extLst>
              </a:tr>
              <a:tr h="135562">
                <a:tc>
                  <a:txBody>
                    <a:bodyPr/>
                    <a:lstStyle/>
                    <a:p>
                      <a:pPr algn="l" rtl="0" fontAlgn="ctr"/>
                      <a:r>
                        <a:rPr lang="de-AT" sz="1100" u="none" strike="noStrike">
                          <a:effectLst/>
                        </a:rPr>
                        <a:t>TIROL</a:t>
                      </a:r>
                      <a:endParaRPr lang="de-AT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u="none" strike="noStrike">
                          <a:effectLst/>
                        </a:rPr>
                        <a:t>12 266</a:t>
                      </a:r>
                      <a:endParaRPr lang="de-AT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u="none" strike="noStrike">
                          <a:effectLst/>
                        </a:rPr>
                        <a:t>12 222</a:t>
                      </a:r>
                      <a:endParaRPr lang="de-AT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u="none" strike="noStrike">
                          <a:effectLst/>
                        </a:rPr>
                        <a:t>12 185</a:t>
                      </a:r>
                      <a:endParaRPr lang="de-AT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u="none" strike="noStrike">
                          <a:effectLst/>
                        </a:rPr>
                        <a:t>11 803</a:t>
                      </a:r>
                      <a:endParaRPr lang="de-AT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u="none" strike="noStrike">
                          <a:effectLst/>
                        </a:rPr>
                        <a:t>11 776</a:t>
                      </a:r>
                      <a:endParaRPr lang="de-AT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u="none" strike="noStrike">
                          <a:effectLst/>
                        </a:rPr>
                        <a:t>11 761</a:t>
                      </a:r>
                      <a:endParaRPr lang="de-AT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u="none" strike="noStrike">
                          <a:effectLst/>
                        </a:rPr>
                        <a:t>12 012</a:t>
                      </a:r>
                      <a:endParaRPr lang="de-AT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12 009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050" u="none" strike="noStrike">
                          <a:effectLst/>
                        </a:rPr>
                        <a:t>11 994</a:t>
                      </a:r>
                      <a:endParaRPr lang="de-AT" sz="105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6455" marR="58098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050" u="none" strike="noStrike">
                          <a:effectLst/>
                        </a:rPr>
                        <a:t>12 061</a:t>
                      </a:r>
                      <a:endParaRPr lang="de-AT" sz="105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6455" marR="58098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050" u="none" strike="noStrike" dirty="0">
                          <a:effectLst/>
                        </a:rPr>
                        <a:t>12 021</a:t>
                      </a:r>
                      <a:endParaRPr lang="de-AT" sz="1050" b="0" i="0" u="none" strike="noStrike" dirty="0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6455" marR="58098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050" u="none" strike="noStrike">
                          <a:effectLst/>
                        </a:rPr>
                        <a:t>11 977</a:t>
                      </a:r>
                      <a:endParaRPr lang="de-AT" sz="105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6455" marR="58098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050" u="none" strike="noStrike">
                          <a:effectLst/>
                        </a:rPr>
                        <a:t>-2,0%</a:t>
                      </a:r>
                      <a:endParaRPr lang="de-AT" sz="105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6455" marR="58098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449053"/>
                  </a:ext>
                </a:extLst>
              </a:tr>
              <a:tr h="135562">
                <a:tc>
                  <a:txBody>
                    <a:bodyPr/>
                    <a:lstStyle/>
                    <a:p>
                      <a:pPr algn="l" rtl="0" fontAlgn="ctr"/>
                      <a:r>
                        <a:rPr lang="de-AT" sz="1100" u="none" strike="noStrike" dirty="0">
                          <a:effectLst/>
                        </a:rPr>
                        <a:t>VORARLBERG</a:t>
                      </a:r>
                      <a:endParaRPr lang="de-AT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u="none" strike="noStrike" dirty="0">
                          <a:effectLst/>
                        </a:rPr>
                        <a:t>3 267</a:t>
                      </a:r>
                      <a:endParaRPr lang="de-AT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u="none" strike="noStrike">
                          <a:effectLst/>
                        </a:rPr>
                        <a:t>3 261</a:t>
                      </a:r>
                      <a:endParaRPr lang="de-AT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u="none" strike="noStrike">
                          <a:effectLst/>
                        </a:rPr>
                        <a:t>3 248</a:t>
                      </a:r>
                      <a:endParaRPr lang="de-AT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u="none" strike="noStrike" dirty="0">
                          <a:effectLst/>
                        </a:rPr>
                        <a:t>3 155</a:t>
                      </a:r>
                      <a:endParaRPr lang="de-AT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u="none" strike="noStrike">
                          <a:effectLst/>
                        </a:rPr>
                        <a:t>3 151</a:t>
                      </a:r>
                      <a:endParaRPr lang="de-AT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u="none" strike="noStrike" dirty="0">
                          <a:effectLst/>
                        </a:rPr>
                        <a:t>3 143</a:t>
                      </a:r>
                      <a:endParaRPr lang="de-AT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u="none" strike="noStrike">
                          <a:effectLst/>
                        </a:rPr>
                        <a:t>3 194</a:t>
                      </a:r>
                      <a:endParaRPr lang="de-AT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3 327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050" u="none" strike="noStrike">
                          <a:effectLst/>
                        </a:rPr>
                        <a:t>3 315</a:t>
                      </a:r>
                      <a:endParaRPr lang="de-AT" sz="105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6455" marR="58098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050" u="none" strike="noStrike">
                          <a:effectLst/>
                        </a:rPr>
                        <a:t>3 352</a:t>
                      </a:r>
                      <a:endParaRPr lang="de-AT" sz="105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6455" marR="58098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050" u="none" strike="noStrike" dirty="0">
                          <a:effectLst/>
                        </a:rPr>
                        <a:t>3 328</a:t>
                      </a:r>
                      <a:endParaRPr lang="de-AT" sz="1050" b="0" i="0" u="none" strike="noStrike" dirty="0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6455" marR="58098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050" u="none" strike="noStrike" dirty="0">
                          <a:effectLst/>
                        </a:rPr>
                        <a:t>3 291</a:t>
                      </a:r>
                      <a:endParaRPr lang="de-AT" sz="1050" b="0" i="0" u="none" strike="noStrike" dirty="0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6455" marR="58098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050" u="none" strike="noStrike" dirty="0">
                          <a:effectLst/>
                        </a:rPr>
                        <a:t>1,9%</a:t>
                      </a:r>
                      <a:endParaRPr lang="de-AT" sz="1050" b="0" i="0" u="none" strike="noStrike" dirty="0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6455" marR="58098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7032161"/>
                  </a:ext>
                </a:extLst>
              </a:tr>
              <a:tr h="142017">
                <a:tc>
                  <a:txBody>
                    <a:bodyPr/>
                    <a:lstStyle/>
                    <a:p>
                      <a:pPr algn="l" rtl="0" fontAlgn="ctr"/>
                      <a:r>
                        <a:rPr lang="de-AT" sz="1100" u="none" strike="noStrike">
                          <a:effectLst/>
                        </a:rPr>
                        <a:t>WIEN</a:t>
                      </a:r>
                      <a:endParaRPr lang="de-AT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u="none" strike="noStrike">
                          <a:effectLst/>
                        </a:rPr>
                        <a:t>191</a:t>
                      </a:r>
                      <a:endParaRPr lang="de-AT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u="none" strike="noStrike">
                          <a:effectLst/>
                        </a:rPr>
                        <a:t>184</a:t>
                      </a:r>
                      <a:endParaRPr lang="de-AT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u="none" strike="noStrike">
                          <a:effectLst/>
                        </a:rPr>
                        <a:t>181</a:t>
                      </a:r>
                      <a:endParaRPr lang="de-AT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u="none" strike="noStrike">
                          <a:effectLst/>
                        </a:rPr>
                        <a:t>180</a:t>
                      </a:r>
                      <a:endParaRPr lang="de-AT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u="none" strike="noStrike">
                          <a:effectLst/>
                        </a:rPr>
                        <a:t>181</a:t>
                      </a:r>
                      <a:endParaRPr lang="de-AT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u="none" strike="noStrike">
                          <a:effectLst/>
                        </a:rPr>
                        <a:t>223</a:t>
                      </a:r>
                      <a:endParaRPr lang="de-AT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u="none" strike="noStrike">
                          <a:effectLst/>
                        </a:rPr>
                        <a:t>193</a:t>
                      </a:r>
                      <a:endParaRPr lang="de-AT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050" u="none" strike="noStrike">
                          <a:effectLst/>
                        </a:rPr>
                        <a:t>277</a:t>
                      </a:r>
                      <a:endParaRPr lang="de-AT" sz="105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6455" marR="58098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050" u="none" strike="noStrike">
                          <a:effectLst/>
                        </a:rPr>
                        <a:t>355</a:t>
                      </a:r>
                      <a:endParaRPr lang="de-AT" sz="105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6455" marR="58098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050" u="none" strike="noStrike">
                          <a:effectLst/>
                        </a:rPr>
                        <a:t>376</a:t>
                      </a:r>
                      <a:endParaRPr lang="de-AT" sz="105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6455" marR="58098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050" u="none" strike="noStrike" dirty="0">
                          <a:effectLst/>
                        </a:rPr>
                        <a:t>365</a:t>
                      </a:r>
                      <a:endParaRPr lang="de-AT" sz="1050" b="0" i="0" u="none" strike="noStrike" dirty="0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6455" marR="58098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050" u="none" strike="noStrike">
                          <a:effectLst/>
                        </a:rPr>
                        <a:t>96,9%</a:t>
                      </a:r>
                      <a:endParaRPr lang="de-AT" sz="105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6455" marR="58098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5071976"/>
                  </a:ext>
                </a:extLst>
              </a:tr>
              <a:tr h="36228">
                <a:tc>
                  <a:txBody>
                    <a:bodyPr/>
                    <a:lstStyle/>
                    <a:p>
                      <a:pPr algn="l" rtl="0" fontAlgn="ctr"/>
                      <a:r>
                        <a:rPr lang="de-AT" sz="1100" b="1" u="none" strike="noStrike" dirty="0">
                          <a:effectLst/>
                        </a:rPr>
                        <a:t>GESAMT</a:t>
                      </a:r>
                      <a:endParaRPr lang="de-AT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b="1" u="none" strike="noStrike">
                          <a:effectLst/>
                        </a:rPr>
                        <a:t>113 942</a:t>
                      </a:r>
                      <a:endParaRPr lang="de-AT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b="1" u="none" strike="noStrike" dirty="0">
                          <a:effectLst/>
                        </a:rPr>
                        <a:t>112 777</a:t>
                      </a:r>
                      <a:endParaRPr lang="de-AT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b="1" u="none" strike="noStrike">
                          <a:effectLst/>
                        </a:rPr>
                        <a:t>111 550</a:t>
                      </a:r>
                      <a:endParaRPr lang="de-AT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b="1" u="none" strike="noStrike" dirty="0">
                          <a:effectLst/>
                        </a:rPr>
                        <a:t>109 968</a:t>
                      </a:r>
                      <a:endParaRPr lang="de-AT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b="1" u="none" strike="noStrike">
                          <a:effectLst/>
                        </a:rPr>
                        <a:t>108 941</a:t>
                      </a:r>
                      <a:endParaRPr lang="de-AT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b="1" u="none" strike="noStrike">
                          <a:effectLst/>
                        </a:rPr>
                        <a:t>109 370</a:t>
                      </a:r>
                      <a:endParaRPr lang="de-AT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b="1" u="none" strike="noStrike" dirty="0">
                          <a:effectLst/>
                        </a:rPr>
                        <a:t>108 481</a:t>
                      </a:r>
                      <a:endParaRPr lang="de-AT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110 780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b="1" u="none" strike="noStrike">
                          <a:effectLst/>
                        </a:rPr>
                        <a:t>109 808</a:t>
                      </a:r>
                      <a:endParaRPr lang="de-AT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b="1" u="none" strike="noStrike">
                          <a:effectLst/>
                        </a:rPr>
                        <a:t>109 337</a:t>
                      </a:r>
                      <a:endParaRPr lang="de-AT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b="1" u="none" strike="noStrike" dirty="0">
                          <a:effectLst/>
                        </a:rPr>
                        <a:t>108 459</a:t>
                      </a:r>
                      <a:endParaRPr lang="de-AT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b="1" u="none" strike="noStrike" dirty="0">
                          <a:effectLst/>
                        </a:rPr>
                        <a:t>106 860</a:t>
                      </a:r>
                      <a:endParaRPr lang="de-AT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1100" b="1" u="none" strike="noStrike" dirty="0">
                          <a:effectLst/>
                        </a:rPr>
                        <a:t>-4,8%</a:t>
                      </a:r>
                      <a:endParaRPr lang="de-AT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5" marR="6455" marT="64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43659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79148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Direktzahlungen in der GAP 2023-2027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40FDDF08-58AD-6C0B-2C6E-CB75CC5262C9}"/>
              </a:ext>
            </a:extLst>
          </p:cNvPr>
          <p:cNvSpPr txBox="1"/>
          <p:nvPr/>
        </p:nvSpPr>
        <p:spPr>
          <a:xfrm>
            <a:off x="334108" y="1516169"/>
            <a:ext cx="361005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A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Basiszahlung Heimgutflächen: </a:t>
            </a:r>
            <a:r>
              <a:rPr kumimoji="0" lang="de-AT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208 </a:t>
            </a:r>
            <a:r>
              <a:rPr kumimoji="0" lang="de-A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€/ha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A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Basiszahlung Almweideflächen: </a:t>
            </a:r>
            <a:r>
              <a:rPr kumimoji="0" lang="de-AT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41</a:t>
            </a:r>
            <a:r>
              <a:rPr kumimoji="0" lang="de-A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€/ha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A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Umverteilungszahlung: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AT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Stufe 1: </a:t>
            </a:r>
            <a:r>
              <a:rPr kumimoji="0" lang="de-A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0-20 ha: </a:t>
            </a:r>
            <a:r>
              <a:rPr kumimoji="0" lang="de-AT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44 </a:t>
            </a:r>
            <a:r>
              <a:rPr kumimoji="0" lang="de-A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€/ha = 100 %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AT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Stufe 2</a:t>
            </a:r>
            <a:r>
              <a:rPr kumimoji="0" lang="de-A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 20-40 ha: </a:t>
            </a:r>
            <a:r>
              <a:rPr kumimoji="0" lang="de-AT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22 </a:t>
            </a:r>
            <a:r>
              <a:rPr kumimoji="0" lang="de-A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€/ha = 50 %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A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Zahlung für </a:t>
            </a:r>
            <a:r>
              <a:rPr kumimoji="0" lang="de-AT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Junglandwirt:innen</a:t>
            </a:r>
            <a:r>
              <a:rPr kumimoji="0" lang="de-A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de-AT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66 </a:t>
            </a:r>
            <a:r>
              <a:rPr kumimoji="0" lang="de-A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€/ha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A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Almauftriebsprämie: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AT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100</a:t>
            </a:r>
            <a:r>
              <a:rPr kumimoji="0" lang="de-A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€/RGVE für Kühe, Mutterschafe und –</a:t>
            </a:r>
            <a:r>
              <a:rPr kumimoji="0" lang="de-AT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ziegen</a:t>
            </a:r>
            <a:endParaRPr kumimoji="0" lang="de-AT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AT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 </a:t>
            </a:r>
            <a:r>
              <a:rPr kumimoji="0" lang="de-A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€/RGVE für Rinder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F570FCB8-B045-7AD4-6196-1873894D6F44}"/>
              </a:ext>
            </a:extLst>
          </p:cNvPr>
          <p:cNvSpPr txBox="1"/>
          <p:nvPr/>
        </p:nvSpPr>
        <p:spPr>
          <a:xfrm>
            <a:off x="5968054" y="2897851"/>
            <a:ext cx="8322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100 Mio. €</a:t>
            </a:r>
            <a:endParaRPr kumimoji="0" lang="fr-FR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</p:txBody>
      </p:sp>
      <p:sp>
        <p:nvSpPr>
          <p:cNvPr id="13" name="Foliennummernplatzhalter 12">
            <a:extLst>
              <a:ext uri="{FF2B5EF4-FFF2-40B4-BE49-F238E27FC236}">
                <a16:creationId xmlns:a16="http://schemas.microsoft.com/office/drawing/2014/main" id="{BE63D5D6-ED26-C1FF-DE40-0F1CBF0588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06269C-C24E-4E80-9A4B-E7E19BB59A67}" type="slidenum">
              <a:rPr kumimoji="0" lang="de-AT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de-AT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" name="Grafik 2" descr="Anteile an Obergrenze für Direktzahlungen">
            <a:extLst>
              <a:ext uri="{FF2B5EF4-FFF2-40B4-BE49-F238E27FC236}">
                <a16:creationId xmlns:a16="http://schemas.microsoft.com/office/drawing/2014/main" id="{97A69E1C-8F4E-3321-479B-624F3C75C5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7629" y="1589026"/>
            <a:ext cx="4610896" cy="3081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23896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84018" y="724937"/>
            <a:ext cx="7978525" cy="622091"/>
          </a:xfrm>
          <a:noFill/>
        </p:spPr>
        <p:txBody>
          <a:bodyPr/>
          <a:lstStyle/>
          <a:p>
            <a:r>
              <a:rPr lang="de-AT" dirty="0">
                <a:solidFill>
                  <a:schemeClr val="tx2"/>
                </a:solidFill>
              </a:rPr>
              <a:t>Direktzahlungen – Umsetzung Kalenderjahr 2024</a:t>
            </a:r>
            <a:endParaRPr lang="de-DE" dirty="0">
              <a:solidFill>
                <a:schemeClr val="tx2"/>
              </a:solidFill>
            </a:endParaRPr>
          </a:p>
        </p:txBody>
      </p:sp>
      <p:pic>
        <p:nvPicPr>
          <p:cNvPr id="4" name="Grafik 3" descr="Direktzahlungen – Umsetzung Kalenderjahr 2024">
            <a:extLst>
              <a:ext uri="{FF2B5EF4-FFF2-40B4-BE49-F238E27FC236}">
                <a16:creationId xmlns:a16="http://schemas.microsoft.com/office/drawing/2014/main" id="{DB0CD230-B732-AEC1-B492-4B99872328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018" y="1180118"/>
            <a:ext cx="7879743" cy="3592468"/>
          </a:xfrm>
          <a:prstGeom prst="rect">
            <a:avLst/>
          </a:prstGeom>
        </p:spPr>
      </p:pic>
      <p:sp>
        <p:nvSpPr>
          <p:cNvPr id="7" name="Foliennummernplatzhalt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06269C-C24E-4E80-9A4B-E7E19BB59A67}" type="slidenum">
              <a:rPr kumimoji="0" lang="de-AT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de-AT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8" name="Fußzeilenplatzhalt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484018" y="4790415"/>
            <a:ext cx="6875916" cy="2000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Quelle: GSP + INVEKOS, Stichtag 25.06.2025</a:t>
            </a:r>
          </a:p>
        </p:txBody>
      </p:sp>
    </p:spTree>
    <p:extLst>
      <p:ext uri="{BB962C8B-B14F-4D97-AF65-F5344CB8AC3E}">
        <p14:creationId xmlns:p14="http://schemas.microsoft.com/office/powerpoint/2010/main" val="290258894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Verteilung der Direktzahlungen nach Größenklassen 2016-2024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D0CC0D5A-5184-42B0-C863-C2D748D59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06269C-C24E-4E80-9A4B-E7E19BB59A67}" type="slidenum">
              <a:rPr kumimoji="0" lang="de-AT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de-AT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" name="Grafik 3" descr="Diagramm">
            <a:extLst>
              <a:ext uri="{FF2B5EF4-FFF2-40B4-BE49-F238E27FC236}">
                <a16:creationId xmlns:a16="http://schemas.microsoft.com/office/drawing/2014/main" id="{624C9433-5999-E9C5-7C97-A1536E647C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8521" y="1340751"/>
            <a:ext cx="6199680" cy="3326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05450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7D947A-3DDA-48E6-15B1-D9292862D2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AT" dirty="0"/>
              <a:t>Vorschläge und 1. Berechnungen</a:t>
            </a:r>
            <a:br>
              <a:rPr lang="de-AT" dirty="0"/>
            </a:br>
            <a:r>
              <a:rPr lang="de-AT" dirty="0"/>
              <a:t>neue GAP-Periode ab 2028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6738942-CB21-E304-D5F7-07AC101FCF0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22EC936-491F-67D0-4254-676A61715F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297965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AA08B8-1654-627D-96A1-4D3377F35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1" y="704785"/>
            <a:ext cx="7978525" cy="432000"/>
          </a:xfrm>
        </p:spPr>
        <p:txBody>
          <a:bodyPr/>
          <a:lstStyle/>
          <a:p>
            <a:r>
              <a:rPr lang="de-AT" sz="2400" b="1" spc="-10" dirty="0">
                <a:solidFill>
                  <a:srgbClr val="C00000"/>
                </a:solidFill>
                <a:latin typeface="SDBHOO+Aptos Bold"/>
                <a:cs typeface="SDBHOO+Aptos Bold"/>
              </a:rPr>
              <a:t>Einkommensrelevante GAP-Interventionen</a:t>
            </a:r>
            <a:endParaRPr lang="de-AT" dirty="0">
              <a:solidFill>
                <a:srgbClr val="C00000"/>
              </a:solidFill>
            </a:endParaRPr>
          </a:p>
        </p:txBody>
      </p:sp>
      <p:pic>
        <p:nvPicPr>
          <p:cNvPr id="149" name="Grafik 148" descr="Einkommensrelevante GAP-Interventionen">
            <a:extLst>
              <a:ext uri="{FF2B5EF4-FFF2-40B4-BE49-F238E27FC236}">
                <a16:creationId xmlns:a16="http://schemas.microsoft.com/office/drawing/2014/main" id="{61612452-F703-09BE-BFDD-48003AFBB3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641" y="1065112"/>
            <a:ext cx="8209213" cy="3922913"/>
          </a:xfrm>
          <a:prstGeom prst="rect">
            <a:avLst/>
          </a:prstGeom>
        </p:spPr>
      </p:pic>
      <p:sp>
        <p:nvSpPr>
          <p:cNvPr id="150" name="Foliennummernplatzhalter 4">
            <a:extLst>
              <a:ext uri="{FF2B5EF4-FFF2-40B4-BE49-F238E27FC236}">
                <a16:creationId xmlns:a16="http://schemas.microsoft.com/office/drawing/2014/main" id="{104FEC2A-6B65-ED81-6BEC-132A2E7A438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558201" y="4788000"/>
            <a:ext cx="960324" cy="2000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06269C-C24E-4E80-9A4B-E7E19BB59A67}" type="slidenum">
              <a:rPr kumimoji="0" lang="de-AT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de-AT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0981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6D7EE4-C2D6-4D26-B242-4A98E545B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Struktur freiwillig buchführender Betriebe nach wirtschaftlicher Größenklasse von 2010 bis 2024</a:t>
            </a:r>
            <a:endParaRPr lang="de-AT" dirty="0"/>
          </a:p>
        </p:txBody>
      </p:sp>
      <p:pic>
        <p:nvPicPr>
          <p:cNvPr id="6" name="Grafik 5" descr="Diagramm">
            <a:extLst>
              <a:ext uri="{FF2B5EF4-FFF2-40B4-BE49-F238E27FC236}">
                <a16:creationId xmlns:a16="http://schemas.microsoft.com/office/drawing/2014/main" id="{2B3ED120-9E08-8849-1102-001F269002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955" y="964774"/>
            <a:ext cx="5781883" cy="3727493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7EB6304-4A87-48C0-8CC7-645E3E960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19837" y="1007122"/>
            <a:ext cx="2824163" cy="69338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AT" sz="1050" dirty="0"/>
              <a:t>Klein = 15.000 bis 40.000 Euro Gesamt-SO (GSO)</a:t>
            </a:r>
          </a:p>
          <a:p>
            <a:pPr marL="0" indent="0">
              <a:buNone/>
            </a:pPr>
            <a:r>
              <a:rPr lang="de-AT" sz="1050" dirty="0"/>
              <a:t>Mittel = 40.000 bis 100.000 Euro Gesamt-SO</a:t>
            </a:r>
          </a:p>
          <a:p>
            <a:pPr marL="0" indent="0">
              <a:buNone/>
            </a:pPr>
            <a:r>
              <a:rPr lang="de-AT" sz="1050" dirty="0"/>
              <a:t>Groß = 100.000 bis 350.000 Euro Gesamt-SO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C38079A-4429-4EEB-863C-E96B03CD10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823C70F1-B36C-4D16-9E65-60ABF3691C96}" type="slidenum">
              <a:rPr lang="de-DE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/>
              <a:t>3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83E3D174-49F4-5242-7C94-D0B241B175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537955" y="4754240"/>
            <a:ext cx="3324433" cy="231276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16636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1663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16636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1663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1663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>
              <a:spcBef>
                <a:spcPts val="750"/>
              </a:spcBef>
              <a:buNone/>
            </a:pPr>
            <a:r>
              <a:rPr lang="de-AT" sz="1050" dirty="0">
                <a:solidFill>
                  <a:prstClr val="black"/>
                </a:solidFill>
                <a:latin typeface="Calibri" panose="020F0502020204030204"/>
              </a:rPr>
              <a:t>Quelle: LBG Österreich GmbH. BAB. Eigene Darstellung</a:t>
            </a:r>
          </a:p>
        </p:txBody>
      </p:sp>
    </p:spTree>
    <p:extLst>
      <p:ext uri="{BB962C8B-B14F-4D97-AF65-F5344CB8AC3E}">
        <p14:creationId xmlns:p14="http://schemas.microsoft.com/office/powerpoint/2010/main" val="56081779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E324D5-3400-A8FB-9D9F-4EAB81AB73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AT" dirty="0"/>
              <a:t>DABIS 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F068D38-FF09-BD0A-41D1-E574E87B06E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AT" dirty="0"/>
              <a:t>= </a:t>
            </a:r>
            <a:r>
              <a:rPr lang="de-AT" sz="3200" dirty="0"/>
              <a:t>Degressive flächenbezogene Einkommensstützung (Art. 6)</a:t>
            </a:r>
            <a:endParaRPr lang="de-AT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EDF5F72-A5D5-0C27-78AE-9CA3D457D3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28297302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D869EB-0E2E-4AD2-1602-95FA1DB08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Eckpunkte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DFD6C9C-3D09-E508-902D-AB7B650E7AA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numCol="2"/>
          <a:lstStyle/>
          <a:p>
            <a:pPr marL="285750" lvl="1" indent="-285750">
              <a:lnSpc>
                <a:spcPct val="10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AT" sz="1400" dirty="0">
                <a:solidFill>
                  <a:schemeClr val="tx1"/>
                </a:solidFill>
                <a:latin typeface="+mn-lt"/>
                <a:cs typeface="+mn-cs"/>
              </a:rPr>
              <a:t>für MS </a:t>
            </a:r>
            <a:r>
              <a:rPr lang="de-AT" sz="1400" b="1" dirty="0">
                <a:solidFill>
                  <a:schemeClr val="tx1"/>
                </a:solidFill>
                <a:latin typeface="+mn-lt"/>
                <a:cs typeface="+mn-cs"/>
              </a:rPr>
              <a:t>verpflichtend</a:t>
            </a:r>
            <a:r>
              <a:rPr lang="de-AT" sz="1400" dirty="0">
                <a:solidFill>
                  <a:schemeClr val="tx1"/>
                </a:solidFill>
                <a:latin typeface="+mn-lt"/>
                <a:cs typeface="+mn-cs"/>
              </a:rPr>
              <a:t> umzusetzen</a:t>
            </a:r>
          </a:p>
          <a:p>
            <a:pPr marL="285750" lvl="1" indent="-285750">
              <a:lnSpc>
                <a:spcPct val="10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AT" sz="1400" dirty="0">
                <a:solidFill>
                  <a:schemeClr val="tx1"/>
                </a:solidFill>
                <a:latin typeface="+mn-lt"/>
                <a:cs typeface="+mn-cs"/>
              </a:rPr>
              <a:t>Jährliche Zahlung je Hektar beihilfefähiger Fläche</a:t>
            </a:r>
          </a:p>
          <a:p>
            <a:pPr marL="285750" lvl="1" indent="-285750">
              <a:lnSpc>
                <a:spcPct val="10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AT" sz="1400" dirty="0">
                <a:solidFill>
                  <a:schemeClr val="tx1"/>
                </a:solidFill>
                <a:latin typeface="+mn-lt"/>
                <a:cs typeface="+mn-cs"/>
              </a:rPr>
              <a:t>Degressionsstaffelung der „degressiven Flächenzahlung“ = </a:t>
            </a:r>
            <a:r>
              <a:rPr lang="de-AT" sz="1400" b="1" dirty="0">
                <a:solidFill>
                  <a:schemeClr val="tx1"/>
                </a:solidFill>
                <a:latin typeface="+mn-lt"/>
                <a:cs typeface="+mn-cs"/>
              </a:rPr>
              <a:t>Teil MFR-Verhandlung</a:t>
            </a:r>
          </a:p>
          <a:p>
            <a:pPr marL="742950" lvl="1" indent="-285750">
              <a:lnSpc>
                <a:spcPct val="15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AT" sz="1400" dirty="0">
                <a:solidFill>
                  <a:schemeClr val="tx1"/>
                </a:solidFill>
                <a:latin typeface="+mn-lt"/>
                <a:cs typeface="+mn-cs"/>
              </a:rPr>
              <a:t>Keine Kürzung bis 20.000 €</a:t>
            </a:r>
          </a:p>
          <a:p>
            <a:pPr marL="742950" lvl="1" indent="-285750">
              <a:lnSpc>
                <a:spcPct val="10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AT" sz="1400" dirty="0">
                <a:solidFill>
                  <a:schemeClr val="tx1"/>
                </a:solidFill>
                <a:latin typeface="+mn-lt"/>
                <a:cs typeface="+mn-cs"/>
              </a:rPr>
              <a:t>25 % Kürzung für Betrag &gt; 20.000–50.000 €</a:t>
            </a:r>
          </a:p>
          <a:p>
            <a:pPr marL="742950" lvl="1" indent="-285750">
              <a:lnSpc>
                <a:spcPct val="10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AT" sz="1400" dirty="0">
                <a:solidFill>
                  <a:schemeClr val="tx1"/>
                </a:solidFill>
                <a:latin typeface="+mn-lt"/>
                <a:cs typeface="+mn-cs"/>
              </a:rPr>
              <a:t>50 % Kürzung für Betrag &gt; 50.000–75.000 €</a:t>
            </a:r>
          </a:p>
          <a:p>
            <a:pPr marL="742950" lvl="1" indent="-285750">
              <a:lnSpc>
                <a:spcPct val="10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AT" sz="1400" dirty="0">
                <a:solidFill>
                  <a:schemeClr val="tx1"/>
                </a:solidFill>
                <a:latin typeface="+mn-lt"/>
                <a:cs typeface="+mn-cs"/>
              </a:rPr>
              <a:t>75 % Kürzung für Betrag &gt; 75.000 €</a:t>
            </a:r>
          </a:p>
          <a:p>
            <a:pPr marL="742950" lvl="1" indent="-285750">
              <a:lnSpc>
                <a:spcPct val="10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AT" sz="1400" dirty="0">
                <a:solidFill>
                  <a:schemeClr val="tx1"/>
                </a:solidFill>
                <a:latin typeface="+mn-lt"/>
                <a:cs typeface="+mn-cs"/>
              </a:rPr>
              <a:t>Kappung bei max. 100.000 / Betrieb und Antragsjahr</a:t>
            </a:r>
          </a:p>
          <a:p>
            <a:pPr marL="457200" lvl="1" indent="0" algn="just">
              <a:lnSpc>
                <a:spcPct val="100000"/>
              </a:lnSpc>
              <a:spcAft>
                <a:spcPts val="300"/>
              </a:spcAft>
              <a:buNone/>
            </a:pPr>
            <a:endParaRPr lang="de-AT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 algn="just">
              <a:lnSpc>
                <a:spcPct val="100000"/>
              </a:lnSpc>
              <a:spcAft>
                <a:spcPts val="300"/>
              </a:spcAft>
              <a:buNone/>
            </a:pPr>
            <a:endParaRPr lang="de-AT" sz="12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 algn="just">
              <a:lnSpc>
                <a:spcPct val="100000"/>
              </a:lnSpc>
              <a:spcAft>
                <a:spcPts val="300"/>
              </a:spcAft>
              <a:buNone/>
            </a:pPr>
            <a:endParaRPr lang="de-AT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1" indent="-285750">
              <a:lnSpc>
                <a:spcPct val="10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AT" sz="1400" dirty="0">
                <a:solidFill>
                  <a:schemeClr val="tx1"/>
                </a:solidFill>
                <a:latin typeface="+mn-lt"/>
                <a:cs typeface="+mn-cs"/>
              </a:rPr>
              <a:t>Weitere Vorgaben:</a:t>
            </a:r>
          </a:p>
          <a:p>
            <a:pPr marL="742950" lvl="1" indent="-285750">
              <a:lnSpc>
                <a:spcPct val="10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AT" sz="1400" dirty="0">
                <a:solidFill>
                  <a:schemeClr val="tx1"/>
                </a:solidFill>
                <a:latin typeface="+mn-lt"/>
                <a:cs typeface="+mn-cs"/>
              </a:rPr>
              <a:t>Mind. 130 bis max. 240 €/ha </a:t>
            </a:r>
            <a:r>
              <a:rPr lang="de-AT" sz="1600" dirty="0">
                <a:solidFill>
                  <a:schemeClr val="tx1"/>
                </a:solidFill>
                <a:latin typeface="+mn-lt"/>
                <a:cs typeface="+mn-cs"/>
              </a:rPr>
              <a:t>⌀</a:t>
            </a:r>
            <a:r>
              <a:rPr lang="de-AT" sz="1400" dirty="0">
                <a:solidFill>
                  <a:schemeClr val="tx1"/>
                </a:solidFill>
                <a:latin typeface="+mn-lt"/>
                <a:cs typeface="+mn-cs"/>
              </a:rPr>
              <a:t> je MS</a:t>
            </a:r>
          </a:p>
          <a:p>
            <a:pPr marL="742950" lvl="1" indent="-285750">
              <a:lnSpc>
                <a:spcPct val="10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AT" sz="1400" dirty="0">
                <a:solidFill>
                  <a:schemeClr val="tx1"/>
                </a:solidFill>
                <a:latin typeface="+mn-lt"/>
                <a:cs typeface="+mn-cs"/>
              </a:rPr>
              <a:t>Differenzierung nach Gruppen/Regionen basierend auf Einkommen (Referenzperiode)</a:t>
            </a:r>
          </a:p>
          <a:p>
            <a:pPr marL="742950" lvl="1" indent="-285750">
              <a:lnSpc>
                <a:spcPct val="10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AT" sz="1400" dirty="0">
                <a:solidFill>
                  <a:schemeClr val="tx1"/>
                </a:solidFill>
                <a:latin typeface="+mn-lt"/>
                <a:cs typeface="+mn-cs"/>
              </a:rPr>
              <a:t>Erhöhte Zahlung je Hektar für JLW verpflichtend</a:t>
            </a:r>
          </a:p>
          <a:p>
            <a:pPr marL="742950" lvl="1" indent="-285750">
              <a:lnSpc>
                <a:spcPct val="10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AT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Ab 2032: Ausschluss von </a:t>
            </a:r>
            <a:r>
              <a:rPr lang="de-AT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Pensionist:innen</a:t>
            </a:r>
            <a:r>
              <a:rPr lang="de-AT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mit Altersrente</a:t>
            </a:r>
            <a:endParaRPr lang="de-AT" sz="14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F1AD0C4-EFB1-64AA-0C12-4855A607727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06269C-C24E-4E80-9A4B-E7E19BB59A67}" type="slidenum">
              <a:rPr kumimoji="0" lang="de-AT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de-AT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45050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D74865B-E5FC-4B57-7DF3-6E6830D83D8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558088" y="4787900"/>
            <a:ext cx="960437" cy="2000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06269C-C24E-4E80-9A4B-E7E19BB59A67}" type="slidenum">
              <a:rPr kumimoji="0" lang="de-AT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de-AT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6" name="Grafik 5" descr="Diagramm">
            <a:extLst>
              <a:ext uri="{FF2B5EF4-FFF2-40B4-BE49-F238E27FC236}">
                <a16:creationId xmlns:a16="http://schemas.microsoft.com/office/drawing/2014/main" id="{105CF2C4-E18F-99FC-1EFF-4CEF2C7025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474" y="717518"/>
            <a:ext cx="7412889" cy="417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39772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D74865B-E5FC-4B57-7DF3-6E6830D83D8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558088" y="4787900"/>
            <a:ext cx="960437" cy="2000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06269C-C24E-4E80-9A4B-E7E19BB59A67}" type="slidenum">
              <a:rPr kumimoji="0" lang="de-AT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de-AT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" name="Grafik 2" descr="Diagramm">
            <a:extLst>
              <a:ext uri="{FF2B5EF4-FFF2-40B4-BE49-F238E27FC236}">
                <a16:creationId xmlns:a16="http://schemas.microsoft.com/office/drawing/2014/main" id="{D0E309A6-6F9B-3273-0BEB-2BA644B1CC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3" y="728283"/>
            <a:ext cx="7380000" cy="4130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55009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D869EB-0E2E-4AD2-1602-95FA1DB08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Berechnungsmethode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F1AD0C4-EFB1-64AA-0C12-4855A60772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06269C-C24E-4E80-9A4B-E7E19BB59A67}" type="slidenum">
              <a:rPr kumimoji="0" lang="de-AT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de-AT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6" name="Textplatzhalter 2">
            <a:extLst>
              <a:ext uri="{FF2B5EF4-FFF2-40B4-BE49-F238E27FC236}">
                <a16:creationId xmlns:a16="http://schemas.microsoft.com/office/drawing/2014/main" id="{F8A5A8D7-E7CD-6953-C9D6-EE95FDFF5610}"/>
              </a:ext>
            </a:extLst>
          </p:cNvPr>
          <p:cNvSpPr txBox="1">
            <a:spLocks/>
          </p:cNvSpPr>
          <p:nvPr/>
        </p:nvSpPr>
        <p:spPr>
          <a:xfrm>
            <a:off x="540001" y="1326277"/>
            <a:ext cx="7189537" cy="348338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2000" marR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04000" marR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Corbel" panose="020B0503020204020204" pitchFamily="34" charset="0"/>
              <a:buChar char="−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55650" indent="-250825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044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–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96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B92B0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B92B06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1. Beispiel: </a:t>
            </a: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Betrieb mit </a:t>
            </a: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B92B06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45.000 € </a:t>
            </a: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DABIS</a:t>
            </a:r>
          </a:p>
          <a:p>
            <a:pPr marL="25200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Corbel" panose="020B0503020204020204" pitchFamily="34" charset="0"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20.000 € +</a:t>
            </a:r>
            <a:endParaRPr kumimoji="0" lang="de-AT" sz="1400" b="0" i="0" u="none" strike="noStrike" kern="1200" cap="none" spc="0" normalizeH="0" baseline="0" noProof="0" dirty="0">
              <a:ln>
                <a:noFill/>
              </a:ln>
              <a:solidFill>
                <a:srgbClr val="EFF4F7">
                  <a:lumMod val="1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52000" marR="0" lvl="1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Corbel" panose="020B0503020204020204" pitchFamily="34" charset="0"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0,75 x 25.000 (Restbetrag) = 18.750 € </a:t>
            </a:r>
            <a:endParaRPr kumimoji="0" lang="de-AT" sz="1400" b="0" i="0" u="none" strike="noStrike" kern="1200" cap="none" spc="0" normalizeH="0" baseline="0" noProof="0" dirty="0">
              <a:ln>
                <a:noFill/>
              </a:ln>
              <a:solidFill>
                <a:srgbClr val="EFF4F7">
                  <a:lumMod val="1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4000" marR="0" lvl="1" indent="-2520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Wingdings" panose="05000000000000000000" pitchFamily="2" charset="2"/>
              <a:buChar char="à"/>
              <a:tabLst/>
              <a:defRPr/>
            </a:pPr>
            <a:r>
              <a:rPr kumimoji="0" lang="de-DE" sz="1400" b="1" i="0" u="sng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Auszahlungsbetrag 38.750 €</a:t>
            </a:r>
          </a:p>
          <a:p>
            <a:pPr marL="25200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Corbel" panose="020B0503020204020204" pitchFamily="34" charset="0"/>
              <a:buNone/>
              <a:tabLst/>
              <a:defRPr/>
            </a:pPr>
            <a:endParaRPr kumimoji="0" lang="de-DE" sz="1400" b="1" i="0" u="sng" strike="noStrike" kern="1200" cap="none" spc="0" normalizeH="0" baseline="0" noProof="0" dirty="0">
              <a:ln>
                <a:noFill/>
              </a:ln>
              <a:solidFill>
                <a:srgbClr val="EFF4F7">
                  <a:lumMod val="1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B92B0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1400" b="1" i="0" u="sng" strike="noStrike" kern="1200" cap="none" spc="0" normalizeH="0" baseline="0" noProof="0" dirty="0">
              <a:ln>
                <a:noFill/>
              </a:ln>
              <a:solidFill>
                <a:srgbClr val="EFF4F7">
                  <a:lumMod val="1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B92B0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B92B06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B92B06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Beispiel: </a:t>
            </a: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Betrieb mit </a:t>
            </a: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B92B06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100.000 €</a:t>
            </a: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DABIS</a:t>
            </a:r>
          </a:p>
          <a:p>
            <a:pPr marL="25200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Corbel" panose="020B0503020204020204" pitchFamily="34" charset="0"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20.000 € +</a:t>
            </a:r>
            <a:endParaRPr kumimoji="0" lang="de-AT" sz="1400" b="0" i="0" u="none" strike="noStrike" kern="1200" cap="none" spc="0" normalizeH="0" baseline="0" noProof="0" dirty="0">
              <a:ln>
                <a:noFill/>
              </a:ln>
              <a:solidFill>
                <a:srgbClr val="EFF4F7">
                  <a:lumMod val="1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52000" marR="0" lvl="1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Corbel" panose="020B0503020204020204" pitchFamily="34" charset="0"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0,75 x 30.000 = 22.500 € +</a:t>
            </a:r>
            <a:endParaRPr kumimoji="0" lang="de-AT" sz="1400" b="0" i="0" u="none" strike="noStrike" kern="1200" cap="none" spc="0" normalizeH="0" baseline="0" noProof="0" dirty="0">
              <a:ln>
                <a:noFill/>
              </a:ln>
              <a:solidFill>
                <a:srgbClr val="EFF4F7">
                  <a:lumMod val="1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52000" marR="0" lvl="1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Corbel" panose="020B0503020204020204" pitchFamily="34" charset="0"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0,5 x 25.000 = 12.500 € +</a:t>
            </a:r>
            <a:endParaRPr kumimoji="0" lang="de-AT" sz="1400" b="0" i="0" u="none" strike="noStrike" kern="1200" cap="none" spc="0" normalizeH="0" baseline="0" noProof="0" dirty="0">
              <a:ln>
                <a:noFill/>
              </a:ln>
              <a:solidFill>
                <a:srgbClr val="EFF4F7">
                  <a:lumMod val="1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52000" marR="0" lvl="1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Corbel" panose="020B0503020204020204" pitchFamily="34" charset="0"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0,25 x 25.000 (Restbetrag) = 6.250 €</a:t>
            </a:r>
            <a:endParaRPr kumimoji="0" lang="de-AT" sz="1400" b="0" i="0" u="none" strike="noStrike" kern="1200" cap="none" spc="0" normalizeH="0" baseline="0" noProof="0" dirty="0">
              <a:ln>
                <a:noFill/>
              </a:ln>
              <a:solidFill>
                <a:srgbClr val="EFF4F7">
                  <a:lumMod val="1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5200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Corbel" panose="020B0503020204020204" pitchFamily="34" charset="0"/>
              <a:buNone/>
              <a:tabLst/>
              <a:defRPr/>
            </a:pPr>
            <a:r>
              <a:rPr kumimoji="0" lang="de-DE" sz="1400" b="1" i="0" u="sng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kumimoji="0" lang="de-DE" sz="1400" b="1" i="0" u="sng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Auszahlungsbetrag 61.250 €</a:t>
            </a:r>
            <a:endParaRPr kumimoji="0" lang="de-AT" sz="1400" b="0" i="0" u="sng" strike="noStrike" kern="1200" cap="none" spc="0" normalizeH="0" baseline="0" noProof="0" dirty="0">
              <a:ln>
                <a:noFill/>
              </a:ln>
              <a:solidFill>
                <a:srgbClr val="EFF4F7">
                  <a:lumMod val="1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5200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Corbel" panose="020B0503020204020204" pitchFamily="34" charset="0"/>
              <a:buNone/>
              <a:tabLst/>
              <a:defRPr/>
            </a:pPr>
            <a:endParaRPr kumimoji="0" lang="de-AT" sz="600" b="0" i="0" u="none" strike="noStrike" kern="1200" cap="none" spc="0" normalizeH="0" baseline="0" noProof="0" dirty="0">
              <a:ln>
                <a:noFill/>
              </a:ln>
              <a:solidFill>
                <a:srgbClr val="EFF4F7">
                  <a:lumMod val="1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marR="0" lvl="1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B92B06"/>
              </a:buClr>
              <a:buSzTx/>
              <a:buFont typeface="+mj-lt"/>
              <a:buAutoNum type="arabicPeriod" startAt="2"/>
              <a:tabLst/>
              <a:defRPr/>
            </a:pPr>
            <a:endParaRPr kumimoji="0" lang="de-AT" sz="1400" b="0" i="0" u="sng" strike="noStrike" kern="1200" cap="none" spc="0" normalizeH="0" baseline="0" noProof="0" dirty="0">
              <a:ln>
                <a:noFill/>
              </a:ln>
              <a:solidFill>
                <a:srgbClr val="EFF4F7">
                  <a:lumMod val="1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A67DE035-3C86-A294-BF94-1D1107AABE0E}"/>
              </a:ext>
            </a:extLst>
          </p:cNvPr>
          <p:cNvSpPr txBox="1"/>
          <p:nvPr/>
        </p:nvSpPr>
        <p:spPr>
          <a:xfrm>
            <a:off x="4326300" y="1220318"/>
            <a:ext cx="3231902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B92B06"/>
              </a:buClr>
              <a:buSzTx/>
              <a:buFontTx/>
              <a:buNone/>
              <a:tabLst/>
              <a:defRPr/>
            </a:pPr>
            <a:r>
              <a:rPr kumimoji="0" lang="de-AT" sz="1400" b="1" i="0" u="none" strike="noStrike" kern="1200" cap="none" spc="0" normalizeH="0" baseline="0" noProof="0" dirty="0">
                <a:ln>
                  <a:noFill/>
                </a:ln>
                <a:solidFill>
                  <a:srgbClr val="B92B0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3. Beispiel: </a:t>
            </a:r>
            <a:r>
              <a:rPr kumimoji="0" lang="de-AT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Betrieb mit </a:t>
            </a:r>
            <a:r>
              <a:rPr kumimoji="0" lang="de-AT" sz="1400" b="1" i="0" u="none" strike="noStrike" kern="1200" cap="none" spc="0" normalizeH="0" baseline="0" noProof="0" dirty="0">
                <a:ln>
                  <a:noFill/>
                </a:ln>
                <a:solidFill>
                  <a:srgbClr val="B92B0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175.000 €</a:t>
            </a:r>
            <a:r>
              <a:rPr kumimoji="0" lang="de-AT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DABIS</a:t>
            </a:r>
            <a:endParaRPr kumimoji="0" lang="de-AT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5200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20.000 € +</a:t>
            </a:r>
            <a:endParaRPr kumimoji="0" lang="de-AT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52000" marR="0" lvl="1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0,75 x 30.000 = 22.500 € +</a:t>
            </a:r>
            <a:endParaRPr kumimoji="0" lang="de-AT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52000" marR="0" lvl="1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0,5 x 25.000 = 12.500 € +</a:t>
            </a:r>
            <a:endParaRPr kumimoji="0" lang="de-AT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52000" marR="0" lvl="1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0,25 x 100.000 (Restbetrag) = </a:t>
            </a:r>
            <a:r>
              <a:rPr kumimoji="0" lang="de-A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25.000 €</a:t>
            </a:r>
            <a:endParaRPr kumimoji="0" lang="de-AT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7750" marR="0" lvl="1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Wingdings" panose="05000000000000000000" pitchFamily="2" charset="2"/>
              <a:buChar char="à"/>
              <a:tabLst/>
              <a:defRPr/>
            </a:pPr>
            <a:r>
              <a:rPr kumimoji="0" lang="de-DE" sz="14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Auszahlungsbetrag 80.000 €</a:t>
            </a:r>
          </a:p>
          <a:p>
            <a:pPr marL="25200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de-AT" sz="1400" b="1" i="0" u="none" strike="noStrike" kern="1200" cap="none" spc="0" normalizeH="0" baseline="0" noProof="0" dirty="0">
              <a:ln>
                <a:noFill/>
              </a:ln>
              <a:solidFill>
                <a:srgbClr val="B92B0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B92B06"/>
              </a:buClr>
              <a:buSzTx/>
              <a:buFontTx/>
              <a:buNone/>
              <a:tabLst/>
              <a:defRPr/>
            </a:pPr>
            <a:r>
              <a:rPr kumimoji="0" lang="de-AT" sz="1400" b="1" i="0" u="none" strike="noStrike" kern="1200" cap="none" spc="0" normalizeH="0" baseline="0" noProof="0" dirty="0">
                <a:ln>
                  <a:noFill/>
                </a:ln>
                <a:solidFill>
                  <a:srgbClr val="B92B0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4. Beispiel: </a:t>
            </a:r>
            <a:r>
              <a:rPr kumimoji="0" lang="de-AT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Betriebe </a:t>
            </a:r>
            <a:r>
              <a:rPr kumimoji="0" lang="de-AT" sz="1400" b="1" i="0" u="none" strike="noStrike" kern="1200" cap="none" spc="0" normalizeH="0" baseline="0" noProof="0" dirty="0">
                <a:ln>
                  <a:noFill/>
                </a:ln>
                <a:solidFill>
                  <a:srgbClr val="B92B0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ab 255.000 € </a:t>
            </a: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DABIS</a:t>
            </a:r>
            <a:endParaRPr kumimoji="0" lang="de-AT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5200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Kappung bei 100.000 €,</a:t>
            </a:r>
          </a:p>
          <a:p>
            <a:pPr marL="25200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4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 Auszahlungsbetrag 100.000 €</a:t>
            </a:r>
          </a:p>
          <a:p>
            <a:pPr marL="25200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de-AT" sz="1400" b="1" i="1" u="sng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+mn-cs"/>
              <a:sym typeface="Wingdings" panose="05000000000000000000" pitchFamily="2" charset="2"/>
            </a:endParaRPr>
          </a:p>
          <a:p>
            <a:pPr marL="25200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de-AT" sz="1400" b="1" i="1" u="sng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+mn-cs"/>
              <a:sym typeface="Wingdings" panose="05000000000000000000" pitchFamily="2" charset="2"/>
            </a:endParaRPr>
          </a:p>
          <a:p>
            <a:pPr marL="25200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9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(Darstellung gem. EK-Präsentation in RAG am 3.9.25)</a:t>
            </a:r>
            <a:endParaRPr kumimoji="0" lang="de-AT" sz="10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406216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2CC6F8-38F5-7205-5DA6-E1591FD1D0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Auswirkungen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A287DD9-92B9-431C-F9F4-0B24DDE04C9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06269C-C24E-4E80-9A4B-E7E19BB59A67}" type="slidenum">
              <a:rPr kumimoji="0" lang="de-AT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de-AT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id="{DDC93C4B-33CB-E38D-EE51-A7AD40BEEC85}"/>
              </a:ext>
            </a:extLst>
          </p:cNvPr>
          <p:cNvGraphicFramePr>
            <a:graphicFrameLocks noGrp="1"/>
          </p:cNvGraphicFramePr>
          <p:nvPr/>
        </p:nvGraphicFramePr>
        <p:xfrm>
          <a:off x="552226" y="1310730"/>
          <a:ext cx="7966300" cy="3410268"/>
        </p:xfrm>
        <a:graphic>
          <a:graphicData uri="http://schemas.openxmlformats.org/drawingml/2006/table">
            <a:tbl>
              <a:tblPr firstRow="1" firstCol="1" bandRow="1"/>
              <a:tblGrid>
                <a:gridCol w="2235424">
                  <a:extLst>
                    <a:ext uri="{9D8B030D-6E8A-4147-A177-3AD203B41FA5}">
                      <a16:colId xmlns:a16="http://schemas.microsoft.com/office/drawing/2014/main" val="135122817"/>
                    </a:ext>
                  </a:extLst>
                </a:gridCol>
                <a:gridCol w="1656726">
                  <a:extLst>
                    <a:ext uri="{9D8B030D-6E8A-4147-A177-3AD203B41FA5}">
                      <a16:colId xmlns:a16="http://schemas.microsoft.com/office/drawing/2014/main" val="1249994343"/>
                    </a:ext>
                  </a:extLst>
                </a:gridCol>
                <a:gridCol w="1722508">
                  <a:extLst>
                    <a:ext uri="{9D8B030D-6E8A-4147-A177-3AD203B41FA5}">
                      <a16:colId xmlns:a16="http://schemas.microsoft.com/office/drawing/2014/main" val="2335637611"/>
                    </a:ext>
                  </a:extLst>
                </a:gridCol>
                <a:gridCol w="2351642">
                  <a:extLst>
                    <a:ext uri="{9D8B030D-6E8A-4147-A177-3AD203B41FA5}">
                      <a16:colId xmlns:a16="http://schemas.microsoft.com/office/drawing/2014/main" val="2438660040"/>
                    </a:ext>
                  </a:extLst>
                </a:gridCol>
              </a:tblGrid>
              <a:tr h="29924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de-DE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Betragsklasse (€)</a:t>
                      </a:r>
                      <a:endParaRPr lang="de-A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079" marR="67079" marT="52794" marB="527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de-DE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Anzahl Betriebe</a:t>
                      </a:r>
                      <a:endParaRPr lang="de-A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079" marR="67079" marT="52794" marB="527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de-DE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Fläche (ha)</a:t>
                      </a:r>
                      <a:endParaRPr lang="de-A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079" marR="67079" marT="52794" marB="527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de-DE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Ausbezahlte Beträge (€)</a:t>
                      </a:r>
                      <a:endParaRPr lang="de-A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079" marR="67079" marT="52794" marB="527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2230683"/>
                  </a:ext>
                </a:extLst>
              </a:tr>
              <a:tr h="50495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bis 20.000</a:t>
                      </a:r>
                      <a:endParaRPr lang="de-A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079" marR="67079" marT="52794" marB="527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de-DE" sz="14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98.117 (97,13 %)</a:t>
                      </a:r>
                      <a:endParaRPr lang="de-AT" sz="14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079" marR="67079" marT="52794" marB="527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2.122.370 (83,18 %)</a:t>
                      </a:r>
                      <a:endParaRPr lang="de-A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079" marR="67079" marT="52794" marB="527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de-DE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464.792.184 (83,27 %)</a:t>
                      </a:r>
                      <a:endParaRPr lang="de-A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079" marR="67079" marT="52794" marB="527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7184647"/>
                  </a:ext>
                </a:extLst>
              </a:tr>
              <a:tr h="50495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&gt; 20.000–50.000</a:t>
                      </a:r>
                      <a:endParaRPr lang="de-A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079" marR="67079" marT="52794" marB="527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2.650 (2,62 %)</a:t>
                      </a:r>
                      <a:endParaRPr lang="de-A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079" marR="67079" marT="52794" marB="527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331.237 (12,98 %)</a:t>
                      </a:r>
                      <a:endParaRPr lang="de-A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079" marR="67079" marT="52794" marB="527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72.679.863 (13,02 %)</a:t>
                      </a:r>
                      <a:endParaRPr lang="de-A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079" marR="67079" marT="52794" marB="527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9904905"/>
                  </a:ext>
                </a:extLst>
              </a:tr>
              <a:tr h="50495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de-DE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&gt; 50.000–75.000</a:t>
                      </a:r>
                      <a:endParaRPr lang="de-A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079" marR="67079" marT="52794" marB="527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de-DE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156 (0,15 %)</a:t>
                      </a:r>
                      <a:endParaRPr lang="de-A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079" marR="67079" marT="52794" marB="527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de-DE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43.366 (1,70 %)</a:t>
                      </a:r>
                      <a:endParaRPr lang="de-A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079" marR="67079" marT="52794" marB="527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de-DE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9.226.063 (1,65 %)</a:t>
                      </a:r>
                      <a:endParaRPr lang="de-A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079" marR="67079" marT="52794" marB="527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2847611"/>
                  </a:ext>
                </a:extLst>
              </a:tr>
              <a:tr h="50495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&gt; 75.000–100.000</a:t>
                      </a:r>
                      <a:endParaRPr lang="de-A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079" marR="67079" marT="52794" marB="527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de-DE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52 (0,05 %)</a:t>
                      </a:r>
                      <a:endParaRPr lang="de-A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079" marR="67079" marT="52794" marB="527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21.224 (0,83 %)</a:t>
                      </a:r>
                      <a:endParaRPr lang="de-A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079" marR="67079" marT="52794" marB="527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4.487.143 (0,80 %)</a:t>
                      </a:r>
                      <a:endParaRPr lang="de-A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079" marR="67079" marT="52794" marB="527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9636131"/>
                  </a:ext>
                </a:extLst>
              </a:tr>
              <a:tr h="50495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de-DE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&gt; 100.000</a:t>
                      </a:r>
                      <a:endParaRPr lang="de-A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079" marR="67079" marT="52794" marB="527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de-DE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42 (0,04 %)</a:t>
                      </a:r>
                      <a:endParaRPr lang="de-A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079" marR="67079" marT="52794" marB="527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de-DE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33.420 (1,31 %)</a:t>
                      </a:r>
                      <a:endParaRPr lang="de-A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079" marR="67079" marT="52794" marB="527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de-DE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7.009.701 (1,26 %)</a:t>
                      </a:r>
                      <a:endParaRPr lang="de-A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079" marR="67079" marT="52794" marB="527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0767460"/>
                  </a:ext>
                </a:extLst>
              </a:tr>
              <a:tr h="5049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de-DE" sz="14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Summe Betriebe gesamt (100 %)</a:t>
                      </a:r>
                      <a:endParaRPr lang="de-A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079" marR="67079" marT="52794" marB="527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de-DE" sz="14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101.017</a:t>
                      </a:r>
                      <a:endParaRPr lang="de-A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079" marR="67079" marT="52794" marB="527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de-DE" sz="14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2.551.618</a:t>
                      </a:r>
                      <a:endParaRPr lang="de-A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079" marR="67079" marT="52794" marB="527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de-DE" sz="14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558.194.955</a:t>
                      </a:r>
                      <a:endParaRPr lang="de-A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079" marR="67079" marT="52794" marB="527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61902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06473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91998B-5654-1AC1-2774-D084D406B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Auswirkungen 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FC56172-5483-4E2B-9D88-2EEE1DA8F4B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06269C-C24E-4E80-9A4B-E7E19BB59A67}" type="slidenum">
              <a:rPr kumimoji="0" lang="de-AT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de-AT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id="{52EBC5ED-C75B-BCF1-66A3-F09EF704ABB4}"/>
              </a:ext>
            </a:extLst>
          </p:cNvPr>
          <p:cNvGraphicFramePr>
            <a:graphicFrameLocks noGrp="1"/>
          </p:cNvGraphicFramePr>
          <p:nvPr/>
        </p:nvGraphicFramePr>
        <p:xfrm>
          <a:off x="582738" y="1220400"/>
          <a:ext cx="7978524" cy="3100398"/>
        </p:xfrm>
        <a:graphic>
          <a:graphicData uri="http://schemas.openxmlformats.org/drawingml/2006/table">
            <a:tbl>
              <a:tblPr firstRow="1" firstCol="1" bandRow="1"/>
              <a:tblGrid>
                <a:gridCol w="2697918">
                  <a:extLst>
                    <a:ext uri="{9D8B030D-6E8A-4147-A177-3AD203B41FA5}">
                      <a16:colId xmlns:a16="http://schemas.microsoft.com/office/drawing/2014/main" val="3502988498"/>
                    </a:ext>
                  </a:extLst>
                </a:gridCol>
                <a:gridCol w="2579223">
                  <a:extLst>
                    <a:ext uri="{9D8B030D-6E8A-4147-A177-3AD203B41FA5}">
                      <a16:colId xmlns:a16="http://schemas.microsoft.com/office/drawing/2014/main" val="3330412264"/>
                    </a:ext>
                  </a:extLst>
                </a:gridCol>
                <a:gridCol w="2701383">
                  <a:extLst>
                    <a:ext uri="{9D8B030D-6E8A-4147-A177-3AD203B41FA5}">
                      <a16:colId xmlns:a16="http://schemas.microsoft.com/office/drawing/2014/main" val="1353743863"/>
                    </a:ext>
                  </a:extLst>
                </a:gridCol>
              </a:tblGrid>
              <a:tr h="56736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de-DE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Degressionsstufe (€)</a:t>
                      </a:r>
                      <a:endParaRPr lang="de-AT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53975" marB="5397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de-DE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Betroffene Betriebe (Anzahl; Anteil an allen Betroffenen in %)</a:t>
                      </a:r>
                      <a:endParaRPr lang="de-A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53975" marB="5397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de-DE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Kürzungsbetrag je Stufe </a:t>
                      </a:r>
                      <a:r>
                        <a:rPr lang="de-DE" sz="1200" b="1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(in €; Anteil am Gesamtkürzungsbetrag in %)</a:t>
                      </a:r>
                      <a:endParaRPr lang="de-A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53975" marB="5397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2830376"/>
                  </a:ext>
                </a:extLst>
              </a:tr>
              <a:tr h="37877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de-D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bis 20.000 – keine Degression</a:t>
                      </a:r>
                      <a:endParaRPr lang="de-A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53975" marB="5397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de-AT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de-A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53975" marB="5397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de-AT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de-A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53975" marB="5397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1998225"/>
                  </a:ext>
                </a:extLst>
              </a:tr>
              <a:tr h="37877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de-DE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&gt; 20.000–50.000</a:t>
                      </a:r>
                      <a:endParaRPr lang="de-AT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53975" marB="5397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de-AT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2.900 (100 %)</a:t>
                      </a:r>
                      <a:endParaRPr lang="de-AT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53975" marB="5397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de-AT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6.794.969 (53,42 %)</a:t>
                      </a:r>
                      <a:endParaRPr lang="de-AT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53975" marB="5397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5476996"/>
                  </a:ext>
                </a:extLst>
              </a:tr>
              <a:tr h="37877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de-D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davon &gt; 50.000–75.000</a:t>
                      </a:r>
                      <a:endParaRPr lang="de-A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53975" marB="5397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300"/>
                        </a:spcAft>
                        <a:tabLst>
                          <a:tab pos="191770" algn="l"/>
                          <a:tab pos="355600" algn="l"/>
                        </a:tabLst>
                      </a:pPr>
                      <a:r>
                        <a:rPr lang="de-DE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250 (8,62 %)</a:t>
                      </a:r>
                      <a:endParaRPr lang="de-AT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53975" marB="5397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de-D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1.888.032 (14,84 %)</a:t>
                      </a:r>
                      <a:endParaRPr lang="de-A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53975" marB="5397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7186016"/>
                  </a:ext>
                </a:extLst>
              </a:tr>
              <a:tr h="37877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de-DE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davon &gt; 75.000–100.000</a:t>
                      </a:r>
                      <a:endParaRPr lang="de-AT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53975" marB="5397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de-DE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94 (3,24 %)</a:t>
                      </a:r>
                      <a:endParaRPr lang="de-AT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53975" marB="5397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de-DE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1.227.857 (9,65 %)</a:t>
                      </a:r>
                      <a:endParaRPr lang="de-AT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53975" marB="5397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0602689"/>
                  </a:ext>
                </a:extLst>
              </a:tr>
              <a:tr h="37877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de-D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davon &gt; 100.000</a:t>
                      </a:r>
                      <a:endParaRPr lang="de-A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53975" marB="5397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300"/>
                        </a:spcAft>
                        <a:tabLst>
                          <a:tab pos="709930" algn="l"/>
                        </a:tabLst>
                      </a:pPr>
                      <a:r>
                        <a:rPr lang="de-DE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42 (1,45 %)</a:t>
                      </a:r>
                      <a:endParaRPr lang="de-AT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53975" marB="5397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de-D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2.809.701 (22,09 %)</a:t>
                      </a:r>
                      <a:endParaRPr lang="de-A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53975" marB="5397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2256506"/>
                  </a:ext>
                </a:extLst>
              </a:tr>
              <a:tr h="6391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Summe Betriebe gesamt &gt; 20.000 € (100 %)</a:t>
                      </a:r>
                      <a:endParaRPr lang="de-AT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53975" marB="5397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2.900</a:t>
                      </a:r>
                      <a:endParaRPr lang="de-AT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53975" marB="5397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12.720.560</a:t>
                      </a:r>
                      <a:endParaRPr lang="de-AT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53975" marB="5397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57622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67852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4227D1-8FFB-7C42-FDB7-48A346F9AD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AT" dirty="0"/>
              <a:t>Zahlungen für Kleinerzeuger (Art. 7)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C84C249-5216-0561-9494-94488FBC9D2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74B8C4D-3491-EEEB-979B-C204B75798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08147177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175C8B-1147-BB0C-2752-66B3432B2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Eckpunkte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315DEE9-1551-72F5-E752-BD1AC3FFAD5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39748" y="1296001"/>
            <a:ext cx="7109559" cy="3633553"/>
          </a:xfrm>
        </p:spPr>
        <p:txBody>
          <a:bodyPr/>
          <a:lstStyle/>
          <a:p>
            <a:pPr marL="594900" lvl="1" indent="-342900" algn="just">
              <a:lnSpc>
                <a:spcPct val="150000"/>
              </a:lnSpc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de-DE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Ziel:</a:t>
            </a:r>
            <a:r>
              <a:rPr lang="de-DE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Vereinfachung &amp; gezielte Unterstützung von Kleinbetrieben</a:t>
            </a:r>
            <a:endParaRPr lang="de-AT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94900" lvl="1" indent="-342900" algn="just">
              <a:lnSpc>
                <a:spcPct val="150000"/>
              </a:lnSpc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de-DE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Für MS verpflichtend </a:t>
            </a:r>
            <a:r>
              <a:rPr lang="de-DE" sz="1400" b="1" dirty="0">
                <a:ea typeface="Times New Roman" panose="02020603050405020304" pitchFamily="18" charset="0"/>
              </a:rPr>
              <a:t>anzubieten</a:t>
            </a:r>
            <a:r>
              <a:rPr lang="de-DE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für</a:t>
            </a:r>
            <a:r>
              <a:rPr lang="de-DE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Betriebe freiwillig</a:t>
            </a:r>
            <a:r>
              <a:rPr lang="de-DE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</a:t>
            </a:r>
            <a:r>
              <a:rPr lang="de-DE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Opt</a:t>
            </a:r>
            <a:r>
              <a:rPr lang="de-DE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-in).</a:t>
            </a:r>
            <a:endParaRPr lang="de-AT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94900" lvl="1" indent="-342900" algn="just">
              <a:lnSpc>
                <a:spcPct val="150000"/>
              </a:lnSpc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de-DE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Pauschale Jahreszahlung</a:t>
            </a:r>
            <a:r>
              <a:rPr lang="de-DE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oder </a:t>
            </a:r>
            <a:r>
              <a:rPr lang="de-DE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erhöhter €/ha-Satz</a:t>
            </a:r>
            <a:r>
              <a:rPr lang="de-DE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; </a:t>
            </a:r>
            <a:r>
              <a:rPr lang="de-DE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max. 3.000 €/Betrieb/Jahr</a:t>
            </a:r>
            <a:endParaRPr lang="de-AT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94900" marR="0" lvl="1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de-AT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Konditionalität / Kontrollen: 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Keine Farm-Stewardship-Pflichten aus </a:t>
            </a: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Anhang I</a:t>
            </a:r>
          </a:p>
          <a:p>
            <a:pPr marL="594900" marR="0" lvl="1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Begünstigte: 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MS legt fest, wer “klein” ist (Schwellen, ggf. Staffelungen/Lump-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Sum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-Modelle), z.B. pauschal 1.000 €, Stufen je ha,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Regionenmix</a:t>
            </a:r>
            <a:endParaRPr kumimoji="0" lang="de-AT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46550" marR="0" lvl="2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de-DE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Pensionist:innen</a:t>
            </a: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 bleiben förderfähig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 (anders als bei DABIS-Ausstieg bis 2032)</a:t>
            </a:r>
          </a:p>
          <a:p>
            <a:pPr marL="594900" marR="0" lvl="1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Ersatz für: 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degressive, flächenbezogene Einkommensstützung, gekoppelte Einkommensstützung Zahlung für benachteiligte Gebiete</a:t>
            </a:r>
            <a:endParaRPr kumimoji="0" lang="de-AT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846550" marR="0" lvl="2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endParaRPr kumimoji="0" lang="de-AT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23DF66D-65A9-846E-1E22-A8A7D2D7B4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06269C-C24E-4E80-9A4B-E7E19BB59A67}" type="slidenum">
              <a:rPr kumimoji="0" lang="de-AT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de-AT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6" name="Textplatzhalter 2">
            <a:extLst>
              <a:ext uri="{FF2B5EF4-FFF2-40B4-BE49-F238E27FC236}">
                <a16:creationId xmlns:a16="http://schemas.microsoft.com/office/drawing/2014/main" id="{8C7DA0DC-EC92-4871-9A0F-4805079B9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5168532" y="1030766"/>
            <a:ext cx="3498850" cy="154098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2000" marR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04000" marR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Corbel" panose="020B0503020204020204" pitchFamily="34" charset="0"/>
              <a:buChar char="−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55650" indent="-250825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044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–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96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94900" marR="0" lvl="1" indent="-34290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endParaRPr kumimoji="0" lang="de-AT" sz="1000" b="0" i="0" u="none" strike="noStrike" kern="1200" cap="none" spc="0" normalizeH="0" baseline="0" noProof="0" dirty="0">
              <a:ln>
                <a:noFill/>
              </a:ln>
              <a:solidFill>
                <a:srgbClr val="EFF4F7">
                  <a:lumMod val="1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2EC028BE-4D51-74C0-EEB3-4DFAD8E1A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789599" y="3793049"/>
            <a:ext cx="3946524" cy="330435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2000" marR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04000" marR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Corbel" panose="020B0503020204020204" pitchFamily="34" charset="0"/>
              <a:buChar char="−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55650" indent="-250825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044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–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96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94900" marR="0" lvl="1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endParaRPr kumimoji="0" lang="de-AT" sz="1800" b="0" i="0" u="none" strike="noStrike" kern="1200" cap="none" spc="0" normalizeH="0" baseline="0" noProof="0" dirty="0">
              <a:ln>
                <a:noFill/>
              </a:ln>
              <a:solidFill>
                <a:srgbClr val="EFF4F7">
                  <a:lumMod val="1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494145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B581F6-52F8-71C9-A8C6-EA22E6685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Auswirkungen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D1CF500-2201-2B7B-3212-D9330136DD7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06269C-C24E-4E80-9A4B-E7E19BB59A67}" type="slidenum">
              <a:rPr kumimoji="0" lang="de-AT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de-AT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6" name="Grafik 5" descr="Auswirkungen">
            <a:extLst>
              <a:ext uri="{FF2B5EF4-FFF2-40B4-BE49-F238E27FC236}">
                <a16:creationId xmlns:a16="http://schemas.microsoft.com/office/drawing/2014/main" id="{854372F2-9C38-9FEF-B5F5-540CF41859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912" y="1588644"/>
            <a:ext cx="8041613" cy="1519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3966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6D7EE4-C2D6-4D26-B242-4A98E545B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Einkommensergebnisse nach wirtschaftlicher Größenklasse von 2010 bis 2024 – Einkünfte aus </a:t>
            </a:r>
            <a:r>
              <a:rPr lang="de-DE" dirty="0" err="1"/>
              <a:t>LuF</a:t>
            </a:r>
            <a:r>
              <a:rPr lang="de-DE" dirty="0"/>
              <a:t> und Einkünfte je </a:t>
            </a:r>
            <a:r>
              <a:rPr lang="de-DE" dirty="0" err="1"/>
              <a:t>bAK</a:t>
            </a:r>
            <a:endParaRPr lang="de-AT" dirty="0"/>
          </a:p>
        </p:txBody>
      </p:sp>
      <p:pic>
        <p:nvPicPr>
          <p:cNvPr id="8" name="Grafik 7" descr="Diagramm">
            <a:extLst>
              <a:ext uri="{FF2B5EF4-FFF2-40B4-BE49-F238E27FC236}">
                <a16:creationId xmlns:a16="http://schemas.microsoft.com/office/drawing/2014/main" id="{B8F80FB9-143E-5282-BE08-3E683FEF09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312" y="1007121"/>
            <a:ext cx="5714327" cy="3683942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7EB6304-4A87-48C0-8CC7-645E3E960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19837" y="1007121"/>
            <a:ext cx="2824163" cy="2502842"/>
          </a:xfrm>
        </p:spPr>
        <p:txBody>
          <a:bodyPr>
            <a:normAutofit/>
          </a:bodyPr>
          <a:lstStyle/>
          <a:p>
            <a:r>
              <a:rPr lang="de-AT" sz="1350" dirty="0"/>
              <a:t>Mit zunehmender Größenklasse erwartungsgemäß höhere Einkünfte aus Land- und Forstwirtschaft je Betrieb                                             und                                                  höhere Einkünfte aus Land- und Forstwirtschaft + Personalaufwand (je </a:t>
            </a:r>
            <a:r>
              <a:rPr lang="de-AT" sz="1350" dirty="0" err="1"/>
              <a:t>bAK</a:t>
            </a:r>
            <a:r>
              <a:rPr lang="de-AT" sz="1350" dirty="0"/>
              <a:t>)</a:t>
            </a:r>
          </a:p>
          <a:p>
            <a:r>
              <a:rPr lang="de-AT" sz="1350" dirty="0"/>
              <a:t>Mit zunehmender Größenklasse stärkere Volatilität der Einkünfte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C38079A-4429-4EEB-863C-E96B03CD10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823C70F1-B36C-4D16-9E65-60ABF3691C96}" type="slidenum">
              <a:rPr lang="de-DE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/>
              <a:t>4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83E3D174-49F4-5242-7C94-D0B241B175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537955" y="4754240"/>
            <a:ext cx="3324433" cy="231276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16636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1663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16636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1663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1663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>
              <a:spcBef>
                <a:spcPts val="750"/>
              </a:spcBef>
              <a:buNone/>
            </a:pPr>
            <a:r>
              <a:rPr lang="de-AT" sz="1050" dirty="0">
                <a:solidFill>
                  <a:prstClr val="black"/>
                </a:solidFill>
                <a:latin typeface="Calibri" panose="020F0502020204030204"/>
              </a:rPr>
              <a:t>Quelle: LBG Österreich GmbH. BAB. Eigene Darstellung</a:t>
            </a:r>
          </a:p>
        </p:txBody>
      </p:sp>
    </p:spTree>
    <p:extLst>
      <p:ext uri="{BB962C8B-B14F-4D97-AF65-F5344CB8AC3E}">
        <p14:creationId xmlns:p14="http://schemas.microsoft.com/office/powerpoint/2010/main" val="399562937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92C6ED-8316-083D-9FB0-1CB932CC93F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AT" dirty="0"/>
              <a:t>Gekoppelte Einkommensstützung</a:t>
            </a:r>
            <a:br>
              <a:rPr lang="de-AT" dirty="0"/>
            </a:br>
            <a:r>
              <a:rPr lang="de-AT" dirty="0"/>
              <a:t>(</a:t>
            </a:r>
            <a:r>
              <a:rPr lang="sv-SE" dirty="0"/>
              <a:t>Art. 11 + Anhang II) </a:t>
            </a:r>
            <a:endParaRPr lang="de-AT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248E53C-F323-48FC-0E89-48BE418B7ED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81B8C6B-142A-4E2A-487B-677FE21189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7913436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8A7AE3-8E55-2292-DCF9-B0BD6DF6E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Eckpunkte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5D720BF-31BF-4CB7-162F-00BE831AD44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594900" lvl="1" indent="-342900" algn="just">
              <a:lnSpc>
                <a:spcPct val="100000"/>
              </a:lnSpc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de-DE" sz="1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Ziel:</a:t>
            </a:r>
            <a:r>
              <a:rPr lang="de-DE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Unterstützung von </a:t>
            </a:r>
            <a:r>
              <a:rPr lang="de-DE" sz="12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Landwirt:innen</a:t>
            </a:r>
            <a:r>
              <a:rPr lang="de-DE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in spezifischen Sektoren/Produkten bzw. Farmtypen mit wirtschaftlichen Schwierigkeiten, die aus sozio-ökonomischen oder Umweltgründen für eine Region wichtig sind</a:t>
            </a:r>
            <a:endParaRPr lang="de-AT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94900" lvl="1" indent="-342900" algn="just">
              <a:lnSpc>
                <a:spcPct val="100000"/>
              </a:lnSpc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de-DE" sz="1200" dirty="0">
                <a:ea typeface="Times New Roman" panose="02020603050405020304" pitchFamily="18" charset="0"/>
              </a:rPr>
              <a:t>f</a:t>
            </a:r>
            <a:r>
              <a:rPr lang="de-DE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ür MS </a:t>
            </a:r>
            <a:r>
              <a:rPr lang="de-DE" sz="1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obligatorisch</a:t>
            </a:r>
          </a:p>
          <a:p>
            <a:pPr marL="594900" lvl="1" indent="-342900" algn="just">
              <a:lnSpc>
                <a:spcPct val="100000"/>
              </a:lnSpc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de-AT" sz="1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Jährliche Zahlung </a:t>
            </a:r>
            <a:r>
              <a:rPr lang="de-AT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je</a:t>
            </a:r>
          </a:p>
          <a:p>
            <a:pPr marL="846550" lvl="2" indent="-342900" algn="just">
              <a:lnSpc>
                <a:spcPct val="100000"/>
              </a:lnSpc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de-AT" sz="1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Hektar</a:t>
            </a:r>
            <a:r>
              <a:rPr lang="de-AT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beihilfefähiger Fläche</a:t>
            </a:r>
            <a:endParaRPr lang="de-AT" sz="1200" dirty="0">
              <a:effectLst/>
              <a:highlight>
                <a:srgbClr val="FFFF00"/>
              </a:highlight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846550" lvl="2" indent="-342900" algn="just">
              <a:lnSpc>
                <a:spcPct val="100000"/>
              </a:lnSpc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de-DE" sz="1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Tier</a:t>
            </a:r>
            <a:r>
              <a:rPr lang="de-DE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</a:t>
            </a:r>
            <a:r>
              <a:rPr lang="de-AT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Rindfleisch, Milch(-erzeugnisse</a:t>
            </a:r>
            <a:r>
              <a:rPr lang="de-AT" sz="1200" dirty="0">
                <a:ea typeface="Times New Roman" panose="02020603050405020304" pitchFamily="18" charset="0"/>
              </a:rPr>
              <a:t>), </a:t>
            </a:r>
            <a:r>
              <a:rPr lang="de-AT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Schaf- und Ziegenfleisch, Imkereierzeugnisse</a:t>
            </a:r>
            <a:r>
              <a:rPr lang="de-AT" sz="1200" dirty="0">
                <a:ea typeface="Times New Roman" panose="02020603050405020304" pitchFamily="18" charset="0"/>
              </a:rPr>
              <a:t>, </a:t>
            </a:r>
            <a:r>
              <a:rPr lang="de-AT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Seidenraupen)</a:t>
            </a:r>
            <a:endParaRPr lang="de-DE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846550" lvl="2" indent="-342900" algn="just">
              <a:lnSpc>
                <a:spcPct val="100000"/>
              </a:lnSpc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de-DE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Oder </a:t>
            </a:r>
            <a:r>
              <a:rPr lang="de-DE" sz="1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GVE</a:t>
            </a:r>
            <a:r>
              <a:rPr lang="de-DE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gem. Anhang II (</a:t>
            </a:r>
            <a:r>
              <a:rPr lang="de-DE" sz="1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neuer</a:t>
            </a:r>
            <a:r>
              <a:rPr lang="de-DE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de-DE" sz="1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EU-weit einheitlicher Umrechnungsschlüssel, nicht 100% deckungsgleich mit AT</a:t>
            </a:r>
            <a:r>
              <a:rPr lang="de-DE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).</a:t>
            </a:r>
          </a:p>
          <a:p>
            <a:pPr marL="594900" lvl="1" indent="-342900" algn="just">
              <a:lnSpc>
                <a:spcPct val="100000"/>
              </a:lnSpc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de-AT" sz="1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Ausgeschlossen: </a:t>
            </a:r>
            <a:r>
              <a:rPr lang="de-AT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Tabak- und Weinsektor (ggf. Abdeckung über GMO-Interventionen).</a:t>
            </a:r>
          </a:p>
          <a:p>
            <a:pPr marL="846550" lvl="2" indent="-342900" algn="just">
              <a:lnSpc>
                <a:spcPct val="100000"/>
              </a:lnSpc>
              <a:spcAft>
                <a:spcPts val="300"/>
              </a:spcAft>
              <a:buFont typeface="Symbol" panose="05050102010706020507" pitchFamily="18" charset="2"/>
              <a:buChar char=""/>
            </a:pPr>
            <a:endParaRPr lang="de-AT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0000"/>
              </a:lnSpc>
              <a:spcAft>
                <a:spcPts val="300"/>
              </a:spcAft>
              <a:buFont typeface="Courier New" panose="02070309020205020404" pitchFamily="49" charset="0"/>
              <a:buChar char="o"/>
            </a:pPr>
            <a:endParaRPr lang="de-AT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85435F2-A57C-E9D8-4851-DE49DC063D6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06269C-C24E-4E80-9A4B-E7E19BB59A67}" type="slidenum">
              <a:rPr kumimoji="0" lang="de-AT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de-AT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id="{237C6C3F-0D96-0E1A-4202-8DAA02AF3DC2}"/>
              </a:ext>
            </a:extLst>
          </p:cNvPr>
          <p:cNvSpPr txBox="1">
            <a:spLocks/>
          </p:cNvSpPr>
          <p:nvPr/>
        </p:nvSpPr>
        <p:spPr>
          <a:xfrm>
            <a:off x="4572000" y="1295999"/>
            <a:ext cx="3812400" cy="182233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2000" marR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04000" marR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Corbel" panose="020B0503020204020204" pitchFamily="34" charset="0"/>
              <a:buChar char="−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55650" indent="-250825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044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–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96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949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de-AT" sz="1200" b="1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100 % EU-Mittel, </a:t>
            </a:r>
            <a:r>
              <a:rPr kumimoji="0" lang="de-AT" sz="12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Teil des Einkommensstützungs-rahmens im „Single Fund“ des NRP-Fonds </a:t>
            </a:r>
          </a:p>
          <a:p>
            <a:pPr marL="594900" marR="0" lvl="1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de-AT" sz="1200" b="1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Budgetobergrenze: </a:t>
            </a:r>
            <a:r>
              <a:rPr kumimoji="0" lang="de-AT" sz="12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bis 20 % (+ 5 Prozentpunkte) der Unionsmittel für bestimmte Einkommensstützungs-Interventionen (DABIS, AUKM, Zahlung für Kleinerzeuger, spezifische Baumwollzahlung)</a:t>
            </a:r>
          </a:p>
          <a:p>
            <a:pPr marL="594900" marR="0" lvl="1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endParaRPr kumimoji="0" lang="de-AT" sz="1200" b="0" i="0" u="none" strike="noStrike" kern="1200" cap="none" spc="0" normalizeH="0" baseline="0" noProof="0" dirty="0">
              <a:ln>
                <a:noFill/>
              </a:ln>
              <a:solidFill>
                <a:srgbClr val="EFF4F7">
                  <a:lumMod val="1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94900" marR="0" lvl="1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de-DE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Calibri" panose="020F0502020204030204" pitchFamily="34" charset="0"/>
              </a:rPr>
              <a:t>Farm-Stewardship / Baseline:</a:t>
            </a:r>
            <a:endParaRPr kumimoji="0" lang="de-AT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de-AT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Calibri" panose="020F0502020204030204" pitchFamily="34" charset="0"/>
              </a:rPr>
              <a:t>CIS unterliegt „verantwortungsvollen Betriebsführung“</a:t>
            </a:r>
          </a:p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de-AT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Calibri" panose="020F0502020204030204" pitchFamily="34" charset="0"/>
              </a:rPr>
              <a:t>Zusätzliche Umweltauflagen für tierbezogene Zahlung:</a:t>
            </a:r>
            <a:r>
              <a:rPr kumimoji="0" lang="de-AT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de-AT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Calibri" panose="020F0502020204030204" pitchFamily="34" charset="0"/>
              </a:rPr>
              <a:t>z.B. max. Besatzdichte in nitratsensiblen Gebieten</a:t>
            </a:r>
            <a:endParaRPr kumimoji="0" lang="de-AT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94900" marR="0" lvl="1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endParaRPr kumimoji="0" lang="de-AT" sz="1200" b="0" i="0" u="none" strike="noStrike" kern="1200" cap="none" spc="0" normalizeH="0" baseline="0" noProof="0" dirty="0">
              <a:ln>
                <a:noFill/>
              </a:ln>
              <a:solidFill>
                <a:srgbClr val="EFF4F7">
                  <a:lumMod val="1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de-AT" sz="1200" b="0" i="0" u="none" strike="noStrike" kern="1200" cap="none" spc="0" normalizeH="0" baseline="0" noProof="0" dirty="0">
              <a:ln>
                <a:noFill/>
              </a:ln>
              <a:solidFill>
                <a:srgbClr val="EFF4F7">
                  <a:lumMod val="1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424638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AT" sz="4000" dirty="0"/>
              <a:t>Ausgleichszulage (AZ)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de-AT" sz="2400" dirty="0"/>
              <a:t>GAP-Workshop „Einkommen und Betriebsentwicklung“</a:t>
            </a:r>
            <a:br>
              <a:rPr lang="de-AT" sz="2400" dirty="0"/>
            </a:br>
            <a:r>
              <a:rPr lang="de-AT" sz="2400" b="1" dirty="0"/>
              <a:t>UAG 1: Einkommen</a:t>
            </a:r>
            <a:br>
              <a:rPr lang="de-AT" sz="2400" b="1" dirty="0"/>
            </a:br>
            <a:r>
              <a:rPr lang="de-AT" sz="2400" dirty="0"/>
              <a:t>Philipp Gmeiner, Abt. II/3</a:t>
            </a:r>
          </a:p>
          <a:p>
            <a:endParaRPr lang="de-AT" sz="2400" b="1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Wien, 02. Juni 2026</a:t>
            </a:r>
          </a:p>
          <a:p>
            <a:endParaRPr lang="de-DE" dirty="0"/>
          </a:p>
        </p:txBody>
      </p:sp>
      <p:pic>
        <p:nvPicPr>
          <p:cNvPr id="5" name="Grafik 4" descr="Logo ">
            <a:extLst>
              <a:ext uri="{FF2B5EF4-FFF2-40B4-BE49-F238E27FC236}">
                <a16:creationId xmlns:a16="http://schemas.microsoft.com/office/drawing/2014/main" id="{DCD4413F-8C44-F469-C551-27491E950C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0256" y="3671745"/>
            <a:ext cx="6013704" cy="12965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758147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platzhalter 9" descr="Österreich Karte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8614" y="913215"/>
            <a:ext cx="7415072" cy="4087048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Benachteiligtes Gebiet</a:t>
            </a:r>
            <a:endParaRPr lang="de-AT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Rechteck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777833" y="4262377"/>
            <a:ext cx="1740693" cy="73788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AT" sz="1350" b="0" i="0" u="none" strike="noStrike" kern="1200" cap="none" spc="0" normalizeH="0" baseline="0" noProof="0">
              <a:ln>
                <a:noFill/>
              </a:ln>
              <a:solidFill>
                <a:srgbClr val="EFF4F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hteck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76632" y="97858"/>
            <a:ext cx="2424081" cy="589514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AT" sz="1350" b="0" i="0" u="none" strike="noStrike" kern="1200" cap="none" spc="0" normalizeH="0" baseline="0" noProof="0">
              <a:ln>
                <a:noFill/>
              </a:ln>
              <a:solidFill>
                <a:srgbClr val="EFF4F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722070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AD1307-F112-F911-C3AE-0D18A46770F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239690" y="274505"/>
            <a:ext cx="3070212" cy="4334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sz="2400" b="1" kern="120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2400" b="1" i="0" u="none" strike="noStrike" kern="1200" cap="none" spc="0" normalizeH="0" baseline="0" noProof="0" dirty="0">
                <a:ln>
                  <a:noFill/>
                </a:ln>
                <a:solidFill>
                  <a:srgbClr val="B92B06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Ausgleichszulage (AZ) </a:t>
            </a:r>
            <a:endParaRPr kumimoji="0" lang="de-AT" sz="2400" b="1" i="0" u="none" strike="noStrike" kern="1200" cap="none" spc="0" normalizeH="0" baseline="0" noProof="0" dirty="0">
              <a:ln>
                <a:noFill/>
              </a:ln>
              <a:solidFill>
                <a:srgbClr val="B92B06"/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73937D7B-A33E-FFC3-6240-33486151F0D3}"/>
              </a:ext>
            </a:extLst>
          </p:cNvPr>
          <p:cNvSpPr txBox="1"/>
          <p:nvPr/>
        </p:nvSpPr>
        <p:spPr>
          <a:xfrm>
            <a:off x="2140527" y="780667"/>
            <a:ext cx="69203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6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  <a:sym typeface="Wingdings" panose="05000000000000000000" pitchFamily="2" charset="2"/>
              </a:rPr>
              <a:t>= Ausgleich</a:t>
            </a:r>
            <a:r>
              <a:rPr kumimoji="0" lang="de-AT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kumimoji="0" lang="de-AT" sz="16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  <a:sym typeface="Wingdings" panose="05000000000000000000" pitchFamily="2" charset="2"/>
              </a:rPr>
              <a:t>von</a:t>
            </a:r>
            <a:r>
              <a:rPr kumimoji="0" lang="de-AT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kumimoji="0" lang="de-AT" sz="16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  <a:sym typeface="Wingdings" panose="05000000000000000000" pitchFamily="2" charset="2"/>
              </a:rPr>
              <a:t>zusätzlichen Kosten und Einkommensverlusten</a:t>
            </a:r>
            <a:r>
              <a:rPr kumimoji="0" lang="de-AT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  <a:sym typeface="Wingdings" panose="05000000000000000000" pitchFamily="2" charset="2"/>
              </a:rPr>
              <a:t> im Zusammenhang mit der landwirtschaftlichen Erzeugung in den ausgewiesenen Gebieten im Vergleich zur Erzeugung in nicht ausgewiesenen Gebieten</a:t>
            </a:r>
            <a:endParaRPr kumimoji="0" lang="de-AT" sz="16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4741A9B2-E422-07D1-79D8-1B0179EF277D}"/>
              </a:ext>
            </a:extLst>
          </p:cNvPr>
          <p:cNvSpPr txBox="1">
            <a:spLocks/>
          </p:cNvSpPr>
          <p:nvPr/>
        </p:nvSpPr>
        <p:spPr>
          <a:xfrm>
            <a:off x="188420" y="1781067"/>
            <a:ext cx="4680742" cy="120424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2000" marR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04000" marR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Corbel" panose="020B0503020204020204" pitchFamily="34" charset="0"/>
              <a:buChar char="−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56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008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Arial" pitchFamily="34" charset="0"/>
              <a:buChar char="–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2000" b="1" i="0" u="none" strike="noStrike" kern="1200" cap="none" spc="0" normalizeH="0" baseline="0" noProof="0" dirty="0">
                <a:ln>
                  <a:noFill/>
                </a:ln>
                <a:solidFill>
                  <a:srgbClr val="B92B0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Erschwernisse in benachteiligten Gebieten:</a:t>
            </a:r>
          </a:p>
          <a:p>
            <a:pPr marL="252000" marR="0" lvl="0" indent="-252000" algn="l" defTabSz="9144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AT" sz="14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  <a:sym typeface="Wingdings" panose="05000000000000000000" pitchFamily="2" charset="2"/>
              </a:rPr>
              <a:t>Schwierige klimatische Bedingungen  kürzere Vegetationsperiode</a:t>
            </a:r>
          </a:p>
          <a:p>
            <a:pPr marL="252000" marR="0" lvl="0" indent="-252000" algn="l" defTabSz="9144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AT" sz="14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  <a:sym typeface="Wingdings" panose="05000000000000000000" pitchFamily="2" charset="2"/>
              </a:rPr>
              <a:t>Steile Hänge und Seehöhe  höhere Produktionskosten</a:t>
            </a:r>
          </a:p>
          <a:p>
            <a:pPr marL="252000" marR="0" lvl="0" indent="-252000" algn="l" defTabSz="9144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AT" sz="14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  <a:sym typeface="Wingdings" panose="05000000000000000000" pitchFamily="2" charset="2"/>
              </a:rPr>
              <a:t>Niedrige Bodenfruchtbarkeit  geringere Erträge</a:t>
            </a:r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AF99D305-B142-E67A-D7E1-57F5B4E0A2D1}"/>
              </a:ext>
            </a:extLst>
          </p:cNvPr>
          <p:cNvSpPr txBox="1">
            <a:spLocks/>
          </p:cNvSpPr>
          <p:nvPr/>
        </p:nvSpPr>
        <p:spPr>
          <a:xfrm>
            <a:off x="247649" y="3477356"/>
            <a:ext cx="5984081" cy="129687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2000" marR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04000" marR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Corbel" panose="020B0503020204020204" pitchFamily="34" charset="0"/>
              <a:buChar char="−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56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008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Arial" pitchFamily="34" charset="0"/>
              <a:buChar char="–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1800" b="1" i="0" u="none" strike="noStrike" kern="1200" cap="none" spc="0" normalizeH="0" baseline="0" noProof="0" dirty="0">
                <a:ln>
                  <a:noFill/>
                </a:ln>
                <a:solidFill>
                  <a:srgbClr val="B92B0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Ziele der Ausgleichszulage:</a:t>
            </a:r>
          </a:p>
          <a:p>
            <a:pPr marL="252000" marR="0" lvl="0" indent="-252000" algn="l" defTabSz="9144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AT" sz="14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Erhaltung der Kulturlandschaft (Risiko Bewirtschaftungsaufgabe)</a:t>
            </a:r>
          </a:p>
          <a:p>
            <a:pPr marL="252000" marR="0" lvl="0" indent="-252000" algn="l" defTabSz="9144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AT" sz="14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Erhaltung und Förderung nachhaltiger Bewirtschaftungsformen</a:t>
            </a:r>
          </a:p>
          <a:p>
            <a:pPr marL="252000" marR="0" lvl="0" indent="-252000" algn="l" defTabSz="9144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AT" sz="14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Erhaltung der Ökosysteme und der biologischen Vielfalt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8BA0D117-AA8F-79AA-53C6-3F825603F5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71811" y="2215445"/>
            <a:ext cx="817875" cy="854899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FFC3A020-A65A-A632-0DD1-A86B1E3603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44747" y="2549153"/>
            <a:ext cx="815340" cy="854899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F45FAC2C-5627-406B-F3B1-3C331D2864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91859" y="1945483"/>
            <a:ext cx="797708" cy="7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92275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Die Höhe der Ausgleichszulage eines Betriebes ist abhängig von…</a:t>
            </a:r>
          </a:p>
        </p:txBody>
      </p:sp>
      <p:sp>
        <p:nvSpPr>
          <p:cNvPr id="11" name="Rechteck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82993" y="3917192"/>
            <a:ext cx="1263316" cy="737328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AT" sz="1350" b="0" i="0" u="none" strike="noStrike" kern="1200" cap="none" spc="0" normalizeH="0" baseline="0" noProof="0">
              <a:ln>
                <a:noFill/>
              </a:ln>
              <a:solidFill>
                <a:srgbClr val="EFF4F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hteck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76632" y="97858"/>
            <a:ext cx="2424081" cy="589514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AT" sz="1350" b="0" i="0" u="none" strike="noStrike" kern="1200" cap="none" spc="0" normalizeH="0" baseline="0" noProof="0">
              <a:ln>
                <a:noFill/>
              </a:ln>
              <a:solidFill>
                <a:srgbClr val="EFF4F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fik 4" descr="Grafik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001" y="1781956"/>
            <a:ext cx="8156573" cy="2872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4204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9CA4A2-65A7-CF8E-14DC-2D5CEDBDE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15" y="678944"/>
            <a:ext cx="8675128" cy="317604"/>
          </a:xfrm>
        </p:spPr>
        <p:txBody>
          <a:bodyPr/>
          <a:lstStyle/>
          <a:p>
            <a:r>
              <a:rPr lang="de-AT" dirty="0"/>
              <a:t>Erschwernispunktesystem in der Ausgleichszulage (max. 540 EP)</a:t>
            </a:r>
            <a:br>
              <a:rPr lang="de-AT" dirty="0"/>
            </a:br>
            <a:endParaRPr lang="de-AT" dirty="0"/>
          </a:p>
        </p:txBody>
      </p:sp>
      <p:pic>
        <p:nvPicPr>
          <p:cNvPr id="60" name="Grafik 59" descr="Erschwernispunktesystem in der Ausgleichszulage (max. 540 EP)">
            <a:extLst>
              <a:ext uri="{FF2B5EF4-FFF2-40B4-BE49-F238E27FC236}">
                <a16:creationId xmlns:a16="http://schemas.microsoft.com/office/drawing/2014/main" id="{523A2AE0-80C1-83F4-7A82-807908F5A9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265" y="1072904"/>
            <a:ext cx="5827470" cy="3953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69706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587767" y="833521"/>
            <a:ext cx="5490210" cy="325016"/>
          </a:xfrm>
        </p:spPr>
        <p:txBody>
          <a:bodyPr wrap="square"/>
          <a:lstStyle/>
          <a:p>
            <a:r>
              <a:rPr lang="de-AT" dirty="0"/>
              <a:t>Ausgleichszulage je ha</a:t>
            </a:r>
            <a:br>
              <a:rPr lang="de-AT" dirty="0"/>
            </a:br>
            <a:r>
              <a:rPr lang="de-AT" sz="1350" dirty="0"/>
              <a:t>Tierhalter; Degression bei 10 / 100 / 200 / 300 Erschwernispunkten (EP)</a:t>
            </a:r>
            <a:br>
              <a:rPr lang="de-AT" dirty="0"/>
            </a:br>
            <a:endParaRPr lang="de-AT" dirty="0"/>
          </a:p>
        </p:txBody>
      </p:sp>
      <p:pic>
        <p:nvPicPr>
          <p:cNvPr id="2" name="Grafik 1" descr="Grafik">
            <a:extLst>
              <a:ext uri="{FF2B5EF4-FFF2-40B4-BE49-F238E27FC236}">
                <a16:creationId xmlns:a16="http://schemas.microsoft.com/office/drawing/2014/main" id="{930E29E2-B1E9-F0CB-6D7F-2AAA9ACF41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50658"/>
            <a:ext cx="9144000" cy="3506959"/>
          </a:xfrm>
          <a:prstGeom prst="rect">
            <a:avLst/>
          </a:prstGeom>
        </p:spPr>
      </p:pic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5116CBD2-108B-6240-E38E-5130AEE16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22D6D4-8CAC-4EA8-B9E3-D91AFE457FA3}" type="slidenum">
              <a:rPr kumimoji="0" lang="de-AT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de-AT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6380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444"/>
    </mc:Choice>
    <mc:Fallback xmlns="">
      <p:transition spd="slow" advTm="46444"/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Zusammenhang der Nutzungshäufigkeit GL und Hangneigung</a:t>
            </a:r>
          </a:p>
        </p:txBody>
      </p:sp>
      <p:graphicFrame>
        <p:nvGraphicFramePr>
          <p:cNvPr id="9" name="Diagramm 8" descr="Diagramm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7652076"/>
              </p:ext>
            </p:extLst>
          </p:nvPr>
        </p:nvGraphicFramePr>
        <p:xfrm>
          <a:off x="628650" y="1370056"/>
          <a:ext cx="7729538" cy="30432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28650" y="3471862"/>
            <a:ext cx="7886700" cy="1615043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endParaRPr lang="de-AT" dirty="0"/>
          </a:p>
          <a:p>
            <a:pPr>
              <a:lnSpc>
                <a:spcPct val="120000"/>
              </a:lnSpc>
            </a:pPr>
            <a:endParaRPr lang="de-AT" dirty="0"/>
          </a:p>
          <a:p>
            <a:pPr marL="0" indent="0">
              <a:lnSpc>
                <a:spcPct val="120000"/>
              </a:lnSpc>
              <a:buNone/>
            </a:pPr>
            <a:r>
              <a:rPr lang="de-AT" sz="1425" dirty="0"/>
              <a:t>Die Grafik zeigt, dass mit zunehmender Hangneigung der AZ-Betriebe der Anteil  des extensiv genutzten Grünlands (Flächen mit hohem Naturwert) zunimmt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B119038-AD59-9CB7-48F8-99FC5C9C92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22D6D4-8CAC-4EA8-B9E3-D91AFE457FA3}" type="slidenum">
              <a:rPr kumimoji="0" lang="de-AT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de-AT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503486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Verteilung von Prämien und Flächen nach Erschwernis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28650" y="2709909"/>
            <a:ext cx="7886700" cy="237699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endParaRPr lang="de-AT" dirty="0"/>
          </a:p>
          <a:p>
            <a:pPr>
              <a:lnSpc>
                <a:spcPct val="120000"/>
              </a:lnSpc>
            </a:pPr>
            <a:endParaRPr lang="de-AT" dirty="0"/>
          </a:p>
          <a:p>
            <a:pPr>
              <a:lnSpc>
                <a:spcPct val="120000"/>
              </a:lnSpc>
            </a:pPr>
            <a:r>
              <a:rPr lang="de-AT" sz="1425" dirty="0"/>
              <a:t>Die Grafiken zeigen, dass Betriebe mit wenig Erschwernis vergleichsweise wenig AZ auslösen, während sie einen viel größeren Flächenanteil als Betrieb mit hoher Erschwernis haben</a:t>
            </a:r>
          </a:p>
          <a:p>
            <a:pPr>
              <a:lnSpc>
                <a:spcPct val="120000"/>
              </a:lnSpc>
            </a:pPr>
            <a:r>
              <a:rPr lang="de-AT" sz="1425" dirty="0"/>
              <a:t>Der Großteil der Prämien wird daher auf Flächen mit höherer Erschwernis gewährt, deshalb ist eine 100%-Anrechnung weiterhin sachlich und fachlich richtig</a:t>
            </a:r>
          </a:p>
        </p:txBody>
      </p:sp>
      <p:pic>
        <p:nvPicPr>
          <p:cNvPr id="5" name="Grafik 4" descr="Diagramm">
            <a:extLst>
              <a:ext uri="{FF2B5EF4-FFF2-40B4-BE49-F238E27FC236}">
                <a16:creationId xmlns:a16="http://schemas.microsoft.com/office/drawing/2014/main" id="{B240F326-6053-0162-8360-D3477D3B4E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91846"/>
            <a:ext cx="9144000" cy="2463240"/>
          </a:xfrm>
          <a:prstGeom prst="rect">
            <a:avLst/>
          </a:prstGeo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362B250-1562-0B9E-735B-598DF15062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22D6D4-8CAC-4EA8-B9E3-D91AFE457FA3}" type="slidenum">
              <a:rPr kumimoji="0" lang="de-AT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de-AT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00736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6D7EE4-C2D6-4D26-B242-4A98E545B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Verfügbares Haushaltseinkommen nach wirtschaftlicher Größe im Durchschnitt der Jahre 2016 bis 2018 sowie 2022 bis 2024</a:t>
            </a:r>
            <a:endParaRPr lang="de-AT" dirty="0"/>
          </a:p>
        </p:txBody>
      </p:sp>
      <p:pic>
        <p:nvPicPr>
          <p:cNvPr id="6" name="Grafik 5" descr="Diagramm">
            <a:extLst>
              <a:ext uri="{FF2B5EF4-FFF2-40B4-BE49-F238E27FC236}">
                <a16:creationId xmlns:a16="http://schemas.microsoft.com/office/drawing/2014/main" id="{3D5D0DF3-0E4D-4BF5-BACE-FBE78B57F0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612" y="1080169"/>
            <a:ext cx="5929313" cy="3822539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7EB6304-4A87-48C0-8CC7-645E3E960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19837" y="1407171"/>
            <a:ext cx="2824163" cy="3347069"/>
          </a:xfrm>
        </p:spPr>
        <p:txBody>
          <a:bodyPr>
            <a:normAutofit/>
          </a:bodyPr>
          <a:lstStyle/>
          <a:p>
            <a:r>
              <a:rPr lang="de-AT" sz="1350" dirty="0"/>
              <a:t>Mit zunehmender wirtschaftlicher Größe der Betriebe zunehmendes verfügbares Haushaltseinkommen</a:t>
            </a:r>
          </a:p>
          <a:p>
            <a:r>
              <a:rPr lang="de-AT" sz="1350" dirty="0"/>
              <a:t>Verschiebung der Zusammensetzung der Einkommensarten:</a:t>
            </a:r>
          </a:p>
          <a:p>
            <a:pPr lvl="1"/>
            <a:r>
              <a:rPr lang="de-AT" sz="1200" dirty="0"/>
              <a:t>Mit zunehmender wirtschaftlicher Größe Anteil der Einkünfte aus </a:t>
            </a:r>
            <a:r>
              <a:rPr lang="de-AT" sz="1200" dirty="0" err="1"/>
              <a:t>LuF</a:t>
            </a:r>
            <a:r>
              <a:rPr lang="de-AT" sz="1200" dirty="0"/>
              <a:t> </a:t>
            </a:r>
            <a:r>
              <a:rPr lang="de-AT" sz="1200" dirty="0" err="1"/>
              <a:t>abzügl</a:t>
            </a:r>
            <a:r>
              <a:rPr lang="de-AT" sz="1200" dirty="0"/>
              <a:t>. SVB ansteigend</a:t>
            </a:r>
          </a:p>
          <a:p>
            <a:pPr lvl="1"/>
            <a:r>
              <a:rPr lang="de-AT" sz="1200" dirty="0"/>
              <a:t>Bei kleinen Betriebe höchster Anteil an außerbetrieblichen Erwerbseinkommen</a:t>
            </a:r>
          </a:p>
          <a:p>
            <a:r>
              <a:rPr lang="de-AT" sz="1350" dirty="0"/>
              <a:t>Deutlicher Anstieg des verfügbaren Haushaltseinkommen im Durchschnitt der Jahre 2022 bis 2024 im Vergleich zu 2016 bis 2024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C38079A-4429-4EEB-863C-E96B03CD10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823C70F1-B36C-4D16-9E65-60ABF3691C96}" type="slidenum">
              <a:rPr lang="de-DE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/>
              <a:t>5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83E3D174-49F4-5242-7C94-D0B241B175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71243" y="4887146"/>
            <a:ext cx="3324433" cy="231276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16636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1663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16636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1663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1663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>
              <a:spcBef>
                <a:spcPts val="750"/>
              </a:spcBef>
              <a:buNone/>
            </a:pPr>
            <a:r>
              <a:rPr lang="de-AT" sz="1050" dirty="0">
                <a:solidFill>
                  <a:prstClr val="black"/>
                </a:solidFill>
                <a:latin typeface="Calibri" panose="020F0502020204030204"/>
              </a:rPr>
              <a:t>Quelle: LBG Österreich GmbH. BAB. Eigene Darstellung</a:t>
            </a:r>
          </a:p>
        </p:txBody>
      </p:sp>
    </p:spTree>
    <p:extLst>
      <p:ext uri="{BB962C8B-B14F-4D97-AF65-F5344CB8AC3E}">
        <p14:creationId xmlns:p14="http://schemas.microsoft.com/office/powerpoint/2010/main" val="11000849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2"/>
          <p:cNvSpPr>
            <a:spLocks noGrp="1"/>
          </p:cNvSpPr>
          <p:nvPr>
            <p:ph type="title"/>
          </p:nvPr>
        </p:nvSpPr>
        <p:spPr>
          <a:xfrm>
            <a:off x="2574589" y="279692"/>
            <a:ext cx="3994822" cy="380371"/>
          </a:xfrm>
          <a:noFill/>
        </p:spPr>
        <p:txBody>
          <a:bodyPr/>
          <a:lstStyle/>
          <a:p>
            <a:r>
              <a:rPr lang="de-AT" dirty="0"/>
              <a:t>Erhaltung der Kulturlandschaft</a:t>
            </a:r>
          </a:p>
        </p:txBody>
      </p:sp>
      <p:pic>
        <p:nvPicPr>
          <p:cNvPr id="10" name="Bildplatzhalter 9" descr="Foto von der Kulturlandschaft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9767" b="9767"/>
          <a:stretch>
            <a:fillRect/>
          </a:stretch>
        </p:blipFill>
        <p:spPr>
          <a:xfrm>
            <a:off x="510745" y="852519"/>
            <a:ext cx="7216347" cy="414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88419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2767422" y="219135"/>
            <a:ext cx="3609155" cy="416705"/>
          </a:xfrm>
          <a:noFill/>
        </p:spPr>
        <p:txBody>
          <a:bodyPr/>
          <a:lstStyle/>
          <a:p>
            <a:r>
              <a:rPr lang="de-AT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AT" dirty="0"/>
              <a:t>Ohne AZ droht Verwaldung</a:t>
            </a:r>
          </a:p>
        </p:txBody>
      </p:sp>
      <p:pic>
        <p:nvPicPr>
          <p:cNvPr id="10" name="Bildplatzhalter 9" descr="Foto von der Kulturlandschaft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9767" b="9767"/>
          <a:stretch>
            <a:fillRect/>
          </a:stretch>
        </p:blipFill>
        <p:spPr>
          <a:xfrm>
            <a:off x="526505" y="781665"/>
            <a:ext cx="7216346" cy="414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81851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88399"/>
            <a:ext cx="7978525" cy="712333"/>
          </a:xfrm>
        </p:spPr>
        <p:txBody>
          <a:bodyPr/>
          <a:lstStyle/>
          <a:p>
            <a:r>
              <a:rPr lang="de-AT" dirty="0"/>
              <a:t>Konsultation – Bedeutung der Ausgleichszulage (AZ)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530840" y="1339769"/>
            <a:ext cx="7987686" cy="3459966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de-AT" sz="1600" b="1" i="1" dirty="0"/>
              <a:t>Zentrale Rolle für die Bewirtschaftung benachteiligter Gebiete</a:t>
            </a:r>
            <a:endParaRPr lang="de-AT" sz="1600" b="1" dirty="0"/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AT" sz="1600" dirty="0">
                <a:effectLst/>
              </a:rPr>
              <a:t>Die AZ ist das </a:t>
            </a:r>
            <a:r>
              <a:rPr lang="de-AT" sz="1600" b="1" dirty="0">
                <a:effectLst/>
              </a:rPr>
              <a:t>wichtigste Instrument</a:t>
            </a:r>
            <a:r>
              <a:rPr lang="de-AT" sz="1600" dirty="0">
                <a:effectLst/>
              </a:rPr>
              <a:t> zur Sicherung der landwirtschaftlichen Nutzung in Berg- und benachteiligten Regionen</a:t>
            </a:r>
            <a:endParaRPr lang="de-AT" sz="1600" dirty="0"/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AT" sz="1600" dirty="0">
                <a:effectLst/>
              </a:rPr>
              <a:t>Sie gleicht </a:t>
            </a:r>
            <a:r>
              <a:rPr lang="de-AT" sz="1600" b="1" dirty="0">
                <a:effectLst/>
              </a:rPr>
              <a:t>natürliche Erschwernisse</a:t>
            </a:r>
            <a:r>
              <a:rPr lang="de-AT" sz="1600" dirty="0">
                <a:effectLst/>
              </a:rPr>
              <a:t> wie Steilheit, kurze Vegetationsperioden, geringe Erträge und hohe Arbeitsintensität aus</a:t>
            </a:r>
            <a:endParaRPr lang="de-AT" sz="1600" dirty="0"/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AT" sz="1600" dirty="0">
                <a:effectLst/>
              </a:rPr>
              <a:t>Die Befragung zeigt eine </a:t>
            </a:r>
            <a:r>
              <a:rPr lang="de-AT" sz="1600" b="1" dirty="0">
                <a:effectLst/>
              </a:rPr>
              <a:t>sehr hohe Akzeptanz</a:t>
            </a:r>
            <a:r>
              <a:rPr lang="de-AT" sz="1600" dirty="0">
                <a:effectLst/>
              </a:rPr>
              <a:t>: Die AZ gilt als </a:t>
            </a:r>
            <a:r>
              <a:rPr lang="de-AT" sz="1600" b="1" dirty="0">
                <a:effectLst/>
              </a:rPr>
              <a:t>treffsicher, bewährt und unbürokratisch</a:t>
            </a:r>
            <a:endParaRPr lang="de-AT" sz="1600" dirty="0"/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AT" sz="1600" dirty="0">
                <a:effectLst/>
              </a:rPr>
              <a:t>Ohne AZ wären viele Flächen </a:t>
            </a:r>
            <a:r>
              <a:rPr lang="de-AT" sz="1600" b="1" dirty="0">
                <a:effectLst/>
              </a:rPr>
              <a:t>nicht mehr wirtschaftlich </a:t>
            </a:r>
            <a:r>
              <a:rPr lang="de-AT" sz="1600" b="1" dirty="0" err="1">
                <a:effectLst/>
              </a:rPr>
              <a:t>bewirtschaftbar</a:t>
            </a:r>
            <a:r>
              <a:rPr lang="de-AT" sz="1600" dirty="0">
                <a:effectLst/>
              </a:rPr>
              <a:t>, was zu Verbuschung, Aufgabe von Betrieben und Verlust von Kulturlandschaft führen würde</a:t>
            </a:r>
            <a:endParaRPr lang="de-AT" sz="1600" dirty="0"/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AT" sz="1600" dirty="0">
                <a:effectLst/>
              </a:rPr>
              <a:t>Die AZ stabilisiert Einkommen und schafft </a:t>
            </a:r>
            <a:r>
              <a:rPr lang="de-AT" sz="1600" b="1" dirty="0">
                <a:effectLst/>
              </a:rPr>
              <a:t>Planungssicherheit</a:t>
            </a:r>
            <a:r>
              <a:rPr lang="de-AT" sz="1600" dirty="0">
                <a:effectLst/>
              </a:rPr>
              <a:t> für Betriebe in strukturschwachen Regionen</a:t>
            </a:r>
            <a:endParaRPr lang="de-AT" sz="1600" dirty="0"/>
          </a:p>
          <a:p>
            <a:pPr marL="342892" indent="-342892" algn="just">
              <a:lnSpc>
                <a:spcPct val="125000"/>
              </a:lnSpc>
              <a:buFont typeface="Symbol" panose="05050102010706020507" pitchFamily="18" charset="2"/>
              <a:buChar char=""/>
            </a:pPr>
            <a:endParaRPr lang="de-AT" sz="16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892" indent="-342892" algn="just">
              <a:lnSpc>
                <a:spcPct val="125000"/>
              </a:lnSpc>
              <a:buFont typeface="Symbol" panose="05050102010706020507" pitchFamily="18" charset="2"/>
              <a:buChar char=""/>
            </a:pPr>
            <a:endParaRPr lang="de-AT" sz="16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892" indent="-342892" algn="just">
              <a:lnSpc>
                <a:spcPct val="125000"/>
              </a:lnSpc>
              <a:buFont typeface="Symbol" panose="05050102010706020507" pitchFamily="18" charset="2"/>
              <a:buChar char=""/>
            </a:pPr>
            <a:endParaRPr lang="de-AT" sz="16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892" indent="-342892" algn="just">
              <a:lnSpc>
                <a:spcPct val="125000"/>
              </a:lnSpc>
              <a:buFont typeface="Symbol" panose="05050102010706020507" pitchFamily="18" charset="2"/>
              <a:buChar char=""/>
            </a:pPr>
            <a:endParaRPr lang="de-AT" sz="16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892" indent="-342892" algn="just">
              <a:lnSpc>
                <a:spcPct val="125000"/>
              </a:lnSpc>
              <a:buFont typeface="Symbol" panose="05050102010706020507" pitchFamily="18" charset="2"/>
              <a:buChar char=""/>
            </a:pPr>
            <a:endParaRPr lang="de-AT" sz="16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892" indent="-342892" algn="just">
              <a:lnSpc>
                <a:spcPct val="125000"/>
              </a:lnSpc>
              <a:buFont typeface="Symbol" panose="05050102010706020507" pitchFamily="18" charset="2"/>
              <a:buChar char=""/>
            </a:pPr>
            <a:endParaRPr lang="de-AT" sz="16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892" indent="-342892" algn="just">
              <a:lnSpc>
                <a:spcPct val="125000"/>
              </a:lnSpc>
              <a:buFont typeface="Symbol" panose="05050102010706020507" pitchFamily="18" charset="2"/>
              <a:buChar char=""/>
            </a:pPr>
            <a:endParaRPr lang="de-AT" sz="16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06269C-C24E-4E80-9A4B-E7E19BB59A67}" type="slidenum">
              <a:rPr kumimoji="0" lang="de-AT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lang="de-AT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208494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88399"/>
            <a:ext cx="7978525" cy="712333"/>
          </a:xfrm>
        </p:spPr>
        <p:txBody>
          <a:bodyPr/>
          <a:lstStyle/>
          <a:p>
            <a:r>
              <a:rPr lang="de-AT" dirty="0"/>
              <a:t>Konsultation – Weiterentwicklungsbedarf aus Sicht der Befragten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530840" y="1339769"/>
            <a:ext cx="7987686" cy="3459966"/>
          </a:xfrm>
        </p:spPr>
        <p:txBody>
          <a:bodyPr/>
          <a:lstStyle/>
          <a:p>
            <a:pPr marL="0" indent="0">
              <a:buNone/>
            </a:pPr>
            <a:r>
              <a:rPr lang="de-AT" sz="1600" b="1" i="1" dirty="0"/>
              <a:t>Stabilität, Fairness und zielgerichtete Unterstützung</a:t>
            </a:r>
            <a:endParaRPr lang="de-AT" sz="16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de-AT" sz="1600" b="1" dirty="0">
                <a:effectLst/>
              </a:rPr>
              <a:t>Beibehaltung der bestehenden Gebietskulisse</a:t>
            </a:r>
            <a:r>
              <a:rPr lang="de-AT" sz="1600" dirty="0">
                <a:effectLst/>
              </a:rPr>
              <a:t>: Keine Ausweitung, um Mittel nicht zu verwässern und die Treffsicherheit zu erhalten</a:t>
            </a:r>
            <a:endParaRPr lang="de-AT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de-AT" sz="1600" b="1" dirty="0">
                <a:effectLst/>
              </a:rPr>
              <a:t>Valorisierung</a:t>
            </a:r>
            <a:r>
              <a:rPr lang="de-AT" sz="1600" dirty="0">
                <a:effectLst/>
              </a:rPr>
              <a:t> der AZ, um steigende Kosten (Inflation, Energie, Löhne) und zunehmende Klimarisiken abzufedern</a:t>
            </a:r>
            <a:endParaRPr lang="de-AT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de-AT" sz="1600" dirty="0">
                <a:effectLst/>
              </a:rPr>
              <a:t>Keine Verschlechterungen für Betriebe mit </a:t>
            </a:r>
            <a:r>
              <a:rPr lang="de-AT" sz="1600" b="1" dirty="0">
                <a:effectLst/>
              </a:rPr>
              <a:t>hohen Erschwernispunkten</a:t>
            </a:r>
            <a:r>
              <a:rPr lang="de-AT" sz="1600" dirty="0">
                <a:effectLst/>
              </a:rPr>
              <a:t> (z. B. &gt;180 EP), da diese besonders abhängig von der AZ sind</a:t>
            </a:r>
            <a:endParaRPr lang="de-AT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de-AT" sz="1600" b="1" dirty="0">
                <a:effectLst/>
              </a:rPr>
              <a:t>Differenzierung zwischen Tierhaltern und Nicht-Tierhaltern</a:t>
            </a:r>
            <a:r>
              <a:rPr lang="de-AT" sz="1600" dirty="0">
                <a:effectLst/>
              </a:rPr>
              <a:t> soll erhalten bleiben, da Tierhaltung höhere Arbeitsbelastung und Risiken bedeutet</a:t>
            </a:r>
            <a:endParaRPr lang="de-AT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de-AT" sz="1600" dirty="0">
                <a:effectLst/>
              </a:rPr>
              <a:t>Die AZ soll weiterhin </a:t>
            </a:r>
            <a:r>
              <a:rPr lang="de-AT" sz="1600" b="1" dirty="0">
                <a:effectLst/>
              </a:rPr>
              <a:t>einfach, nachvollziehbar und stabil</a:t>
            </a:r>
            <a:r>
              <a:rPr lang="de-AT" sz="1600" dirty="0">
                <a:effectLst/>
              </a:rPr>
              <a:t> ausgestaltet sein – „Stabilität ist die größte Vereinfachung“</a:t>
            </a:r>
            <a:endParaRPr lang="de-AT" sz="1600" dirty="0"/>
          </a:p>
          <a:p>
            <a:pPr marL="342892" indent="-342892" algn="just">
              <a:lnSpc>
                <a:spcPct val="125000"/>
              </a:lnSpc>
              <a:buFont typeface="Symbol" panose="05050102010706020507" pitchFamily="18" charset="2"/>
              <a:buChar char=""/>
            </a:pPr>
            <a:endParaRPr lang="de-AT" sz="16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892" indent="-342892" algn="just">
              <a:lnSpc>
                <a:spcPct val="125000"/>
              </a:lnSpc>
              <a:buFont typeface="Symbol" panose="05050102010706020507" pitchFamily="18" charset="2"/>
              <a:buChar char=""/>
            </a:pPr>
            <a:endParaRPr lang="de-AT" sz="16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892" indent="-342892" algn="just">
              <a:lnSpc>
                <a:spcPct val="125000"/>
              </a:lnSpc>
              <a:buFont typeface="Symbol" panose="05050102010706020507" pitchFamily="18" charset="2"/>
              <a:buChar char=""/>
            </a:pPr>
            <a:endParaRPr lang="de-AT" sz="16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892" indent="-342892" algn="just">
              <a:lnSpc>
                <a:spcPct val="125000"/>
              </a:lnSpc>
              <a:buFont typeface="Symbol" panose="05050102010706020507" pitchFamily="18" charset="2"/>
              <a:buChar char=""/>
            </a:pPr>
            <a:endParaRPr lang="de-AT" sz="16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892" indent="-342892" algn="just">
              <a:lnSpc>
                <a:spcPct val="125000"/>
              </a:lnSpc>
              <a:buFont typeface="Symbol" panose="05050102010706020507" pitchFamily="18" charset="2"/>
              <a:buChar char=""/>
            </a:pPr>
            <a:endParaRPr lang="de-AT" sz="16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892" indent="-342892" algn="just">
              <a:lnSpc>
                <a:spcPct val="125000"/>
              </a:lnSpc>
              <a:buFont typeface="Symbol" panose="05050102010706020507" pitchFamily="18" charset="2"/>
              <a:buChar char=""/>
            </a:pPr>
            <a:endParaRPr lang="de-AT" sz="16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892" indent="-342892" algn="just">
              <a:lnSpc>
                <a:spcPct val="125000"/>
              </a:lnSpc>
              <a:buFont typeface="Symbol" panose="05050102010706020507" pitchFamily="18" charset="2"/>
              <a:buChar char=""/>
            </a:pPr>
            <a:endParaRPr lang="de-AT" sz="16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06269C-C24E-4E80-9A4B-E7E19BB59A67}" type="slidenum">
              <a:rPr kumimoji="0" lang="de-AT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de-AT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255103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88399"/>
            <a:ext cx="7978525" cy="712333"/>
          </a:xfrm>
        </p:spPr>
        <p:txBody>
          <a:bodyPr/>
          <a:lstStyle/>
          <a:p>
            <a:r>
              <a:rPr lang="de-AT" dirty="0"/>
              <a:t>Konsultation – Gesellschaftlicher Nutzen der AZ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530840" y="1339769"/>
            <a:ext cx="7987686" cy="3459966"/>
          </a:xfrm>
        </p:spPr>
        <p:txBody>
          <a:bodyPr/>
          <a:lstStyle/>
          <a:p>
            <a:pPr marL="0" indent="0">
              <a:buNone/>
            </a:pPr>
            <a:r>
              <a:rPr lang="de-AT" sz="1600" b="1" i="1" dirty="0"/>
              <a:t>Öffentliche Leistungen sichtbar machen und absichern</a:t>
            </a:r>
            <a:endParaRPr lang="de-AT" sz="16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de-AT" sz="1600" dirty="0">
                <a:effectLst/>
              </a:rPr>
              <a:t>Die AZ trägt wesentlich zum </a:t>
            </a:r>
            <a:r>
              <a:rPr lang="de-AT" sz="1600" b="1" dirty="0">
                <a:effectLst/>
              </a:rPr>
              <a:t>Erhalt der österreichischen Kulturlandschaft</a:t>
            </a:r>
            <a:r>
              <a:rPr lang="de-AT" sz="1600" dirty="0">
                <a:effectLst/>
              </a:rPr>
              <a:t> bei – ein zentraler Faktor für Lebensqualität, Tourismus und regionale Identität</a:t>
            </a:r>
            <a:endParaRPr lang="de-AT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de-AT" sz="1600" dirty="0">
                <a:effectLst/>
              </a:rPr>
              <a:t>Sie unterstützt die </a:t>
            </a:r>
            <a:r>
              <a:rPr lang="de-AT" sz="1600" b="1" dirty="0">
                <a:effectLst/>
              </a:rPr>
              <a:t>Biodiversität</a:t>
            </a:r>
            <a:r>
              <a:rPr lang="de-AT" sz="1600" dirty="0">
                <a:effectLst/>
              </a:rPr>
              <a:t>, indem sie die Bewirtschaftung extensiver Grünlandflächen ermöglicht</a:t>
            </a:r>
            <a:endParaRPr lang="de-AT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de-AT" sz="1600" dirty="0">
                <a:effectLst/>
              </a:rPr>
              <a:t>Die Offenhaltung der Flächen verhindert </a:t>
            </a:r>
            <a:r>
              <a:rPr lang="de-AT" sz="1600" b="1" dirty="0">
                <a:effectLst/>
              </a:rPr>
              <a:t>Verwaldung und Verbuschung</a:t>
            </a:r>
            <a:r>
              <a:rPr lang="de-AT" sz="1600" dirty="0">
                <a:effectLst/>
              </a:rPr>
              <a:t>, schützt Lebensräume und erhält wertvolle Ökosysteme</a:t>
            </a:r>
            <a:endParaRPr lang="de-AT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de-AT" sz="1600" dirty="0">
                <a:effectLst/>
              </a:rPr>
              <a:t>Die Landwirtschaft in benachteiligten Gebieten erbringt </a:t>
            </a:r>
            <a:r>
              <a:rPr lang="de-AT" sz="1600" b="1" dirty="0">
                <a:effectLst/>
              </a:rPr>
              <a:t>gesellschaftliche Leistungen</a:t>
            </a:r>
            <a:r>
              <a:rPr lang="de-AT" sz="1600" dirty="0">
                <a:effectLst/>
              </a:rPr>
              <a:t>, die ohne AZ nicht finanzierbar wären</a:t>
            </a:r>
            <a:endParaRPr lang="de-AT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de-AT" sz="1600" dirty="0">
                <a:effectLst/>
              </a:rPr>
              <a:t>Die AZ sichert ein </a:t>
            </a:r>
            <a:r>
              <a:rPr lang="de-AT" sz="1600" b="1" dirty="0">
                <a:effectLst/>
              </a:rPr>
              <a:t>öffentliches Gut</a:t>
            </a:r>
            <a:r>
              <a:rPr lang="de-AT" sz="1600" dirty="0">
                <a:effectLst/>
              </a:rPr>
              <a:t> ab, das weit über die Landwirtschaft hinauswirkt</a:t>
            </a:r>
            <a:endParaRPr lang="de-AT" sz="1600" dirty="0"/>
          </a:p>
          <a:p>
            <a:pPr marL="342892" indent="-342892" algn="just">
              <a:lnSpc>
                <a:spcPct val="125000"/>
              </a:lnSpc>
              <a:buFont typeface="Symbol" panose="05050102010706020507" pitchFamily="18" charset="2"/>
              <a:buChar char=""/>
            </a:pPr>
            <a:endParaRPr lang="de-AT" sz="16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892" indent="-342892" algn="just">
              <a:lnSpc>
                <a:spcPct val="125000"/>
              </a:lnSpc>
              <a:buFont typeface="Symbol" panose="05050102010706020507" pitchFamily="18" charset="2"/>
              <a:buChar char=""/>
            </a:pPr>
            <a:endParaRPr lang="de-AT" sz="16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892" indent="-342892" algn="just">
              <a:lnSpc>
                <a:spcPct val="125000"/>
              </a:lnSpc>
              <a:buFont typeface="Symbol" panose="05050102010706020507" pitchFamily="18" charset="2"/>
              <a:buChar char=""/>
            </a:pPr>
            <a:endParaRPr lang="de-AT" sz="16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892" indent="-342892" algn="just">
              <a:lnSpc>
                <a:spcPct val="125000"/>
              </a:lnSpc>
              <a:buFont typeface="Symbol" panose="05050102010706020507" pitchFamily="18" charset="2"/>
              <a:buChar char=""/>
            </a:pPr>
            <a:endParaRPr lang="de-AT" sz="16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892" indent="-342892" algn="just">
              <a:lnSpc>
                <a:spcPct val="125000"/>
              </a:lnSpc>
              <a:buFont typeface="Symbol" panose="05050102010706020507" pitchFamily="18" charset="2"/>
              <a:buChar char=""/>
            </a:pPr>
            <a:endParaRPr lang="de-AT" sz="16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892" indent="-342892" algn="just">
              <a:lnSpc>
                <a:spcPct val="125000"/>
              </a:lnSpc>
              <a:buFont typeface="Symbol" panose="05050102010706020507" pitchFamily="18" charset="2"/>
              <a:buChar char=""/>
            </a:pPr>
            <a:endParaRPr lang="de-AT" sz="16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892" indent="-342892" algn="just">
              <a:lnSpc>
                <a:spcPct val="125000"/>
              </a:lnSpc>
              <a:buFont typeface="Symbol" panose="05050102010706020507" pitchFamily="18" charset="2"/>
              <a:buChar char=""/>
            </a:pPr>
            <a:endParaRPr lang="de-AT" sz="16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06269C-C24E-4E80-9A4B-E7E19BB59A67}" type="slidenum">
              <a:rPr kumimoji="0" lang="de-AT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63</a:t>
            </a:fld>
            <a:endParaRPr kumimoji="0" lang="de-AT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399353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88399"/>
            <a:ext cx="7978525" cy="712333"/>
          </a:xfrm>
        </p:spPr>
        <p:txBody>
          <a:bodyPr/>
          <a:lstStyle/>
          <a:p>
            <a:r>
              <a:rPr lang="de-AT" dirty="0"/>
              <a:t>Konsultation – Herausforderungen 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530840" y="1339769"/>
            <a:ext cx="7987686" cy="3459966"/>
          </a:xfrm>
        </p:spPr>
        <p:txBody>
          <a:bodyPr/>
          <a:lstStyle/>
          <a:p>
            <a:pPr marL="0" indent="0">
              <a:buNone/>
            </a:pPr>
            <a:r>
              <a:rPr lang="de-AT" sz="1600" b="1" i="1" dirty="0"/>
              <a:t>Warum die AZ künftig noch wichtiger wird</a:t>
            </a:r>
            <a:endParaRPr lang="de-AT" sz="16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de-AT" sz="1600" b="1" dirty="0">
                <a:effectLst/>
              </a:rPr>
              <a:t>Steigende Kosten</a:t>
            </a:r>
            <a:r>
              <a:rPr lang="de-AT" sz="1600" dirty="0">
                <a:effectLst/>
              </a:rPr>
              <a:t> (Betriebsmittel, Energie, Löhne) erhöhen die Abhängigkeit von stabilen Ausgleichszahlungen</a:t>
            </a:r>
            <a:endParaRPr lang="de-AT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de-AT" sz="1600" b="1" dirty="0">
                <a:effectLst/>
              </a:rPr>
              <a:t>Klimawandel</a:t>
            </a:r>
            <a:r>
              <a:rPr lang="de-AT" sz="1600" dirty="0">
                <a:effectLst/>
              </a:rPr>
              <a:t> verstärkt Erschwernisse in Berg- und Grenzertragslagen (Trockenheit, Starkregen, Erosion)</a:t>
            </a:r>
            <a:endParaRPr lang="de-AT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de-AT" sz="1600" dirty="0">
                <a:effectLst/>
              </a:rPr>
              <a:t>Die AZ ist entscheidend für den </a:t>
            </a:r>
            <a:r>
              <a:rPr lang="de-AT" sz="1600" b="1" dirty="0">
                <a:effectLst/>
              </a:rPr>
              <a:t>Generationenwechsel</a:t>
            </a:r>
            <a:r>
              <a:rPr lang="de-AT" sz="1600" dirty="0">
                <a:effectLst/>
              </a:rPr>
              <a:t>: Junge Menschen übernehmen Betriebe nur, wenn die wirtschaftliche Basis gesichert ist</a:t>
            </a:r>
            <a:endParaRPr lang="de-AT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de-AT" sz="1600" dirty="0">
                <a:effectLst/>
              </a:rPr>
              <a:t>Politisch wird eine </a:t>
            </a:r>
            <a:r>
              <a:rPr lang="de-AT" sz="1600" b="1" dirty="0">
                <a:effectLst/>
              </a:rPr>
              <a:t>klare Priorisierung</a:t>
            </a:r>
            <a:r>
              <a:rPr lang="de-AT" sz="1600" dirty="0">
                <a:effectLst/>
              </a:rPr>
              <a:t> der benachteiligten Gebiete gefordert, um Abwanderung und Strukturverlust zu verhindern</a:t>
            </a:r>
            <a:endParaRPr lang="de-AT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de-AT" sz="1600" dirty="0">
                <a:effectLst/>
              </a:rPr>
              <a:t>Die AZ ist ein </a:t>
            </a:r>
            <a:r>
              <a:rPr lang="de-AT" sz="1600" b="1" dirty="0">
                <a:effectLst/>
              </a:rPr>
              <a:t>Schlüssel zur regionalen Resilienz</a:t>
            </a:r>
            <a:r>
              <a:rPr lang="de-AT" sz="1600" dirty="0">
                <a:effectLst/>
              </a:rPr>
              <a:t> und muss entsprechend dotiert bleiben</a:t>
            </a:r>
            <a:endParaRPr lang="de-AT" sz="1600" dirty="0"/>
          </a:p>
          <a:p>
            <a:pPr marL="342892" indent="-342892" algn="just">
              <a:lnSpc>
                <a:spcPct val="125000"/>
              </a:lnSpc>
              <a:buFont typeface="Symbol" panose="05050102010706020507" pitchFamily="18" charset="2"/>
              <a:buChar char=""/>
            </a:pPr>
            <a:endParaRPr lang="de-AT" sz="16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892" indent="-342892" algn="just">
              <a:lnSpc>
                <a:spcPct val="125000"/>
              </a:lnSpc>
              <a:buFont typeface="Symbol" panose="05050102010706020507" pitchFamily="18" charset="2"/>
              <a:buChar char=""/>
            </a:pPr>
            <a:endParaRPr lang="de-AT" sz="16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892" indent="-342892" algn="just">
              <a:lnSpc>
                <a:spcPct val="125000"/>
              </a:lnSpc>
              <a:buFont typeface="Symbol" panose="05050102010706020507" pitchFamily="18" charset="2"/>
              <a:buChar char=""/>
            </a:pPr>
            <a:endParaRPr lang="de-AT" sz="16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892" indent="-342892" algn="just">
              <a:lnSpc>
                <a:spcPct val="125000"/>
              </a:lnSpc>
              <a:buFont typeface="Symbol" panose="05050102010706020507" pitchFamily="18" charset="2"/>
              <a:buChar char=""/>
            </a:pPr>
            <a:endParaRPr lang="de-AT" sz="16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892" indent="-342892" algn="just">
              <a:lnSpc>
                <a:spcPct val="125000"/>
              </a:lnSpc>
              <a:buFont typeface="Symbol" panose="05050102010706020507" pitchFamily="18" charset="2"/>
              <a:buChar char=""/>
            </a:pPr>
            <a:endParaRPr lang="de-AT" sz="16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892" indent="-342892" algn="just">
              <a:lnSpc>
                <a:spcPct val="125000"/>
              </a:lnSpc>
              <a:buFont typeface="Symbol" panose="05050102010706020507" pitchFamily="18" charset="2"/>
              <a:buChar char=""/>
            </a:pPr>
            <a:endParaRPr lang="de-AT" sz="16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892" indent="-342892" algn="just">
              <a:lnSpc>
                <a:spcPct val="125000"/>
              </a:lnSpc>
              <a:buFont typeface="Symbol" panose="05050102010706020507" pitchFamily="18" charset="2"/>
              <a:buChar char=""/>
            </a:pPr>
            <a:endParaRPr lang="de-AT" sz="16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06269C-C24E-4E80-9A4B-E7E19BB59A67}" type="slidenum">
              <a:rPr kumimoji="0" lang="de-AT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64</a:t>
            </a:fld>
            <a:endParaRPr kumimoji="0" lang="de-AT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2526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88399"/>
            <a:ext cx="7978525" cy="712333"/>
          </a:xfrm>
        </p:spPr>
        <p:txBody>
          <a:bodyPr/>
          <a:lstStyle/>
          <a:p>
            <a:r>
              <a:rPr lang="de-AT" dirty="0"/>
              <a:t>Konsultation – AZ auf der Alm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530839" y="1328034"/>
            <a:ext cx="7987686" cy="3459966"/>
          </a:xfrm>
        </p:spPr>
        <p:txBody>
          <a:bodyPr/>
          <a:lstStyle/>
          <a:p>
            <a:pPr marL="0" indent="0">
              <a:buNone/>
            </a:pPr>
            <a:r>
              <a:rPr lang="de-AT" sz="1600" b="1" i="1" dirty="0"/>
              <a:t>Zentrale Bedeutung der AZ für Almgebiete und alpine Bewirtschaftung</a:t>
            </a:r>
            <a:endParaRPr lang="de-AT" sz="16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de-AT" sz="1600" dirty="0">
                <a:effectLst/>
              </a:rPr>
              <a:t>Die AZ ist für </a:t>
            </a:r>
            <a:r>
              <a:rPr lang="de-AT" sz="1600" b="1" dirty="0">
                <a:effectLst/>
              </a:rPr>
              <a:t>Almbetriebe ein unverzichtbares Instrument</a:t>
            </a:r>
            <a:r>
              <a:rPr lang="de-AT" sz="1600" dirty="0">
                <a:effectLst/>
              </a:rPr>
              <a:t>, um die Bewirtschaftung in hochgelegenen, schwer zugänglichen und arbeitsintensiven Regionen aufrechtzuerhalten</a:t>
            </a:r>
            <a:endParaRPr lang="de-AT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de-AT" sz="1600" dirty="0">
                <a:effectLst/>
              </a:rPr>
              <a:t>Die AZ trägt wesentlich dazu bei, dass </a:t>
            </a:r>
            <a:r>
              <a:rPr lang="de-AT" sz="1600" b="1" dirty="0">
                <a:effectLst/>
              </a:rPr>
              <a:t>Almen weiterhin bestoßen</a:t>
            </a:r>
            <a:r>
              <a:rPr lang="de-AT" sz="1600" dirty="0">
                <a:effectLst/>
              </a:rPr>
              <a:t> werden können. Ohne diese Unterstützung wäre die Tierhaltung auf vielen Almen wirtschaftlich nicht tragfähig</a:t>
            </a:r>
            <a:endParaRPr lang="de-AT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de-AT" sz="1600" dirty="0">
                <a:effectLst/>
              </a:rPr>
              <a:t>Die Bewirtschaftung der Almen ist entscheidend für die </a:t>
            </a:r>
            <a:r>
              <a:rPr lang="de-AT" sz="1600" b="1" dirty="0">
                <a:effectLst/>
              </a:rPr>
              <a:t>Offenhaltung der Kulturlandschaft</a:t>
            </a:r>
            <a:r>
              <a:rPr lang="de-AT" sz="1600" dirty="0">
                <a:effectLst/>
              </a:rPr>
              <a:t>, den Schutz vor Verwaldung und die Erhaltung wertvoller alpiner Lebensräume</a:t>
            </a:r>
            <a:endParaRPr lang="de-AT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de-AT" sz="1600" dirty="0">
                <a:effectLst/>
              </a:rPr>
              <a:t>Die AZ auf der Alm wirkt gemeinsam mit der </a:t>
            </a:r>
            <a:r>
              <a:rPr lang="de-AT" sz="1600" b="1" dirty="0">
                <a:effectLst/>
              </a:rPr>
              <a:t>gekoppelten Almauftriebsprämie</a:t>
            </a:r>
            <a:r>
              <a:rPr lang="de-AT" sz="1600" dirty="0">
                <a:effectLst/>
              </a:rPr>
              <a:t>: Beides sichert die </a:t>
            </a:r>
            <a:r>
              <a:rPr lang="de-AT" sz="1600" dirty="0" err="1">
                <a:effectLst/>
              </a:rPr>
              <a:t>Bestoßung</a:t>
            </a:r>
            <a:r>
              <a:rPr lang="de-AT" sz="1600" dirty="0">
                <a:effectLst/>
              </a:rPr>
              <a:t> und damit auch die ökonomische und ökologische und Funktion der Almen</a:t>
            </a:r>
            <a:endParaRPr lang="de-AT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de-AT" sz="1600" dirty="0">
                <a:effectLst/>
              </a:rPr>
              <a:t>Eine </a:t>
            </a:r>
            <a:r>
              <a:rPr lang="de-AT" sz="1600" b="1" dirty="0">
                <a:effectLst/>
              </a:rPr>
              <a:t>Stabile Dotierung</a:t>
            </a:r>
            <a:r>
              <a:rPr lang="de-AT" sz="1600" dirty="0">
                <a:effectLst/>
              </a:rPr>
              <a:t> der AZ auf der Alm ist notwendig, um die Zukunft der Almwirtschaft zu sichern</a:t>
            </a:r>
            <a:endParaRPr lang="de-AT" sz="1600" dirty="0"/>
          </a:p>
          <a:p>
            <a:pPr marL="342892" indent="-342892" algn="just">
              <a:lnSpc>
                <a:spcPct val="125000"/>
              </a:lnSpc>
              <a:buFont typeface="Symbol" panose="05050102010706020507" pitchFamily="18" charset="2"/>
              <a:buChar char=""/>
            </a:pPr>
            <a:endParaRPr lang="de-AT" sz="16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892" indent="-342892" algn="just">
              <a:lnSpc>
                <a:spcPct val="125000"/>
              </a:lnSpc>
              <a:buFont typeface="Symbol" panose="05050102010706020507" pitchFamily="18" charset="2"/>
              <a:buChar char=""/>
            </a:pPr>
            <a:endParaRPr lang="de-AT" sz="16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892" indent="-342892" algn="just">
              <a:lnSpc>
                <a:spcPct val="125000"/>
              </a:lnSpc>
              <a:buFont typeface="Symbol" panose="05050102010706020507" pitchFamily="18" charset="2"/>
              <a:buChar char=""/>
            </a:pPr>
            <a:endParaRPr lang="de-AT" sz="16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892" indent="-342892" algn="just">
              <a:lnSpc>
                <a:spcPct val="125000"/>
              </a:lnSpc>
              <a:buFont typeface="Symbol" panose="05050102010706020507" pitchFamily="18" charset="2"/>
              <a:buChar char=""/>
            </a:pPr>
            <a:endParaRPr lang="de-AT" sz="16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892" indent="-342892" algn="just">
              <a:lnSpc>
                <a:spcPct val="125000"/>
              </a:lnSpc>
              <a:buFont typeface="Symbol" panose="05050102010706020507" pitchFamily="18" charset="2"/>
              <a:buChar char=""/>
            </a:pPr>
            <a:endParaRPr lang="de-AT" sz="16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892" indent="-342892" algn="just">
              <a:lnSpc>
                <a:spcPct val="125000"/>
              </a:lnSpc>
              <a:buFont typeface="Symbol" panose="05050102010706020507" pitchFamily="18" charset="2"/>
              <a:buChar char=""/>
            </a:pPr>
            <a:endParaRPr lang="de-AT" sz="16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892" indent="-342892" algn="just">
              <a:lnSpc>
                <a:spcPct val="125000"/>
              </a:lnSpc>
              <a:buFont typeface="Symbol" panose="05050102010706020507" pitchFamily="18" charset="2"/>
              <a:buChar char=""/>
            </a:pPr>
            <a:endParaRPr lang="de-AT" sz="16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06269C-C24E-4E80-9A4B-E7E19BB59A67}" type="slidenum">
              <a:rPr kumimoji="0" lang="de-AT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65</a:t>
            </a:fld>
            <a:endParaRPr kumimoji="0" lang="de-AT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8548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6D7EE4-C2D6-4D26-B242-4A98E545B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9749"/>
            <a:ext cx="7286625" cy="810000"/>
          </a:xfrm>
        </p:spPr>
        <p:txBody>
          <a:bodyPr/>
          <a:lstStyle/>
          <a:p>
            <a:r>
              <a:rPr lang="de-DE" dirty="0"/>
              <a:t>Einkommensergebnisse nach Betriebsformen – Einkünfte aus </a:t>
            </a:r>
            <a:r>
              <a:rPr lang="de-DE" dirty="0" err="1"/>
              <a:t>LuF</a:t>
            </a:r>
            <a:r>
              <a:rPr lang="de-DE" dirty="0"/>
              <a:t> je Betrieb von 2010 bis 2024</a:t>
            </a:r>
            <a:endParaRPr lang="de-AT" dirty="0"/>
          </a:p>
        </p:txBody>
      </p:sp>
      <p:pic>
        <p:nvPicPr>
          <p:cNvPr id="5" name="Grafik 4" descr="Diagramm">
            <a:extLst>
              <a:ext uri="{FF2B5EF4-FFF2-40B4-BE49-F238E27FC236}">
                <a16:creationId xmlns:a16="http://schemas.microsoft.com/office/drawing/2014/main" id="{75F58DC2-0FFD-1B59-C456-90A0D8CB44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053" y="855273"/>
            <a:ext cx="5684921" cy="3664983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7EB6304-4A87-48C0-8CC7-645E3E960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0957" y="1129924"/>
            <a:ext cx="2540168" cy="3483000"/>
          </a:xfrm>
        </p:spPr>
        <p:txBody>
          <a:bodyPr>
            <a:normAutofit/>
          </a:bodyPr>
          <a:lstStyle/>
          <a:p>
            <a:r>
              <a:rPr lang="de-DE" sz="1800" dirty="0"/>
              <a:t>Veredelungsbetriebe meist mit höchsten Einkünften aus Land- und Forstwirtschaft je Betrieb</a:t>
            </a:r>
          </a:p>
          <a:p>
            <a:r>
              <a:rPr lang="de-DE" sz="1800" dirty="0"/>
              <a:t>Forstbetriebe und Futterbaubetriebe tendenziell mit niedrigsten Einkünften aus </a:t>
            </a:r>
            <a:r>
              <a:rPr lang="de-DE" sz="1800" dirty="0" err="1"/>
              <a:t>LuF</a:t>
            </a:r>
            <a:r>
              <a:rPr lang="de-DE" sz="1800" dirty="0"/>
              <a:t> je Betrieb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C38079A-4429-4EEB-863C-E96B03CD10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823C70F1-B36C-4D16-9E65-60ABF3691C96}" type="slidenum">
              <a:rPr lang="de-DE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/>
              <a:t>6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4F34DEA-74BF-190A-E1BD-5F0B8248E2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91054" y="4672308"/>
            <a:ext cx="539616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de-DE" sz="900" dirty="0">
                <a:solidFill>
                  <a:prstClr val="black"/>
                </a:solidFill>
                <a:latin typeface="Calibri" panose="020F0502020204030204"/>
              </a:rPr>
              <a:t>Quelle: BMLUK. Grüner Bericht 2025. Eigene Darstellung  </a:t>
            </a:r>
          </a:p>
        </p:txBody>
      </p:sp>
    </p:spTree>
    <p:extLst>
      <p:ext uri="{BB962C8B-B14F-4D97-AF65-F5344CB8AC3E}">
        <p14:creationId xmlns:p14="http://schemas.microsoft.com/office/powerpoint/2010/main" val="28040506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6D7EE4-C2D6-4D26-B242-4A98E545B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9749"/>
            <a:ext cx="7286625" cy="810000"/>
          </a:xfrm>
        </p:spPr>
        <p:txBody>
          <a:bodyPr>
            <a:normAutofit fontScale="90000"/>
          </a:bodyPr>
          <a:lstStyle/>
          <a:p>
            <a:r>
              <a:rPr lang="de-DE" dirty="0"/>
              <a:t>Einkommensergebnisse nach Betriebsformen der mittleren Größenklasse (40.000 bis 100.000 Euro </a:t>
            </a:r>
            <a:r>
              <a:rPr lang="de-DE" sz="2175" dirty="0"/>
              <a:t>Gesamt-SO</a:t>
            </a:r>
            <a:r>
              <a:rPr lang="de-DE" dirty="0"/>
              <a:t>) im Mittel der Jahre 2022 bis 2024</a:t>
            </a:r>
            <a:endParaRPr lang="de-AT" dirty="0"/>
          </a:p>
        </p:txBody>
      </p:sp>
      <p:pic>
        <p:nvPicPr>
          <p:cNvPr id="8" name="Grafik 7" descr="Diagramm">
            <a:extLst>
              <a:ext uri="{FF2B5EF4-FFF2-40B4-BE49-F238E27FC236}">
                <a16:creationId xmlns:a16="http://schemas.microsoft.com/office/drawing/2014/main" id="{61FBC0C3-EEE0-4527-80E2-F6000412DD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054" y="900343"/>
            <a:ext cx="5819266" cy="3761372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7EB6304-4A87-48C0-8CC7-645E3E960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0957" y="1129924"/>
            <a:ext cx="2540168" cy="3483000"/>
          </a:xfrm>
        </p:spPr>
        <p:txBody>
          <a:bodyPr>
            <a:normAutofit/>
          </a:bodyPr>
          <a:lstStyle/>
          <a:p>
            <a:r>
              <a:rPr lang="de-DE" sz="1500" dirty="0"/>
              <a:t>Marktfruchtbetriebe mit höchsten Einkommensergebnissen</a:t>
            </a:r>
          </a:p>
          <a:p>
            <a:r>
              <a:rPr lang="de-DE" sz="1500" dirty="0"/>
              <a:t>Futterbau mit geringsten Einkünften aus </a:t>
            </a:r>
            <a:r>
              <a:rPr lang="de-DE" sz="1500" dirty="0" err="1"/>
              <a:t>LuF</a:t>
            </a:r>
            <a:r>
              <a:rPr lang="de-DE" sz="1500" dirty="0"/>
              <a:t> + PA je betrieblicher Arbeitskraft</a:t>
            </a:r>
          </a:p>
          <a:p>
            <a:pPr marL="0" indent="0">
              <a:buNone/>
            </a:pPr>
            <a:endParaRPr lang="de-DE" sz="15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C38079A-4429-4EEB-863C-E96B03CD10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823C70F1-B36C-4D16-9E65-60ABF3691C96}" type="slidenum">
              <a:rPr lang="de-DE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/>
              <a:t>7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4F34DEA-74BF-190A-E1BD-5F0B8248E2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91054" y="4672308"/>
            <a:ext cx="539616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de-DE" sz="900" dirty="0">
                <a:solidFill>
                  <a:prstClr val="black"/>
                </a:solidFill>
                <a:latin typeface="Calibri" panose="020F0502020204030204"/>
              </a:rPr>
              <a:t>Quelle: BMLUK. Grüner Bericht 2025. Eigene Darstellung  </a:t>
            </a:r>
          </a:p>
        </p:txBody>
      </p:sp>
    </p:spTree>
    <p:extLst>
      <p:ext uri="{BB962C8B-B14F-4D97-AF65-F5344CB8AC3E}">
        <p14:creationId xmlns:p14="http://schemas.microsoft.com/office/powerpoint/2010/main" val="40598531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6D7EE4-C2D6-4D26-B242-4A98E545B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9749"/>
            <a:ext cx="7286625" cy="810000"/>
          </a:xfrm>
        </p:spPr>
        <p:txBody>
          <a:bodyPr>
            <a:normAutofit/>
          </a:bodyPr>
          <a:lstStyle/>
          <a:p>
            <a:r>
              <a:rPr lang="de-DE" dirty="0"/>
              <a:t>Einkommensergebnisse ausgewählter Spezialbetriebsformen (alle Größenklassen) im Mittel der Jahre 2022 bis 2024</a:t>
            </a:r>
            <a:endParaRPr lang="de-AT" dirty="0"/>
          </a:p>
        </p:txBody>
      </p:sp>
      <p:pic>
        <p:nvPicPr>
          <p:cNvPr id="5" name="Grafik 4" descr="Diagramm">
            <a:extLst>
              <a:ext uri="{FF2B5EF4-FFF2-40B4-BE49-F238E27FC236}">
                <a16:creationId xmlns:a16="http://schemas.microsoft.com/office/drawing/2014/main" id="{2E612C54-FDBE-48C1-88FC-041D83F177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053" y="887700"/>
            <a:ext cx="5859420" cy="3784609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7EB6304-4A87-48C0-8CC7-645E3E960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0957" y="1129924"/>
            <a:ext cx="2540168" cy="3483000"/>
          </a:xfrm>
        </p:spPr>
        <p:txBody>
          <a:bodyPr>
            <a:normAutofit/>
          </a:bodyPr>
          <a:lstStyle/>
          <a:p>
            <a:r>
              <a:rPr lang="de-DE" sz="1500" dirty="0"/>
              <a:t>Spezialisierte Schweinebetriebe mit höchsten Einkommensergebnissen</a:t>
            </a:r>
          </a:p>
          <a:p>
            <a:pPr lvl="1"/>
            <a:r>
              <a:rPr lang="de-DE" sz="1350" dirty="0"/>
              <a:t>Jedoch mit Abstand höchster Gesamt-SO (wirtschaftliche Größe)</a:t>
            </a:r>
          </a:p>
          <a:p>
            <a:r>
              <a:rPr lang="de-DE" sz="1500" dirty="0"/>
              <a:t>Spezialisierte Rinderaufzucht- und Mastbetriebe ( Schwerpunkt Rindermast und Mutterkuhhaltung) geringere Einkünfte</a:t>
            </a:r>
          </a:p>
          <a:p>
            <a:pPr lvl="1"/>
            <a:r>
              <a:rPr lang="de-DE" sz="1350" dirty="0"/>
              <a:t>Allerdings auch geringste wirtschaftliche Größe</a:t>
            </a:r>
          </a:p>
          <a:p>
            <a:pPr marL="0" indent="0">
              <a:buNone/>
            </a:pPr>
            <a:endParaRPr lang="de-DE" sz="15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C38079A-4429-4EEB-863C-E96B03CD10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823C70F1-B36C-4D16-9E65-60ABF3691C96}" type="slidenum">
              <a:rPr lang="de-DE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/>
              <a:t>8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4F34DEA-74BF-190A-E1BD-5F0B8248E2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91054" y="4672308"/>
            <a:ext cx="539616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de-DE" sz="900" dirty="0">
                <a:solidFill>
                  <a:prstClr val="black"/>
                </a:solidFill>
                <a:latin typeface="Calibri" panose="020F0502020204030204"/>
              </a:rPr>
              <a:t>Quelle: BMLUK. Grüner Bericht 2025. Eigene Darstellung  </a:t>
            </a:r>
          </a:p>
        </p:txBody>
      </p:sp>
    </p:spTree>
    <p:extLst>
      <p:ext uri="{BB962C8B-B14F-4D97-AF65-F5344CB8AC3E}">
        <p14:creationId xmlns:p14="http://schemas.microsoft.com/office/powerpoint/2010/main" val="1817034356"/>
      </p:ext>
    </p:extLst>
  </p:cSld>
  <p:clrMapOvr>
    <a:masterClrMapping/>
  </p:clrMapOvr>
</p:sld>
</file>

<file path=ppt/theme/theme1.xml><?xml version="1.0" encoding="utf-8"?>
<a:theme xmlns:a="http://schemas.openxmlformats.org/drawingml/2006/main" name="3-zeiliges-Logo">
  <a:themeElements>
    <a:clrScheme name="AT-2025-Farben-fin">
      <a:dk1>
        <a:srgbClr val="000000"/>
      </a:dk1>
      <a:lt1>
        <a:srgbClr val="EFF4F7"/>
      </a:lt1>
      <a:dk2>
        <a:srgbClr val="B92B06"/>
      </a:dk2>
      <a:lt2>
        <a:srgbClr val="FFFFFF"/>
      </a:lt2>
      <a:accent1>
        <a:srgbClr val="CA0237"/>
      </a:accent1>
      <a:accent2>
        <a:srgbClr val="0063A3"/>
      </a:accent2>
      <a:accent3>
        <a:srgbClr val="38713F"/>
      </a:accent3>
      <a:accent4>
        <a:srgbClr val="471D70"/>
      </a:accent4>
      <a:accent5>
        <a:srgbClr val="236B76"/>
      </a:accent5>
      <a:accent6>
        <a:srgbClr val="895A00"/>
      </a:accent6>
      <a:hlink>
        <a:srgbClr val="1C1C1C"/>
      </a:hlink>
      <a:folHlink>
        <a:srgbClr val="63636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-PPT-16x9-2025--leer--BMLUK" id="{B97C6DB7-725B-4B4D-BA12-384E9E7E3C86}" vid="{58BCDFCE-CA0B-4890-B550-D6C2CFA0D044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3-zeiliges-Logo">
  <a:themeElements>
    <a:clrScheme name="AT-2025-Farben-fin">
      <a:dk1>
        <a:srgbClr val="000000"/>
      </a:dk1>
      <a:lt1>
        <a:srgbClr val="EFF4F7"/>
      </a:lt1>
      <a:dk2>
        <a:srgbClr val="B92B06"/>
      </a:dk2>
      <a:lt2>
        <a:srgbClr val="FFFFFF"/>
      </a:lt2>
      <a:accent1>
        <a:srgbClr val="CA0237"/>
      </a:accent1>
      <a:accent2>
        <a:srgbClr val="0063A3"/>
      </a:accent2>
      <a:accent3>
        <a:srgbClr val="38713F"/>
      </a:accent3>
      <a:accent4>
        <a:srgbClr val="471D70"/>
      </a:accent4>
      <a:accent5>
        <a:srgbClr val="236B76"/>
      </a:accent5>
      <a:accent6>
        <a:srgbClr val="895A00"/>
      </a:accent6>
      <a:hlink>
        <a:srgbClr val="1C1C1C"/>
      </a:hlink>
      <a:folHlink>
        <a:srgbClr val="63636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-PPT-16x9-2025--leer--BMLUK" id="{B97C6DB7-725B-4B4D-BA12-384E9E7E3C86}" vid="{58BCDFCE-CA0B-4890-B550-D6C2CFA0D044}"/>
    </a:ext>
  </a:extLst>
</a:theme>
</file>

<file path=ppt/theme/theme4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DE-PPT-16x9-2025--leer--BMLUK</Template>
  <TotalTime>0</TotalTime>
  <Words>3635</Words>
  <Application>Microsoft Office PowerPoint</Application>
  <PresentationFormat>Bildschirmpräsentation (16:9)</PresentationFormat>
  <Paragraphs>641</Paragraphs>
  <Slides>66</Slides>
  <Notes>15</Notes>
  <HiddenSlides>2</HiddenSlides>
  <MMClips>0</MMClips>
  <ScaleCrop>false</ScaleCrop>
  <HeadingPairs>
    <vt:vector size="6" baseType="variant">
      <vt:variant>
        <vt:lpstr>Verwendete Schriftarten</vt:lpstr>
      </vt:variant>
      <vt:variant>
        <vt:i4>10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66</vt:i4>
      </vt:variant>
    </vt:vector>
  </HeadingPairs>
  <TitlesOfParts>
    <vt:vector size="79" baseType="lpstr">
      <vt:lpstr>Aptos Narrow</vt:lpstr>
      <vt:lpstr>Arial</vt:lpstr>
      <vt:lpstr>Calibri</vt:lpstr>
      <vt:lpstr>Calibri Light</vt:lpstr>
      <vt:lpstr>Corbel</vt:lpstr>
      <vt:lpstr>Courier New</vt:lpstr>
      <vt:lpstr>SDBHOO+Aptos Bold</vt:lpstr>
      <vt:lpstr>Symbol</vt:lpstr>
      <vt:lpstr>Times New Roman</vt:lpstr>
      <vt:lpstr>Wingdings</vt:lpstr>
      <vt:lpstr>3-zeiliges-Logo</vt:lpstr>
      <vt:lpstr>Office</vt:lpstr>
      <vt:lpstr>1_3-zeiliges-Logo</vt:lpstr>
      <vt:lpstr>GAP-Workshop „Einkommen und Betriebsentwicklung“</vt:lpstr>
      <vt:lpstr>Einkommenssituation der  österreichischen Landwirtschaft</vt:lpstr>
      <vt:lpstr>Weiterführende Auswertungen von freiwillig für den Grünen Bericht buchführenden Betrieben</vt:lpstr>
      <vt:lpstr>Struktur freiwillig buchführender Betriebe nach wirtschaftlicher Größenklasse von 2010 bis 2024</vt:lpstr>
      <vt:lpstr>Einkommensergebnisse nach wirtschaftlicher Größenklasse von 2010 bis 2024 – Einkünfte aus LuF und Einkünfte je bAK</vt:lpstr>
      <vt:lpstr>Verfügbares Haushaltseinkommen nach wirtschaftlicher Größe im Durchschnitt der Jahre 2016 bis 2018 sowie 2022 bis 2024</vt:lpstr>
      <vt:lpstr>Einkommensergebnisse nach Betriebsformen – Einkünfte aus LuF je Betrieb von 2010 bis 2024</vt:lpstr>
      <vt:lpstr>Einkommensergebnisse nach Betriebsformen der mittleren Größenklasse (40.000 bis 100.000 Euro Gesamt-SO) im Mittel der Jahre 2022 bis 2024</vt:lpstr>
      <vt:lpstr>Einkommensergebnisse ausgewählter Spezialbetriebsformen (alle Größenklassen) im Mittel der Jahre 2022 bis 2024</vt:lpstr>
      <vt:lpstr>Einzelbetriebliche Einkünfte aus LuF + PA (je bAK) im Mittel der Jahre 2022 bis 2024 von spezialisierten Milchviehbetrieben</vt:lpstr>
      <vt:lpstr>Einkommensvergleich Bergbauern-Nichtbergbauern aller Größenklassen (MW 2016 – 2018 und MW 2022-2024)</vt:lpstr>
      <vt:lpstr>Einkommensvergleich Bergbauern-Nichtbergbauern der mittleren Größenklassen (40.000 bis 100.000 Euro Gesamt-SO) im Durchschnitt der Jahre 2022 bis 2024</vt:lpstr>
      <vt:lpstr>Einkommensentwicklung von Betrieben mit biologischer und konventioneller Wirtschaftsweise aller Größenklassen</vt:lpstr>
      <vt:lpstr>Kennzahlen (Mittelwerte 2022 bis 2024) von Betrieben mit biologischer und konventioneller Wirtschaftsweise nach Betriebsformen</vt:lpstr>
      <vt:lpstr>Kennzahlen (Mittelwerte 2022 bis 2024) von Betrieben mit biologischer und konventioneller Wirtschaftsweise nach Betriebsformen</vt:lpstr>
      <vt:lpstr>Strukturkennzahlen freiwillig buchführender Betriebe nach Geschlecht der Betriebsführung (Mittelwerte 2022 bis 2024)</vt:lpstr>
      <vt:lpstr>Einkommenskennzahlen freiwillig buchführender Betriebe nach Geschlecht der Betriebsführung (Mittelwerte 2022 bis 2024)</vt:lpstr>
      <vt:lpstr>Einkommenskennzahlen freiwillig buchführender Betriebe nach Grad der land- und forstwirtschaftlichen Ausbildung (Mittelwerte 2022 bis 2024)</vt:lpstr>
      <vt:lpstr>Einkommensstützung – status QUO vadis</vt:lpstr>
      <vt:lpstr>Status  Quo</vt:lpstr>
      <vt:lpstr>Begriff „Landwirt“ und „Aktiver Landwirt“</vt:lpstr>
      <vt:lpstr>Verantwortungsvolle Betriebsführung = Farm Stewardship (FSS)</vt:lpstr>
      <vt:lpstr>Einkommensstützung</vt:lpstr>
      <vt:lpstr>Art. 6 | Degressive flächenbezogene Einkommensstützung (1/2)</vt:lpstr>
      <vt:lpstr>Art. 6 | Degressive flächenbezogene Einkommensstützung (2/2)</vt:lpstr>
      <vt:lpstr>Art. 7 | Kleinlandwirteregelung </vt:lpstr>
      <vt:lpstr>Art. 8 | Zahlungen für naturbedingte oder andere gebiets- spezifische Benachteiligungen</vt:lpstr>
      <vt:lpstr>Art. 11 | Gekoppelte Einkommensstützung</vt:lpstr>
      <vt:lpstr>Ausblick – Quo vadis</vt:lpstr>
      <vt:lpstr>Vorschläge zur Einkommensstützung –  fachliche Details</vt:lpstr>
      <vt:lpstr>Rückschau und Status Quo Direktzahlungen GAP-Periode(n) bis 2027</vt:lpstr>
      <vt:lpstr>Entwicklung MFR seit 1980</vt:lpstr>
      <vt:lpstr>Entwicklung der GAP und der Direktzahlungen</vt:lpstr>
      <vt:lpstr>Anzahl Mehrfachanträge in AT 2015-2026 </vt:lpstr>
      <vt:lpstr>Direktzahlungen in der GAP 2023-2027</vt:lpstr>
      <vt:lpstr>Direktzahlungen – Umsetzung Kalenderjahr 2024</vt:lpstr>
      <vt:lpstr>Verteilung der Direktzahlungen nach Größenklassen 2016-2024</vt:lpstr>
      <vt:lpstr>Vorschläge und 1. Berechnungen neue GAP-Periode ab 2028</vt:lpstr>
      <vt:lpstr>Einkommensrelevante GAP-Interventionen</vt:lpstr>
      <vt:lpstr>DABIS </vt:lpstr>
      <vt:lpstr>Eckpunkte</vt:lpstr>
      <vt:lpstr>41</vt:lpstr>
      <vt:lpstr>42</vt:lpstr>
      <vt:lpstr>Berechnungsmethode</vt:lpstr>
      <vt:lpstr>Auswirkungen</vt:lpstr>
      <vt:lpstr>Auswirkungen </vt:lpstr>
      <vt:lpstr>Zahlungen für Kleinerzeuger (Art. 7)</vt:lpstr>
      <vt:lpstr>Eckpunkte</vt:lpstr>
      <vt:lpstr>Auswirkungen</vt:lpstr>
      <vt:lpstr>Gekoppelte Einkommensstützung (Art. 11 + Anhang II) </vt:lpstr>
      <vt:lpstr>Eckpunkte</vt:lpstr>
      <vt:lpstr>Ausgleichszulage (AZ)</vt:lpstr>
      <vt:lpstr>Benachteiligtes Gebiet</vt:lpstr>
      <vt:lpstr>Ausgleichszulage (AZ)   </vt:lpstr>
      <vt:lpstr>Die Höhe der Ausgleichszulage eines Betriebes ist abhängig von…</vt:lpstr>
      <vt:lpstr>Erschwernispunktesystem in der Ausgleichszulage (max. 540 EP) </vt:lpstr>
      <vt:lpstr>Ausgleichszulage je ha Tierhalter; Degression bei 10 / 100 / 200 / 300 Erschwernispunkten (EP) </vt:lpstr>
      <vt:lpstr>Zusammenhang der Nutzungshäufigkeit GL und Hangneigung</vt:lpstr>
      <vt:lpstr>Verteilung von Prämien und Flächen nach Erschwernis</vt:lpstr>
      <vt:lpstr>Erhaltung der Kulturlandschaft</vt:lpstr>
      <vt:lpstr> Ohne AZ droht Verwaldung</vt:lpstr>
      <vt:lpstr>Konsultation – Bedeutung der Ausgleichszulage (AZ)</vt:lpstr>
      <vt:lpstr>Konsultation – Weiterentwicklungsbedarf aus Sicht der Befragten</vt:lpstr>
      <vt:lpstr>Konsultation – Gesellschaftlicher Nutzen der AZ</vt:lpstr>
      <vt:lpstr>Konsultation – Herausforderungen </vt:lpstr>
      <vt:lpstr>Konsultation – AZ auf der Alm</vt:lpstr>
    </vt:vector>
  </TitlesOfParts>
  <Company>BMLFUW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David Sams</dc:creator>
  <cp:lastModifiedBy>Kömürcü, Sara</cp:lastModifiedBy>
  <cp:revision>19</cp:revision>
  <cp:lastPrinted>2018-07-05T18:23:58Z</cp:lastPrinted>
  <dcterms:created xsi:type="dcterms:W3CDTF">2026-05-29T18:23:23Z</dcterms:created>
  <dcterms:modified xsi:type="dcterms:W3CDTF">2026-07-29T06:39:52Z</dcterms:modified>
</cp:coreProperties>
</file>