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3" r:id="rId1"/>
    <p:sldMasterId id="2147483930" r:id="rId2"/>
    <p:sldMasterId id="2147483950" r:id="rId3"/>
  </p:sldMasterIdLst>
  <p:notesMasterIdLst>
    <p:notesMasterId r:id="rId39"/>
  </p:notesMasterIdLst>
  <p:handoutMasterIdLst>
    <p:handoutMasterId r:id="rId40"/>
  </p:handoutMasterIdLst>
  <p:sldIdLst>
    <p:sldId id="371" r:id="rId4"/>
    <p:sldId id="1649" r:id="rId5"/>
    <p:sldId id="1650" r:id="rId6"/>
    <p:sldId id="1651" r:id="rId7"/>
    <p:sldId id="1653" r:id="rId8"/>
    <p:sldId id="1655" r:id="rId9"/>
    <p:sldId id="1656" r:id="rId10"/>
    <p:sldId id="1658" r:id="rId11"/>
    <p:sldId id="1659" r:id="rId12"/>
    <p:sldId id="648" r:id="rId13"/>
    <p:sldId id="1644" r:id="rId14"/>
    <p:sldId id="1645" r:id="rId15"/>
    <p:sldId id="1646" r:id="rId16"/>
    <p:sldId id="1647" r:id="rId17"/>
    <p:sldId id="1648" r:id="rId18"/>
    <p:sldId id="363" r:id="rId19"/>
    <p:sldId id="620" r:id="rId20"/>
    <p:sldId id="621" r:id="rId21"/>
    <p:sldId id="659" r:id="rId22"/>
    <p:sldId id="623" r:id="rId23"/>
    <p:sldId id="640" r:id="rId24"/>
    <p:sldId id="646" r:id="rId25"/>
    <p:sldId id="669" r:id="rId26"/>
    <p:sldId id="676" r:id="rId27"/>
    <p:sldId id="657" r:id="rId28"/>
    <p:sldId id="658" r:id="rId29"/>
    <p:sldId id="652" r:id="rId30"/>
    <p:sldId id="1642" r:id="rId31"/>
    <p:sldId id="1661" r:id="rId32"/>
    <p:sldId id="1662" r:id="rId33"/>
    <p:sldId id="1663" r:id="rId34"/>
    <p:sldId id="1664" r:id="rId35"/>
    <p:sldId id="1665" r:id="rId36"/>
    <p:sldId id="1666" r:id="rId37"/>
    <p:sldId id="654" r:id="rId38"/>
  </p:sldIdLst>
  <p:sldSz cx="9144000" cy="5143500" type="screen16x9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hW1MUnSe4T8f63D3Hwyxw==" hashData="3l0B8u6s7i49Lxrb0uQW1mMmb5q1Uj6RcTwSpySzuXa5AMFR9XVAJfdDdcWEyBl7Y9yz3cqpWxuRpBf6uRsrUw=="/>
  <p:extLst>
    <p:ext uri="{EFAFB233-063F-42B5-8137-9DF3F51BA10A}">
      <p15:sldGuideLst xmlns:p15="http://schemas.microsoft.com/office/powerpoint/2012/main">
        <p15:guide id="1" orient="horz" pos="524">
          <p15:clr>
            <a:srgbClr val="A4A3A4"/>
          </p15:clr>
        </p15:guide>
        <p15:guide id="2" orient="horz" pos="2890" userDrawn="1">
          <p15:clr>
            <a:srgbClr val="A4A3A4"/>
          </p15:clr>
        </p15:guide>
        <p15:guide id="3" pos="345">
          <p15:clr>
            <a:srgbClr val="A4A3A4"/>
          </p15:clr>
        </p15:guide>
        <p15:guide id="4" pos="53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B4"/>
    <a:srgbClr val="C8EAEF"/>
    <a:srgbClr val="E6320F"/>
    <a:srgbClr val="EBF0F4"/>
    <a:srgbClr val="E6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9" autoAdjust="0"/>
    <p:restoredTop sz="86364" autoAdjust="0"/>
  </p:normalViewPr>
  <p:slideViewPr>
    <p:cSldViewPr snapToGrid="0" snapToObjects="1">
      <p:cViewPr varScale="1">
        <p:scale>
          <a:sx n="118" d="100"/>
          <a:sy n="118" d="100"/>
        </p:scale>
        <p:origin x="120" y="546"/>
      </p:cViewPr>
      <p:guideLst>
        <p:guide orient="horz" pos="524"/>
        <p:guide orient="horz" pos="2890"/>
        <p:guide pos="345"/>
        <p:guide pos="5366"/>
      </p:guideLst>
    </p:cSldViewPr>
  </p:slideViewPr>
  <p:outlineViewPr>
    <p:cViewPr>
      <p:scale>
        <a:sx n="33" d="100"/>
        <a:sy n="33" d="100"/>
      </p:scale>
      <p:origin x="0" y="-1414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2346" y="78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280593832020998"/>
          <c:y val="5.0536909448818904E-2"/>
          <c:w val="0.57147162073490809"/>
          <c:h val="0.85720743110236208"/>
        </c:manualLayout>
      </c:layout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8314" y="9443879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 anchorCtr="0"/>
          <a:lstStyle>
            <a:lvl1pPr algn="r">
              <a:defRPr sz="1200"/>
            </a:lvl1pPr>
          </a:lstStyle>
          <a:p>
            <a:fld id="{A4F87B00-D7D7-4E73-88E5-5DF5797B2681}" type="datetimeFigureOut">
              <a:rPr lang="de-AT" smtClean="0"/>
              <a:t>29.07.2026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"/>
          </p:nvPr>
        </p:nvSpPr>
        <p:spPr>
          <a:xfrm>
            <a:off x="2950475" y="9442153"/>
            <a:ext cx="906263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pPr algn="ctr"/>
            <a:fld id="{1BCACBB0-6C6B-4B3E-B6E6-54B62284C21B}" type="slidenum">
              <a:rPr lang="de-AT" smtClean="0"/>
              <a:pPr algn="ctr"/>
              <a:t>‹Nr.›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727" y="497046"/>
            <a:ext cx="1622648" cy="50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47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8314" y="944215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 anchorCtr="0"/>
          <a:lstStyle>
            <a:lvl1pPr algn="r">
              <a:defRPr sz="1200"/>
            </a:lvl1pPr>
          </a:lstStyle>
          <a:p>
            <a:fld id="{64F923B6-97FF-4AF0-A17D-1758840DBBE2}" type="datetimeFigureOut">
              <a:rPr lang="de-AT" smtClean="0"/>
              <a:t>29.07.2026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317500" y="676275"/>
            <a:ext cx="7443788" cy="4186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56292" y="4970463"/>
            <a:ext cx="5098673" cy="4224893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950475" y="9442152"/>
            <a:ext cx="906263" cy="49877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ctr">
              <a:defRPr sz="1200"/>
            </a:lvl1pPr>
          </a:lstStyle>
          <a:p>
            <a:fld id="{F0A5DA3B-92D6-4D4B-9895-D15CB563B5E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361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2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96000" indent="-171450" algn="l" defTabSz="914400" rtl="0" eaLnBrk="1" latinLnBrk="0" hangingPunct="1">
      <a:spcBef>
        <a:spcPts val="200"/>
      </a:spcBef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92000" indent="-171450" algn="l" defTabSz="914400" rtl="0" eaLnBrk="1" latinLnBrk="0" hangingPunct="1">
      <a:spcBef>
        <a:spcPts val="200"/>
      </a:spcBef>
      <a:buFont typeface="Courier New" pitchFamily="49" charset="0"/>
      <a:buChar char="o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188000" indent="-171450" algn="l" defTabSz="914400" rtl="0" eaLnBrk="1" latinLnBrk="0" hangingPunct="1">
      <a:spcBef>
        <a:spcPts val="200"/>
      </a:spcBef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84000" indent="-171450" algn="l" defTabSz="914400" rtl="0" eaLnBrk="1" latinLnBrk="0" hangingPunct="1">
      <a:spcBef>
        <a:spcPts val="200"/>
      </a:spcBef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30834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17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3248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18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733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2284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20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00908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27055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30488" y="0"/>
            <a:ext cx="4621212" cy="25987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342762" y="2783728"/>
            <a:ext cx="9018096" cy="3248672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733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6541" y="4108345"/>
            <a:ext cx="6223430" cy="4794528"/>
          </a:xfrm>
        </p:spPr>
        <p:txBody>
          <a:bodyPr/>
          <a:lstStyle/>
          <a:p>
            <a:pPr defTabSz="915772">
              <a:defRPr/>
            </a:pPr>
            <a:endParaRPr lang="de-AT" sz="2400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25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4965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6541" y="4108345"/>
            <a:ext cx="6223430" cy="4794528"/>
          </a:xfrm>
        </p:spPr>
        <p:txBody>
          <a:bodyPr/>
          <a:lstStyle/>
          <a:p>
            <a:pPr marL="0" indent="0">
              <a:buFontTx/>
              <a:buNone/>
            </a:pPr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26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0781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6541" y="4108345"/>
            <a:ext cx="6223430" cy="4794528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27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622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40120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46097" y="4004442"/>
            <a:ext cx="6338104" cy="5194556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2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31146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F2A36-0357-4993-8CB5-80A0D6AE9A79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896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F2A36-0357-4993-8CB5-80A0D6AE9A79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3531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F2A36-0357-4993-8CB5-80A0D6AE9A79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7398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F2A36-0357-4993-8CB5-80A0D6AE9A79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422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F2A36-0357-4993-8CB5-80A0D6AE9A79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717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6541" y="4108345"/>
            <a:ext cx="6223430" cy="4794528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3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0895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0" y="93663"/>
            <a:ext cx="6815138" cy="383381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131423" y="4060583"/>
            <a:ext cx="6443221" cy="5395160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4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3024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8228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6541" y="4108345"/>
            <a:ext cx="6223430" cy="4794528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13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4948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06043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509" tIns="40254" rIns="80509" bIns="4025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509" tIns="40254" rIns="80509" bIns="40254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04689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5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227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39623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01990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5806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56011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0654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805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en-GB" noProof="0" dirty="0"/>
              <a:t>Edit title master format by clicking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Presentation title and date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en-GB" noProof="0" smtClean="0"/>
              <a:pPr/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3010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996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03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90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111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526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575323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62211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788283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1223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23336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928841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23881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1820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3771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468073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63264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40968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31789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937916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121245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397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985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584994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237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22316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712330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516051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952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565878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0728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003598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957448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20277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012932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0167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78077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346743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0489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4387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11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083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3103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8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47" r:id="rId17"/>
    <p:sldLayoutId id="2147483948" r:id="rId18"/>
    <p:sldLayoutId id="2147483949" r:id="rId19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8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8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  <p:sldLayoutId id="2147483963" r:id="rId13"/>
    <p:sldLayoutId id="2147483964" r:id="rId14"/>
    <p:sldLayoutId id="2147483965" r:id="rId15"/>
    <p:sldLayoutId id="2147483966" r:id="rId16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sz="4000" dirty="0"/>
              <a:t>Willkommen zum GAP-Workshop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„Stärkung vitaler ländlicher Räume“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115468" y="4794931"/>
            <a:ext cx="3422650" cy="415529"/>
          </a:xfrm>
        </p:spPr>
        <p:txBody>
          <a:bodyPr/>
          <a:lstStyle/>
          <a:p>
            <a:r>
              <a:rPr lang="de-DE" sz="1100" dirty="0"/>
              <a:t>Wien, 09. Juni 2026</a:t>
            </a:r>
          </a:p>
          <a:p>
            <a:endParaRPr lang="de-DE" dirty="0"/>
          </a:p>
        </p:txBody>
      </p:sp>
      <p:pic>
        <p:nvPicPr>
          <p:cNvPr id="5" name="Grafik 4" descr="Logoleiste">
            <a:extLst>
              <a:ext uri="{FF2B5EF4-FFF2-40B4-BE49-F238E27FC236}">
                <a16:creationId xmlns:a16="http://schemas.microsoft.com/office/drawing/2014/main" id="{DCD4413F-8C44-F469-C551-27491E950C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393" y="3659197"/>
            <a:ext cx="6013704" cy="12965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eck 5" descr="netzwerk zukunftsraum land logoleiste">
            <a:extLst>
              <a:ext uri="{FF2B5EF4-FFF2-40B4-BE49-F238E27FC236}">
                <a16:creationId xmlns:a16="http://schemas.microsoft.com/office/drawing/2014/main" id="{B2EA2715-84EE-5BA9-A44D-9BF0A7D396E6}"/>
              </a:ext>
            </a:extLst>
          </p:cNvPr>
          <p:cNvSpPr/>
          <p:nvPr/>
        </p:nvSpPr>
        <p:spPr>
          <a:xfrm>
            <a:off x="7558607" y="3659196"/>
            <a:ext cx="1689100" cy="12965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34AC74C-D5A3-9237-526D-C3D2BC6F8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92" y="3906211"/>
            <a:ext cx="1689100" cy="866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581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49" y="1384817"/>
            <a:ext cx="8604251" cy="969606"/>
          </a:xfrm>
        </p:spPr>
        <p:txBody>
          <a:bodyPr/>
          <a:lstStyle/>
          <a:p>
            <a:r>
              <a:rPr lang="de-AT" dirty="0">
                <a:solidFill>
                  <a:schemeClr val="accent1"/>
                </a:solidFill>
              </a:rPr>
              <a:t>Die Zukunft der GAP:</a:t>
            </a:r>
            <a:br>
              <a:rPr lang="de-AT" dirty="0">
                <a:solidFill>
                  <a:schemeClr val="accent1"/>
                </a:solidFill>
              </a:rPr>
            </a:br>
            <a:r>
              <a:rPr lang="de-AT" sz="2800" dirty="0">
                <a:solidFill>
                  <a:schemeClr val="accent1"/>
                </a:solidFill>
              </a:rPr>
              <a:t>Neue Rahmenbedingungen für ländliche Räume</a:t>
            </a:r>
            <a:endParaRPr lang="de-AT" dirty="0">
              <a:solidFill>
                <a:schemeClr val="accent1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39749" y="4320000"/>
            <a:ext cx="8507998" cy="415529"/>
          </a:xfrm>
        </p:spPr>
        <p:txBody>
          <a:bodyPr/>
          <a:lstStyle/>
          <a:p>
            <a:r>
              <a:rPr lang="de-AT" sz="2000" b="1" dirty="0"/>
              <a:t>Christian </a:t>
            </a:r>
            <a:r>
              <a:rPr lang="de-AT" sz="2000" b="1" dirty="0" err="1"/>
              <a:t>Rosenwirth</a:t>
            </a:r>
            <a:r>
              <a:rPr lang="de-AT" sz="2000" b="1" dirty="0"/>
              <a:t> </a:t>
            </a:r>
          </a:p>
          <a:p>
            <a:r>
              <a:rPr lang="de-AT" sz="1600" dirty="0"/>
              <a:t>Leiter der Abteilung III/7 – Innovation, Lokale Entwicklung &amp; Zusammenarbeit, BMLUK</a:t>
            </a:r>
          </a:p>
          <a:p>
            <a:endParaRPr lang="de-AT" sz="1600" dirty="0"/>
          </a:p>
          <a:p>
            <a:r>
              <a:rPr lang="de-AT" sz="2000" b="1" dirty="0"/>
              <a:t>Christa </a:t>
            </a:r>
            <a:r>
              <a:rPr lang="de-AT" sz="2000" b="1" dirty="0" err="1"/>
              <a:t>Rockenbauer-Peirl</a:t>
            </a:r>
            <a:endParaRPr lang="de-AT" sz="2000" b="1" dirty="0"/>
          </a:p>
          <a:p>
            <a:r>
              <a:rPr lang="de-AT" sz="1600" dirty="0" err="1"/>
              <a:t>Stv</a:t>
            </a:r>
            <a:r>
              <a:rPr lang="de-AT" sz="1600" dirty="0"/>
              <a:t>. Leiterin der Abteilung III/7 – Innovation, Lokale Entwicklung &amp; Zusammenarbeit, BMLUK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264877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EC8CD1-8CB8-E0BC-27C5-D1B2267F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697658"/>
            <a:ext cx="7978525" cy="432000"/>
          </a:xfrm>
        </p:spPr>
        <p:txBody>
          <a:bodyPr/>
          <a:lstStyle/>
          <a:p>
            <a:r>
              <a:rPr lang="de-AT" dirty="0"/>
              <a:t>I. Unterstützungsmöglichkeit für LR im NRPP lt. EK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C0C341-99C3-9CDC-3ACC-0B56E6C72B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49" y="1141672"/>
            <a:ext cx="8362377" cy="3846353"/>
          </a:xfrm>
        </p:spPr>
        <p:txBody>
          <a:bodyPr/>
          <a:lstStyle/>
          <a:p>
            <a:r>
              <a:rPr lang="de-AT" dirty="0"/>
              <a:t>Gemeinsamer Plan mit </a:t>
            </a:r>
            <a:r>
              <a:rPr lang="de-AT" b="1" dirty="0"/>
              <a:t>regionaler/territorialen Dimension </a:t>
            </a:r>
            <a:r>
              <a:rPr lang="de-AT" dirty="0"/>
              <a:t>(Kapitel) und </a:t>
            </a:r>
            <a:r>
              <a:rPr lang="de-AT" b="1" dirty="0" err="1"/>
              <a:t>Governance</a:t>
            </a:r>
            <a:endParaRPr lang="de-AT" b="1" dirty="0"/>
          </a:p>
          <a:p>
            <a:pPr lvl="1">
              <a:spcAft>
                <a:spcPts val="600"/>
              </a:spcAft>
            </a:pPr>
            <a:r>
              <a:rPr lang="de-AT" b="1" dirty="0"/>
              <a:t>Integrierte territoriale Entwicklungsstrategien: </a:t>
            </a:r>
            <a:r>
              <a:rPr lang="de-AT" dirty="0"/>
              <a:t>ganzheitlich, Synergien nutzen</a:t>
            </a:r>
          </a:p>
          <a:p>
            <a:r>
              <a:rPr lang="de-AT" b="1" dirty="0">
                <a:solidFill>
                  <a:srgbClr val="00B050"/>
                </a:solidFill>
              </a:rPr>
              <a:t>mind. 10% „rural </a:t>
            </a:r>
            <a:r>
              <a:rPr lang="de-AT" b="1" dirty="0" err="1">
                <a:solidFill>
                  <a:srgbClr val="00B050"/>
                </a:solidFill>
              </a:rPr>
              <a:t>target</a:t>
            </a:r>
            <a:r>
              <a:rPr lang="de-AT" b="1" dirty="0">
                <a:solidFill>
                  <a:srgbClr val="00B050"/>
                </a:solidFill>
              </a:rPr>
              <a:t>“</a:t>
            </a:r>
            <a:r>
              <a:rPr lang="de-AT" b="1" dirty="0">
                <a:solidFill>
                  <a:schemeClr val="tx1"/>
                </a:solidFill>
              </a:rPr>
              <a:t>:</a:t>
            </a:r>
            <a:r>
              <a:rPr lang="de-AT" b="1" dirty="0">
                <a:solidFill>
                  <a:srgbClr val="00B050"/>
                </a:solidFill>
              </a:rPr>
              <a:t> </a:t>
            </a:r>
            <a:r>
              <a:rPr lang="de-AT" dirty="0">
                <a:solidFill>
                  <a:schemeClr val="tx1"/>
                </a:solidFill>
              </a:rPr>
              <a:t>te</a:t>
            </a:r>
            <a:r>
              <a:rPr lang="de-AT" dirty="0"/>
              <a:t>chnische Umsetzungsdetails noch offen!</a:t>
            </a:r>
          </a:p>
          <a:p>
            <a:pPr lvl="1"/>
            <a:r>
              <a:rPr lang="de-AT" b="1" dirty="0"/>
              <a:t>Territoriale Nachverfolgung </a:t>
            </a:r>
            <a:r>
              <a:rPr lang="de-AT" dirty="0"/>
              <a:t>für Maßnahmen/Interventionen (Code 02 = </a:t>
            </a:r>
            <a:r>
              <a:rPr lang="de-AT" dirty="0">
                <a:solidFill>
                  <a:srgbClr val="00B050"/>
                </a:solidFill>
              </a:rPr>
              <a:t>LR</a:t>
            </a:r>
            <a:r>
              <a:rPr lang="de-AT" dirty="0"/>
              <a:t>)</a:t>
            </a:r>
          </a:p>
          <a:p>
            <a:r>
              <a:rPr lang="de-AT" dirty="0"/>
              <a:t>Strategische </a:t>
            </a:r>
            <a:r>
              <a:rPr lang="de-AT" b="1" dirty="0"/>
              <a:t>Planung je spezifisches Ziel (Art. 3 NRPP) </a:t>
            </a:r>
            <a:r>
              <a:rPr lang="de-AT" dirty="0"/>
              <a:t>für </a:t>
            </a:r>
            <a:r>
              <a:rPr lang="de-AT" dirty="0">
                <a:solidFill>
                  <a:srgbClr val="00B050"/>
                </a:solidFill>
              </a:rPr>
              <a:t>LR</a:t>
            </a:r>
          </a:p>
          <a:p>
            <a:pPr lvl="1"/>
            <a:r>
              <a:rPr lang="de-AT" dirty="0"/>
              <a:t>A) </a:t>
            </a:r>
            <a:r>
              <a:rPr lang="de-AT" b="1" dirty="0"/>
              <a:t>Wohlstand</a:t>
            </a:r>
            <a:r>
              <a:rPr lang="de-AT" dirty="0"/>
              <a:t> </a:t>
            </a:r>
            <a:r>
              <a:rPr lang="de-AT" b="1" dirty="0"/>
              <a:t>stärken</a:t>
            </a:r>
            <a:r>
              <a:rPr lang="de-AT" dirty="0"/>
              <a:t> in </a:t>
            </a:r>
            <a:r>
              <a:rPr lang="de-AT" b="1" dirty="0"/>
              <a:t>allen Regionen </a:t>
            </a:r>
            <a:r>
              <a:rPr lang="de-AT" dirty="0"/>
              <a:t>durch: Attraktivität durch integrierte Entwicklung von städtischen und </a:t>
            </a:r>
            <a:r>
              <a:rPr lang="de-AT" b="1" dirty="0">
                <a:solidFill>
                  <a:srgbClr val="00B050"/>
                </a:solidFill>
              </a:rPr>
              <a:t>ländlichen Regionen</a:t>
            </a:r>
            <a:r>
              <a:rPr lang="de-AT" dirty="0"/>
              <a:t>; Zugang zu Services inklusive Gesundheit und Langzeitpflege</a:t>
            </a:r>
          </a:p>
          <a:p>
            <a:pPr lvl="1"/>
            <a:r>
              <a:rPr lang="de-AT" dirty="0"/>
              <a:t>D) </a:t>
            </a:r>
            <a:r>
              <a:rPr lang="de-AT" b="1" dirty="0"/>
              <a:t>Lebensqualität sichern</a:t>
            </a:r>
            <a:r>
              <a:rPr lang="de-AT" dirty="0"/>
              <a:t>: Verbesserung von Attraktivität und Lebensstandard in den </a:t>
            </a:r>
            <a:r>
              <a:rPr lang="de-AT" b="1" dirty="0">
                <a:solidFill>
                  <a:srgbClr val="00B050"/>
                </a:solidFill>
              </a:rPr>
              <a:t>ländlichen Räumen</a:t>
            </a:r>
          </a:p>
          <a:p>
            <a:endParaRPr lang="de-AT" b="1" dirty="0"/>
          </a:p>
          <a:p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3820234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BD877E-EB7B-4B86-BED8-212ED8E77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II. Unterstützungsmöglichkeit für LR im NRPP lt. EK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947210-3219-38B4-420A-572B26A7BB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Steuerung auf </a:t>
            </a:r>
            <a:r>
              <a:rPr lang="de-AT" b="1" dirty="0"/>
              <a:t>EU-</a:t>
            </a:r>
            <a:r>
              <a:rPr lang="de-AT" dirty="0"/>
              <a:t>Ebene durch </a:t>
            </a:r>
            <a:r>
              <a:rPr lang="de-AT" b="1" dirty="0"/>
              <a:t>nationale Empfehlungen: </a:t>
            </a:r>
            <a:r>
              <a:rPr lang="de-AT" b="1" dirty="0">
                <a:solidFill>
                  <a:schemeClr val="tx1"/>
                </a:solidFill>
              </a:rPr>
              <a:t>für GAP </a:t>
            </a:r>
            <a:r>
              <a:rPr lang="de-AT" b="1" dirty="0">
                <a:solidFill>
                  <a:srgbClr val="00B050"/>
                </a:solidFill>
              </a:rPr>
              <a:t>LR ein Thema</a:t>
            </a:r>
          </a:p>
          <a:p>
            <a:r>
              <a:rPr lang="de-AT" b="1" dirty="0"/>
              <a:t>Verpflichtendes Partnerschaftsprinzip </a:t>
            </a:r>
            <a:r>
              <a:rPr lang="de-AT" dirty="0"/>
              <a:t>(umfassende </a:t>
            </a:r>
            <a:r>
              <a:rPr lang="de-AT" dirty="0" err="1"/>
              <a:t>Stakeholderbeteiligung</a:t>
            </a:r>
            <a:r>
              <a:rPr lang="de-AT" dirty="0"/>
              <a:t>)</a:t>
            </a:r>
          </a:p>
          <a:p>
            <a:r>
              <a:rPr lang="de-AT" b="1" dirty="0"/>
              <a:t>Umfassender Instrumentenkasten: </a:t>
            </a:r>
            <a:r>
              <a:rPr lang="de-AT" dirty="0"/>
              <a:t>Zusammenarbeit, LEADER, Netzwerke, Investitionen</a:t>
            </a:r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7DF756-7BCF-1A4A-D2C3-99B04696A3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12</a:t>
            </a:fld>
            <a:endParaRPr lang="de-AT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006FF94-ACB8-6A51-E9F5-E5E380859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82737" y="3667067"/>
            <a:ext cx="7978525" cy="43200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29854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400" dirty="0"/>
              <a:t>Legitimation für den GAP-VO Teil inkl</a:t>
            </a:r>
            <a:r>
              <a:rPr lang="de-AT" dirty="0"/>
              <a:t>. Ländliche Räume (LR)</a:t>
            </a:r>
            <a:endParaRPr lang="de-AT" sz="24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48" y="1296001"/>
            <a:ext cx="8139432" cy="3605183"/>
          </a:xfrm>
        </p:spPr>
        <p:txBody>
          <a:bodyPr/>
          <a:lstStyle/>
          <a:p>
            <a:pPr lvl="0">
              <a:spcAft>
                <a:spcPts val="600"/>
              </a:spcAft>
              <a:buClr>
                <a:srgbClr val="B92B06"/>
              </a:buClr>
              <a:defRPr/>
            </a:pP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Nationale Entscheidungen: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Gesamtsteuerung gemeinsamer nationaler Plan (NRPP) und Kapiteleinteilung noch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offen</a:t>
            </a:r>
          </a:p>
          <a:p>
            <a:r>
              <a:rPr lang="de-AT" dirty="0"/>
              <a:t>Unser </a:t>
            </a:r>
            <a:r>
              <a:rPr lang="de-AT" b="1" dirty="0"/>
              <a:t>Fokus</a:t>
            </a:r>
            <a:r>
              <a:rPr lang="de-AT" dirty="0"/>
              <a:t> heute auf </a:t>
            </a:r>
            <a:r>
              <a:rPr lang="de-AT" b="1" dirty="0"/>
              <a:t>Fördermaßnahmen GAP-VO Teil ohne </a:t>
            </a:r>
            <a:r>
              <a:rPr lang="de-AT" b="1" dirty="0" err="1"/>
              <a:t>Ringfencing</a:t>
            </a:r>
            <a:r>
              <a:rPr lang="de-AT" dirty="0"/>
              <a:t> für LR</a:t>
            </a:r>
          </a:p>
          <a:p>
            <a:r>
              <a:rPr lang="de-AT" b="1" dirty="0"/>
              <a:t>NRPP-Teil außerhalb der GAP-VO: </a:t>
            </a:r>
          </a:p>
          <a:p>
            <a:pPr marL="503650" lvl="2">
              <a:spcAft>
                <a:spcPts val="6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/>
            </a:pP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Anregungen/Vorschläge werden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aufgenommen</a:t>
            </a:r>
          </a:p>
          <a:p>
            <a:pPr marL="503650" lvl="2">
              <a:spcAft>
                <a:spcPts val="6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/>
            </a:pP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kommen </a:t>
            </a:r>
            <a:r>
              <a:rPr lang="de-AT" dirty="0"/>
              <a:t>in </a:t>
            </a:r>
            <a:r>
              <a:rPr lang="de-AT" b="1" dirty="0"/>
              <a:t>Themenspeicher</a:t>
            </a:r>
            <a:r>
              <a:rPr lang="de-AT" dirty="0"/>
              <a:t> für </a:t>
            </a:r>
            <a:r>
              <a:rPr lang="de-AT" b="1" dirty="0"/>
              <a:t>passendes Kapitel </a:t>
            </a:r>
            <a:r>
              <a:rPr lang="de-AT" dirty="0"/>
              <a:t>(selbst auch einbringen!)</a:t>
            </a:r>
          </a:p>
          <a:p>
            <a:pPr>
              <a:spcAft>
                <a:spcPts val="600"/>
              </a:spcAft>
              <a:buClr>
                <a:srgbClr val="B92B06"/>
              </a:buClr>
              <a:defRPr/>
            </a:pP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Wo werden die LR am besten abgebildet?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z.B. Querschnittsthema in allen Kapiteln</a:t>
            </a:r>
          </a:p>
          <a:p>
            <a:pPr>
              <a:spcAft>
                <a:spcPts val="600"/>
              </a:spcAft>
              <a:buClr>
                <a:srgbClr val="B92B06"/>
              </a:buClr>
              <a:defRPr/>
            </a:pPr>
            <a:r>
              <a:rPr lang="de-AT" b="1" dirty="0">
                <a:solidFill>
                  <a:srgbClr val="C00000"/>
                </a:solidFill>
              </a:rPr>
              <a:t>Zu bedenken!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weniger MFR-Mittel für nicht budgetär vorreservierten NRPP Teil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  <a:sym typeface="Wingdings" panose="05000000000000000000" pitchFamily="2" charset="2"/>
              </a:rPr>
              <a:t>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insg. weniger Mittel, davon mehr Mittel reserviert für Sicherheit und Migration</a:t>
            </a:r>
          </a:p>
          <a:p>
            <a:pPr lvl="1"/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09021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B557B-9172-B397-F90F-6CCD8CF2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477" y="762481"/>
            <a:ext cx="7739873" cy="432000"/>
          </a:xfrm>
        </p:spPr>
        <p:txBody>
          <a:bodyPr/>
          <a:lstStyle/>
          <a:p>
            <a:r>
              <a:rPr lang="de-AT" dirty="0"/>
              <a:t>GAP im NRPP Österreich 2028 – 2034 </a:t>
            </a:r>
            <a:r>
              <a:rPr lang="de-AT" sz="1800" b="0" dirty="0"/>
              <a:t>(Allokationen laut EK-Vorschlag)</a:t>
            </a:r>
            <a:endParaRPr lang="de-AT" b="0" dirty="0"/>
          </a:p>
        </p:txBody>
      </p:sp>
      <p:pic>
        <p:nvPicPr>
          <p:cNvPr id="11" name="Grafik 10" descr="GAP im NRPP Österreich 2028 – 2034 (Allokationen laut EK-Vorschlag)">
            <a:extLst>
              <a:ext uri="{FF2B5EF4-FFF2-40B4-BE49-F238E27FC236}">
                <a16:creationId xmlns:a16="http://schemas.microsoft.com/office/drawing/2014/main" id="{55DC0D29-D693-C723-3E7B-A6516DEA1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76" y="1171568"/>
            <a:ext cx="7739874" cy="378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64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eck 36">
            <a:extLst>
              <a:ext uri="{FF2B5EF4-FFF2-40B4-BE49-F238E27FC236}">
                <a16:creationId xmlns:a16="http://schemas.microsoft.com/office/drawing/2014/main" id="{489F43C0-309A-DCD1-83D4-D70106BB5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83515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ext 0"/>
          <p:cNvSpPr>
            <a:spLocks noGrp="1"/>
          </p:cNvSpPr>
          <p:nvPr>
            <p:ph type="title" idx="4294967295"/>
          </p:nvPr>
        </p:nvSpPr>
        <p:spPr>
          <a:xfrm>
            <a:off x="562356" y="164639"/>
            <a:ext cx="8092440" cy="4937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Nationaler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und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Regionaler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Partnerschaftsplan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(NRPP)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10,3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Mrd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€ (2028-2034) für Österreich</a:t>
            </a:r>
          </a:p>
        </p:txBody>
      </p:sp>
      <p:pic>
        <p:nvPicPr>
          <p:cNvPr id="28" name="Grafik 27" descr="Nationaler und Regionaler Partnerschaftsplan (NRPP)&#10; 10,3 Mrd. € (2028-2034) für Österreich">
            <a:extLst>
              <a:ext uri="{FF2B5EF4-FFF2-40B4-BE49-F238E27FC236}">
                <a16:creationId xmlns:a16="http://schemas.microsoft.com/office/drawing/2014/main" id="{B130BDA7-309D-05B1-946A-EC8EBA0616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823" b="5572"/>
          <a:stretch/>
        </p:blipFill>
        <p:spPr bwMode="auto">
          <a:xfrm>
            <a:off x="166977" y="795398"/>
            <a:ext cx="8693219" cy="4216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59796" y="1136383"/>
            <a:ext cx="7978526" cy="969606"/>
          </a:xfrm>
        </p:spPr>
        <p:txBody>
          <a:bodyPr/>
          <a:lstStyle/>
          <a:p>
            <a:r>
              <a:rPr lang="de-AT" dirty="0"/>
              <a:t>LEADER &amp; außerlandwirtschaftliche</a:t>
            </a:r>
            <a:br>
              <a:rPr lang="de-AT" dirty="0"/>
            </a:br>
            <a:r>
              <a:rPr lang="de-AT" dirty="0"/>
              <a:t>Interventionen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331FCFC-7B75-BE30-C063-BA60FE3F9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18" y="2438742"/>
            <a:ext cx="2323417" cy="154850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AFF0BE7-CBDE-BB6D-DAB7-A264D951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-58332" y="3799628"/>
            <a:ext cx="22061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BMLUK/</a:t>
            </a:r>
            <a:r>
              <a:rPr lang="de-AT" sz="500" dirty="0">
                <a:solidFill>
                  <a:srgbClr val="FFFFFF"/>
                </a:solidFill>
                <a:latin typeface="Calibri" panose="020F0502020204030204"/>
              </a:rPr>
              <a:t>Paul Gruber</a:t>
            </a:r>
            <a:endParaRPr kumimoji="0" lang="de-AT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F31F5C6-9106-9764-DF1D-47CF78E08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059" y="2438744"/>
            <a:ext cx="2357584" cy="154850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B2D5025-5750-CE45-BC00-A7F410DB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98261" y="3799628"/>
            <a:ext cx="22061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BMLUK/</a:t>
            </a:r>
            <a:r>
              <a:rPr lang="de-AT" sz="500" dirty="0">
                <a:solidFill>
                  <a:srgbClr val="FFFFFF"/>
                </a:solidFill>
                <a:latin typeface="Calibri" panose="020F0502020204030204"/>
              </a:rPr>
              <a:t>Alexander Haiden</a:t>
            </a:r>
            <a:endParaRPr kumimoji="0" lang="de-AT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635A6A6-7093-8CFF-7A05-71434F8C2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9809" y="2438744"/>
            <a:ext cx="2323417" cy="154850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E167D20-0A95-746F-3DD0-4EC73F5C5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92486" y="3799628"/>
            <a:ext cx="22061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BMLUK/</a:t>
            </a:r>
            <a:r>
              <a:rPr lang="de-AT" sz="500" dirty="0">
                <a:solidFill>
                  <a:srgbClr val="FFFFFF"/>
                </a:solidFill>
                <a:latin typeface="Calibri" panose="020F0502020204030204"/>
              </a:rPr>
              <a:t>Alexander Haiden</a:t>
            </a:r>
            <a:endParaRPr kumimoji="0" lang="de-AT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17DDA1A8-B1F3-D796-A33E-588D4C5A7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365" y="2438743"/>
            <a:ext cx="2323417" cy="1548505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04CC24AE-10E3-FA11-6D8D-41829B5FA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854834" y="3799628"/>
            <a:ext cx="22061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BMLUK/</a:t>
            </a:r>
            <a:r>
              <a:rPr lang="de-AT" sz="500" dirty="0">
                <a:solidFill>
                  <a:srgbClr val="FFFFFF"/>
                </a:solidFill>
                <a:latin typeface="Calibri" panose="020F0502020204030204"/>
              </a:rPr>
              <a:t>Alexander Haiden</a:t>
            </a:r>
            <a:endParaRPr kumimoji="0" lang="de-AT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97DE58-3B34-8B45-3E7B-DF6963C256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21478" y="4443802"/>
            <a:ext cx="6794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Stand: Änderungsvorschläge der Ratspräsidentschaft (Zypern)</a:t>
            </a:r>
          </a:p>
        </p:txBody>
      </p:sp>
    </p:spTree>
    <p:extLst>
      <p:ext uri="{BB962C8B-B14F-4D97-AF65-F5344CB8AC3E}">
        <p14:creationId xmlns:p14="http://schemas.microsoft.com/office/powerpoint/2010/main" val="3440708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2737" y="854186"/>
            <a:ext cx="7978525" cy="432000"/>
          </a:xfrm>
        </p:spPr>
        <p:txBody>
          <a:bodyPr/>
          <a:lstStyle/>
          <a:p>
            <a:r>
              <a:rPr lang="de-AT" dirty="0"/>
              <a:t>LEADER weiterhin verpflichtend (GAP-VO)</a:t>
            </a:r>
            <a:br>
              <a:rPr lang="de-AT" strike="sngStrike" dirty="0"/>
            </a:b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47688" y="1435017"/>
            <a:ext cx="7978776" cy="743219"/>
          </a:xfrm>
        </p:spPr>
        <p:txBody>
          <a:bodyPr/>
          <a:lstStyle/>
          <a:p>
            <a:pPr marL="0" indent="0">
              <a:buNone/>
            </a:pPr>
            <a:r>
              <a:rPr lang="de-AT" dirty="0"/>
              <a:t>Verpflichtend </a:t>
            </a:r>
            <a:r>
              <a:rPr lang="de-AT" b="1" dirty="0"/>
              <a:t>im ländlichen Räumen mit Fokus auf besonders benachteiligte </a:t>
            </a:r>
            <a:r>
              <a:rPr lang="de-AT" dirty="0"/>
              <a:t>Gebiete (Definition durch Mitgliedstaat) </a:t>
            </a:r>
            <a:endParaRPr lang="de-AT" b="1" dirty="0"/>
          </a:p>
        </p:txBody>
      </p:sp>
      <p:sp>
        <p:nvSpPr>
          <p:cNvPr id="1024" name="Rechteck 1023">
            <a:extLst>
              <a:ext uri="{FF2B5EF4-FFF2-40B4-BE49-F238E27FC236}">
                <a16:creationId xmlns:a16="http://schemas.microsoft.com/office/drawing/2014/main" id="{C4367785-3C52-10F7-C46B-C1C82FF4A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7669" y="2112354"/>
            <a:ext cx="4406374" cy="3031146"/>
          </a:xfrm>
          <a:prstGeom prst="rect">
            <a:avLst/>
          </a:prstGeom>
          <a:solidFill>
            <a:srgbClr val="EBF0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6" name="Rechteck 1095">
            <a:extLst>
              <a:ext uri="{FF2B5EF4-FFF2-40B4-BE49-F238E27FC236}">
                <a16:creationId xmlns:a16="http://schemas.microsoft.com/office/drawing/2014/main" id="{DC9151E6-284C-73D3-694F-886331CF1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54024" y="2112354"/>
            <a:ext cx="4789976" cy="3031146"/>
          </a:xfrm>
          <a:prstGeom prst="rect">
            <a:avLst/>
          </a:prstGeom>
          <a:solidFill>
            <a:srgbClr val="FAFB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95" name="Picture 8">
            <a:extLst>
              <a:ext uri="{FF2B5EF4-FFF2-40B4-BE49-F238E27FC236}">
                <a16:creationId xmlns:a16="http://schemas.microsoft.com/office/drawing/2014/main" id="{34798496-F9E0-1D7D-99C6-99940B859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" t="10994" r="55821" b="13364"/>
          <a:stretch/>
        </p:blipFill>
        <p:spPr bwMode="auto">
          <a:xfrm>
            <a:off x="4716017" y="4401802"/>
            <a:ext cx="213059" cy="21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leichschenkliges Dreieck 7">
            <a:extLst>
              <a:ext uri="{FF2B5EF4-FFF2-40B4-BE49-F238E27FC236}">
                <a16:creationId xmlns:a16="http://schemas.microsoft.com/office/drawing/2014/main" id="{ABFC84FF-2DF4-D623-B1A7-2ED67291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124131" y="1937134"/>
            <a:ext cx="497632" cy="428993"/>
          </a:xfrm>
          <a:prstGeom prst="triangle">
            <a:avLst/>
          </a:prstGeom>
          <a:solidFill>
            <a:schemeClr val="bg1">
              <a:lumMod val="90000"/>
            </a:schemeClr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17DD8698-3938-DA65-F2EA-DA2B0FB9B613}"/>
              </a:ext>
            </a:extLst>
          </p:cNvPr>
          <p:cNvSpPr txBox="1">
            <a:spLocks/>
          </p:cNvSpPr>
          <p:nvPr/>
        </p:nvSpPr>
        <p:spPr>
          <a:xfrm>
            <a:off x="547688" y="2175276"/>
            <a:ext cx="2693057" cy="25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AT" sz="1800" b="1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52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keine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fixe Mittelzuteilung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(„</a:t>
            </a:r>
            <a:r>
              <a:rPr kumimoji="0" lang="de-A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Ringfencing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“) mehr</a:t>
            </a:r>
          </a:p>
          <a:p>
            <a:pPr marL="542925" marR="0" lvl="3" indent="-2762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Finanzierung aus den nicht vorab zugeteilten nationalen MFR-Mitteln 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77D21600-5530-C021-F9A0-BE53764D23D4}"/>
              </a:ext>
            </a:extLst>
          </p:cNvPr>
          <p:cNvSpPr txBox="1">
            <a:spLocks/>
          </p:cNvSpPr>
          <p:nvPr/>
        </p:nvSpPr>
        <p:spPr>
          <a:xfrm>
            <a:off x="5222414" y="2239073"/>
            <a:ext cx="3584082" cy="8044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1" indent="-2000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38713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NRP-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Plan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muss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wirksamen Beitrag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zu LEADER/CLLD leisten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6BE83CAD-ADBB-C36E-CAE5-DBCC7C26744F}"/>
              </a:ext>
            </a:extLst>
          </p:cNvPr>
          <p:cNvSpPr txBox="1">
            <a:spLocks/>
          </p:cNvSpPr>
          <p:nvPr/>
        </p:nvSpPr>
        <p:spPr>
          <a:xfrm>
            <a:off x="5222129" y="3021353"/>
            <a:ext cx="4071499" cy="13194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0825" marR="0" lvl="1" indent="-165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713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Multisektoraler,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integrierter LEADER/CLLD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Ansatz möglich</a:t>
            </a:r>
          </a:p>
          <a:p>
            <a:pPr marL="446088" marR="0" lvl="3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713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noch etwas unklar in VO-Vorschlägen</a:t>
            </a:r>
          </a:p>
        </p:txBody>
      </p:sp>
      <p:sp>
        <p:nvSpPr>
          <p:cNvPr id="1093" name="Textplatzhalter 2">
            <a:extLst>
              <a:ext uri="{FF2B5EF4-FFF2-40B4-BE49-F238E27FC236}">
                <a16:creationId xmlns:a16="http://schemas.microsoft.com/office/drawing/2014/main" id="{DB39EA2D-09B5-B7A1-D1A2-1641902CE9BD}"/>
              </a:ext>
            </a:extLst>
          </p:cNvPr>
          <p:cNvSpPr txBox="1">
            <a:spLocks/>
          </p:cNvSpPr>
          <p:nvPr/>
        </p:nvSpPr>
        <p:spPr>
          <a:xfrm>
            <a:off x="5282735" y="3950742"/>
            <a:ext cx="4097072" cy="13194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0825" marR="0" lvl="1" indent="-165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8713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Konnex zu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territorialer Dimension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(in NRP-VO) – Synergien mit bisherigen Instrumenten außerhalb der GAP denkbar</a:t>
            </a:r>
            <a:b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kumimoji="0" lang="de-AT" sz="1800" b="1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058" name="Gruppieren 1057">
            <a:extLst>
              <a:ext uri="{FF2B5EF4-FFF2-40B4-BE49-F238E27FC236}">
                <a16:creationId xmlns:a16="http://schemas.microsoft.com/office/drawing/2014/main" id="{BB74335F-6D7F-E862-4510-9E1E8D63C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47030" y="2979678"/>
            <a:ext cx="1210714" cy="1229913"/>
            <a:chOff x="3108337" y="2884933"/>
            <a:chExt cx="1302786" cy="1323445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7D3F1F01-4DCA-707E-35AE-DFB10404950B}"/>
                </a:ext>
              </a:extLst>
            </p:cNvPr>
            <p:cNvGrpSpPr/>
            <p:nvPr/>
          </p:nvGrpSpPr>
          <p:grpSpPr>
            <a:xfrm>
              <a:off x="3108337" y="2884933"/>
              <a:ext cx="1302786" cy="1323445"/>
              <a:chOff x="-3535333" y="1284307"/>
              <a:chExt cx="2336434" cy="2373479"/>
            </a:xfrm>
            <a:solidFill>
              <a:schemeClr val="tx2"/>
            </a:solidFill>
          </p:grpSpPr>
          <p:sp>
            <p:nvSpPr>
              <p:cNvPr id="12" name="Kreis: nicht ausgefüllt 11">
                <a:extLst>
                  <a:ext uri="{FF2B5EF4-FFF2-40B4-BE49-F238E27FC236}">
                    <a16:creationId xmlns:a16="http://schemas.microsoft.com/office/drawing/2014/main" id="{294823B0-09B8-74DC-4707-34A43C8ABB65}"/>
                  </a:ext>
                </a:extLst>
              </p:cNvPr>
              <p:cNvSpPr/>
              <p:nvPr/>
            </p:nvSpPr>
            <p:spPr>
              <a:xfrm>
                <a:off x="-3311270" y="1465355"/>
                <a:ext cx="1926962" cy="192696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hteck: abgerundete Ecken 12">
                <a:extLst>
                  <a:ext uri="{FF2B5EF4-FFF2-40B4-BE49-F238E27FC236}">
                    <a16:creationId xmlns:a16="http://schemas.microsoft.com/office/drawing/2014/main" id="{CFF9B2FE-F610-6CD1-8E0E-1C25141E5668}"/>
                  </a:ext>
                </a:extLst>
              </p:cNvPr>
              <p:cNvSpPr/>
              <p:nvPr/>
            </p:nvSpPr>
            <p:spPr>
              <a:xfrm rot="1476934">
                <a:off x="-2315359" y="1287153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hteck: abgerundete Ecken 13">
                <a:extLst>
                  <a:ext uri="{FF2B5EF4-FFF2-40B4-BE49-F238E27FC236}">
                    <a16:creationId xmlns:a16="http://schemas.microsoft.com/office/drawing/2014/main" id="{02F9555E-50B0-47C3-CD3A-A0511F57D419}"/>
                  </a:ext>
                </a:extLst>
              </p:cNvPr>
              <p:cNvSpPr/>
              <p:nvPr/>
            </p:nvSpPr>
            <p:spPr>
              <a:xfrm rot="4293660">
                <a:off x="-1765590" y="1846425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hteck: abgerundete Ecken 14">
                <a:extLst>
                  <a:ext uri="{FF2B5EF4-FFF2-40B4-BE49-F238E27FC236}">
                    <a16:creationId xmlns:a16="http://schemas.microsoft.com/office/drawing/2014/main" id="{77C3194F-3A88-5429-9476-27A82AA25B83}"/>
                  </a:ext>
                </a:extLst>
              </p:cNvPr>
              <p:cNvSpPr/>
              <p:nvPr/>
            </p:nvSpPr>
            <p:spPr>
              <a:xfrm rot="7048126">
                <a:off x="-1767862" y="2616692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hteck: abgerundete Ecken 15">
                <a:extLst>
                  <a:ext uri="{FF2B5EF4-FFF2-40B4-BE49-F238E27FC236}">
                    <a16:creationId xmlns:a16="http://schemas.microsoft.com/office/drawing/2014/main" id="{8136DCAA-30F4-0329-5BDA-8D1B59292B4E}"/>
                  </a:ext>
                </a:extLst>
              </p:cNvPr>
              <p:cNvSpPr/>
              <p:nvPr/>
            </p:nvSpPr>
            <p:spPr>
              <a:xfrm rot="19800000">
                <a:off x="-2301563" y="3210172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hteck: abgerundete Ecken 16">
                <a:extLst>
                  <a:ext uri="{FF2B5EF4-FFF2-40B4-BE49-F238E27FC236}">
                    <a16:creationId xmlns:a16="http://schemas.microsoft.com/office/drawing/2014/main" id="{2AAD8085-3E3C-21E6-6A98-9D84F4BBDD45}"/>
                  </a:ext>
                </a:extLst>
              </p:cNvPr>
              <p:cNvSpPr/>
              <p:nvPr/>
            </p:nvSpPr>
            <p:spPr>
              <a:xfrm rot="12276934">
                <a:off x="-3104641" y="3207326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hteck: abgerundete Ecken 17">
                <a:extLst>
                  <a:ext uri="{FF2B5EF4-FFF2-40B4-BE49-F238E27FC236}">
                    <a16:creationId xmlns:a16="http://schemas.microsoft.com/office/drawing/2014/main" id="{2C6AF999-7BE3-7014-39D3-0C4C312462FC}"/>
                  </a:ext>
                </a:extLst>
              </p:cNvPr>
              <p:cNvSpPr/>
              <p:nvPr/>
            </p:nvSpPr>
            <p:spPr>
              <a:xfrm rot="15093660">
                <a:off x="-3654410" y="2648054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hteck: abgerundete Ecken 18">
                <a:extLst>
                  <a:ext uri="{FF2B5EF4-FFF2-40B4-BE49-F238E27FC236}">
                    <a16:creationId xmlns:a16="http://schemas.microsoft.com/office/drawing/2014/main" id="{314AD0BC-F8E0-8EB2-211F-5B1C93DAD389}"/>
                  </a:ext>
                </a:extLst>
              </p:cNvPr>
              <p:cNvSpPr/>
              <p:nvPr/>
            </p:nvSpPr>
            <p:spPr>
              <a:xfrm rot="17848126">
                <a:off x="-3652138" y="1877787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hteck: abgerundete Ecken 19">
                <a:extLst>
                  <a:ext uri="{FF2B5EF4-FFF2-40B4-BE49-F238E27FC236}">
                    <a16:creationId xmlns:a16="http://schemas.microsoft.com/office/drawing/2014/main" id="{580C3E58-3A86-1580-BAC6-8781ED487274}"/>
                  </a:ext>
                </a:extLst>
              </p:cNvPr>
              <p:cNvSpPr/>
              <p:nvPr/>
            </p:nvSpPr>
            <p:spPr>
              <a:xfrm rot="9000000">
                <a:off x="-3118437" y="1284307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2" name="Rechteck: abgerundete Ecken 41">
              <a:extLst>
                <a:ext uri="{FF2B5EF4-FFF2-40B4-BE49-F238E27FC236}">
                  <a16:creationId xmlns:a16="http://schemas.microsoft.com/office/drawing/2014/main" id="{BC5435C4-D84C-6E97-968C-049541EDF860}"/>
                </a:ext>
              </a:extLst>
            </p:cNvPr>
            <p:cNvSpPr/>
            <p:nvPr/>
          </p:nvSpPr>
          <p:spPr>
            <a:xfrm>
              <a:off x="3571168" y="3394417"/>
              <a:ext cx="54576" cy="267588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hteck: abgerundete Ecken 42">
              <a:extLst>
                <a:ext uri="{FF2B5EF4-FFF2-40B4-BE49-F238E27FC236}">
                  <a16:creationId xmlns:a16="http://schemas.microsoft.com/office/drawing/2014/main" id="{79DA5110-EF63-4A0F-A750-5FE834185C5B}"/>
                </a:ext>
              </a:extLst>
            </p:cNvPr>
            <p:cNvSpPr/>
            <p:nvPr/>
          </p:nvSpPr>
          <p:spPr>
            <a:xfrm>
              <a:off x="3653418" y="3358712"/>
              <a:ext cx="56136" cy="303293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hteck: abgerundete Ecken 43">
              <a:extLst>
                <a:ext uri="{FF2B5EF4-FFF2-40B4-BE49-F238E27FC236}">
                  <a16:creationId xmlns:a16="http://schemas.microsoft.com/office/drawing/2014/main" id="{58B278BF-F5B3-2F2E-295A-2E453890460E}"/>
                </a:ext>
              </a:extLst>
            </p:cNvPr>
            <p:cNvSpPr/>
            <p:nvPr/>
          </p:nvSpPr>
          <p:spPr>
            <a:xfrm>
              <a:off x="3738664" y="3341919"/>
              <a:ext cx="56136" cy="320086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hteck: abgerundete Ecken 44">
              <a:extLst>
                <a:ext uri="{FF2B5EF4-FFF2-40B4-BE49-F238E27FC236}">
                  <a16:creationId xmlns:a16="http://schemas.microsoft.com/office/drawing/2014/main" id="{A479E353-E301-BDB5-0607-9B80360D19DB}"/>
                </a:ext>
              </a:extLst>
            </p:cNvPr>
            <p:cNvSpPr/>
            <p:nvPr/>
          </p:nvSpPr>
          <p:spPr>
            <a:xfrm>
              <a:off x="3907844" y="3394417"/>
              <a:ext cx="54576" cy="267588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hteck: abgerundete Ecken 45">
              <a:extLst>
                <a:ext uri="{FF2B5EF4-FFF2-40B4-BE49-F238E27FC236}">
                  <a16:creationId xmlns:a16="http://schemas.microsoft.com/office/drawing/2014/main" id="{26F631DE-AD61-E1EC-C529-B588C0A75E58}"/>
                </a:ext>
              </a:extLst>
            </p:cNvPr>
            <p:cNvSpPr/>
            <p:nvPr/>
          </p:nvSpPr>
          <p:spPr>
            <a:xfrm>
              <a:off x="3822473" y="3358712"/>
              <a:ext cx="56136" cy="303293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hteck 47">
              <a:extLst>
                <a:ext uri="{FF2B5EF4-FFF2-40B4-BE49-F238E27FC236}">
                  <a16:creationId xmlns:a16="http://schemas.microsoft.com/office/drawing/2014/main" id="{0021F856-E29C-8C52-169D-DA070D4AE5E2}"/>
                </a:ext>
              </a:extLst>
            </p:cNvPr>
            <p:cNvSpPr/>
            <p:nvPr/>
          </p:nvSpPr>
          <p:spPr>
            <a:xfrm>
              <a:off x="3556158" y="3599493"/>
              <a:ext cx="418636" cy="3362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D5180F76-B1B3-DD2C-C3E9-D8C38655F203}"/>
                </a:ext>
              </a:extLst>
            </p:cNvPr>
            <p:cNvSpPr/>
            <p:nvPr/>
          </p:nvSpPr>
          <p:spPr>
            <a:xfrm>
              <a:off x="3556158" y="3442472"/>
              <a:ext cx="418636" cy="3362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2" name="Gerader Verbinder 51">
              <a:extLst>
                <a:ext uri="{FF2B5EF4-FFF2-40B4-BE49-F238E27FC236}">
                  <a16:creationId xmlns:a16="http://schemas.microsoft.com/office/drawing/2014/main" id="{D27B8AB1-0A8E-BEA0-8BE6-2466DF55B159}"/>
                </a:ext>
              </a:extLst>
            </p:cNvPr>
            <p:cNvCxnSpPr/>
            <p:nvPr/>
          </p:nvCxnSpPr>
          <p:spPr>
            <a:xfrm>
              <a:off x="3607825" y="3355032"/>
              <a:ext cx="336676" cy="33941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r Verbinder 52">
              <a:extLst>
                <a:ext uri="{FF2B5EF4-FFF2-40B4-BE49-F238E27FC236}">
                  <a16:creationId xmlns:a16="http://schemas.microsoft.com/office/drawing/2014/main" id="{CC6BAAF1-CCB8-FC2F-F5B2-8EEBE1D0E0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98456" y="3340772"/>
              <a:ext cx="336676" cy="33941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7" name="Gruppieren 1056">
            <a:extLst>
              <a:ext uri="{FF2B5EF4-FFF2-40B4-BE49-F238E27FC236}">
                <a16:creationId xmlns:a16="http://schemas.microsoft.com/office/drawing/2014/main" id="{7AD96CC9-0ECA-555A-DE2E-CF8216D77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8806" y="2337332"/>
            <a:ext cx="736950" cy="748638"/>
            <a:chOff x="4524898" y="2555974"/>
            <a:chExt cx="863245" cy="876934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23CB7CB5-1282-A9C6-4D74-A72069367C0A}"/>
                </a:ext>
              </a:extLst>
            </p:cNvPr>
            <p:cNvGrpSpPr/>
            <p:nvPr/>
          </p:nvGrpSpPr>
          <p:grpSpPr>
            <a:xfrm rot="900000">
              <a:off x="4524898" y="2555974"/>
              <a:ext cx="863245" cy="876934"/>
              <a:chOff x="-3535333" y="1284307"/>
              <a:chExt cx="2336434" cy="2373479"/>
            </a:xfrm>
            <a:solidFill>
              <a:schemeClr val="accent3"/>
            </a:solidFill>
          </p:grpSpPr>
          <p:sp>
            <p:nvSpPr>
              <p:cNvPr id="22" name="Kreis: nicht ausgefüllt 21">
                <a:extLst>
                  <a:ext uri="{FF2B5EF4-FFF2-40B4-BE49-F238E27FC236}">
                    <a16:creationId xmlns:a16="http://schemas.microsoft.com/office/drawing/2014/main" id="{B665D172-9674-EE05-522A-DB6D09CC63A0}"/>
                  </a:ext>
                </a:extLst>
              </p:cNvPr>
              <p:cNvSpPr/>
              <p:nvPr/>
            </p:nvSpPr>
            <p:spPr>
              <a:xfrm>
                <a:off x="-3311270" y="1465355"/>
                <a:ext cx="1926962" cy="192696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hteck: abgerundete Ecken 22">
                <a:extLst>
                  <a:ext uri="{FF2B5EF4-FFF2-40B4-BE49-F238E27FC236}">
                    <a16:creationId xmlns:a16="http://schemas.microsoft.com/office/drawing/2014/main" id="{01B10E42-5E3B-7B5E-F156-97DB8CCA9358}"/>
                  </a:ext>
                </a:extLst>
              </p:cNvPr>
              <p:cNvSpPr/>
              <p:nvPr/>
            </p:nvSpPr>
            <p:spPr>
              <a:xfrm rot="1476934">
                <a:off x="-2315359" y="1287153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hteck: abgerundete Ecken 23">
                <a:extLst>
                  <a:ext uri="{FF2B5EF4-FFF2-40B4-BE49-F238E27FC236}">
                    <a16:creationId xmlns:a16="http://schemas.microsoft.com/office/drawing/2014/main" id="{D2EC6C67-F49E-AD4C-3286-DECD0156315F}"/>
                  </a:ext>
                </a:extLst>
              </p:cNvPr>
              <p:cNvSpPr/>
              <p:nvPr/>
            </p:nvSpPr>
            <p:spPr>
              <a:xfrm rot="4293660">
                <a:off x="-1765590" y="1846425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hteck: abgerundete Ecken 24">
                <a:extLst>
                  <a:ext uri="{FF2B5EF4-FFF2-40B4-BE49-F238E27FC236}">
                    <a16:creationId xmlns:a16="http://schemas.microsoft.com/office/drawing/2014/main" id="{11257FB1-5D97-39FB-4A97-3F07615ADB01}"/>
                  </a:ext>
                </a:extLst>
              </p:cNvPr>
              <p:cNvSpPr/>
              <p:nvPr/>
            </p:nvSpPr>
            <p:spPr>
              <a:xfrm rot="7048126">
                <a:off x="-1767862" y="2616692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hteck: abgerundete Ecken 25">
                <a:extLst>
                  <a:ext uri="{FF2B5EF4-FFF2-40B4-BE49-F238E27FC236}">
                    <a16:creationId xmlns:a16="http://schemas.microsoft.com/office/drawing/2014/main" id="{38F0CB30-8DE7-A00B-6135-F61B371BAE80}"/>
                  </a:ext>
                </a:extLst>
              </p:cNvPr>
              <p:cNvSpPr/>
              <p:nvPr/>
            </p:nvSpPr>
            <p:spPr>
              <a:xfrm rot="19800000">
                <a:off x="-2301563" y="3210172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hteck: abgerundete Ecken 26">
                <a:extLst>
                  <a:ext uri="{FF2B5EF4-FFF2-40B4-BE49-F238E27FC236}">
                    <a16:creationId xmlns:a16="http://schemas.microsoft.com/office/drawing/2014/main" id="{191CD3E4-9853-06C5-9317-CD8964365D47}"/>
                  </a:ext>
                </a:extLst>
              </p:cNvPr>
              <p:cNvSpPr/>
              <p:nvPr/>
            </p:nvSpPr>
            <p:spPr>
              <a:xfrm rot="12276934">
                <a:off x="-3104641" y="3207326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hteck: abgerundete Ecken 27">
                <a:extLst>
                  <a:ext uri="{FF2B5EF4-FFF2-40B4-BE49-F238E27FC236}">
                    <a16:creationId xmlns:a16="http://schemas.microsoft.com/office/drawing/2014/main" id="{859C3AB1-AC00-92FE-7139-7DF1666C904D}"/>
                  </a:ext>
                </a:extLst>
              </p:cNvPr>
              <p:cNvSpPr/>
              <p:nvPr/>
            </p:nvSpPr>
            <p:spPr>
              <a:xfrm rot="15093660">
                <a:off x="-3654410" y="2648054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hteck: abgerundete Ecken 28">
                <a:extLst>
                  <a:ext uri="{FF2B5EF4-FFF2-40B4-BE49-F238E27FC236}">
                    <a16:creationId xmlns:a16="http://schemas.microsoft.com/office/drawing/2014/main" id="{F3E479CD-D73E-7066-C288-0A763097203E}"/>
                  </a:ext>
                </a:extLst>
              </p:cNvPr>
              <p:cNvSpPr/>
              <p:nvPr/>
            </p:nvSpPr>
            <p:spPr>
              <a:xfrm rot="17848126">
                <a:off x="-3652138" y="1877787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hteck: abgerundete Ecken 29">
                <a:extLst>
                  <a:ext uri="{FF2B5EF4-FFF2-40B4-BE49-F238E27FC236}">
                    <a16:creationId xmlns:a16="http://schemas.microsoft.com/office/drawing/2014/main" id="{F7E8E6FC-7C56-E2B1-555B-146CE7D90F79}"/>
                  </a:ext>
                </a:extLst>
              </p:cNvPr>
              <p:cNvSpPr/>
              <p:nvPr/>
            </p:nvSpPr>
            <p:spPr>
              <a:xfrm rot="9000000">
                <a:off x="-3118437" y="1284307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52056BAF-30E4-2871-98D7-FDBB0628C2DB}"/>
                </a:ext>
              </a:extLst>
            </p:cNvPr>
            <p:cNvSpPr/>
            <p:nvPr/>
          </p:nvSpPr>
          <p:spPr>
            <a:xfrm>
              <a:off x="4831266" y="2840097"/>
              <a:ext cx="274044" cy="274044"/>
            </a:xfrm>
            <a:prstGeom prst="ellipse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A94993F9-FC11-730B-DDEF-0A791A3C48C8}"/>
                </a:ext>
              </a:extLst>
            </p:cNvPr>
            <p:cNvSpPr/>
            <p:nvPr/>
          </p:nvSpPr>
          <p:spPr>
            <a:xfrm>
              <a:off x="4889966" y="2896489"/>
              <a:ext cx="156644" cy="156644"/>
            </a:xfrm>
            <a:prstGeom prst="ellipse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0F3847BD-7E5C-E455-5E4C-A0B6D2F8B89E}"/>
                </a:ext>
              </a:extLst>
            </p:cNvPr>
            <p:cNvSpPr/>
            <p:nvPr/>
          </p:nvSpPr>
          <p:spPr>
            <a:xfrm>
              <a:off x="4936624" y="2942418"/>
              <a:ext cx="63328" cy="63328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10569FC8-0646-161D-F72F-798DD1A60B1F}"/>
                </a:ext>
              </a:extLst>
            </p:cNvPr>
            <p:cNvGrpSpPr/>
            <p:nvPr/>
          </p:nvGrpSpPr>
          <p:grpSpPr>
            <a:xfrm>
              <a:off x="4935346" y="2801907"/>
              <a:ext cx="207587" cy="140885"/>
              <a:chOff x="5695758" y="2572162"/>
              <a:chExt cx="823454" cy="558863"/>
            </a:xfrm>
            <a:solidFill>
              <a:schemeClr val="accent3">
                <a:lumMod val="60000"/>
                <a:lumOff val="40000"/>
              </a:schemeClr>
            </a:solidFill>
          </p:grpSpPr>
          <p:grpSp>
            <p:nvGrpSpPr>
              <p:cNvPr id="60" name="Gruppieren 59">
                <a:extLst>
                  <a:ext uri="{FF2B5EF4-FFF2-40B4-BE49-F238E27FC236}">
                    <a16:creationId xmlns:a16="http://schemas.microsoft.com/office/drawing/2014/main" id="{ACCFE92A-F4B0-965B-E251-663D141FE236}"/>
                  </a:ext>
                </a:extLst>
              </p:cNvPr>
              <p:cNvGrpSpPr/>
              <p:nvPr/>
            </p:nvGrpSpPr>
            <p:grpSpPr>
              <a:xfrm rot="2746736">
                <a:off x="5945162" y="2804827"/>
                <a:ext cx="76794" cy="575601"/>
                <a:chOff x="3817264" y="2473211"/>
                <a:chExt cx="50928" cy="279268"/>
              </a:xfrm>
              <a:grpFill/>
            </p:grpSpPr>
            <p:sp>
              <p:nvSpPr>
                <p:cNvPr id="56" name="Rechteck 55">
                  <a:extLst>
                    <a:ext uri="{FF2B5EF4-FFF2-40B4-BE49-F238E27FC236}">
                      <a16:creationId xmlns:a16="http://schemas.microsoft.com/office/drawing/2014/main" id="{CC0210DB-05B5-536D-DFF5-57F366A35A87}"/>
                    </a:ext>
                  </a:extLst>
                </p:cNvPr>
                <p:cNvSpPr/>
                <p:nvPr/>
              </p:nvSpPr>
              <p:spPr>
                <a:xfrm>
                  <a:off x="3822473" y="2473211"/>
                  <a:ext cx="45719" cy="23355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AT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EFF4F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leichschenkliges Dreieck 56">
                  <a:extLst>
                    <a:ext uri="{FF2B5EF4-FFF2-40B4-BE49-F238E27FC236}">
                      <a16:creationId xmlns:a16="http://schemas.microsoft.com/office/drawing/2014/main" id="{F52E4DCC-1460-E784-CDD1-E1D1040DC1DF}"/>
                    </a:ext>
                  </a:extLst>
                </p:cNvPr>
                <p:cNvSpPr/>
                <p:nvPr/>
              </p:nvSpPr>
              <p:spPr>
                <a:xfrm rot="10800000">
                  <a:off x="3817264" y="2706760"/>
                  <a:ext cx="50928" cy="4571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AT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EFF4F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E606281E-0724-1075-3667-B5033328DBEC}"/>
                  </a:ext>
                </a:extLst>
              </p:cNvPr>
              <p:cNvSpPr/>
              <p:nvPr/>
            </p:nvSpPr>
            <p:spPr>
              <a:xfrm>
                <a:off x="6163977" y="2572162"/>
                <a:ext cx="355235" cy="355235"/>
              </a:xfrm>
              <a:custGeom>
                <a:avLst/>
                <a:gdLst>
                  <a:gd name="connsiteX0" fmla="*/ 0 w 355235"/>
                  <a:gd name="connsiteY0" fmla="*/ 299317 h 355235"/>
                  <a:gd name="connsiteX1" fmla="*/ 0 w 355235"/>
                  <a:gd name="connsiteY1" fmla="*/ 164460 h 355235"/>
                  <a:gd name="connsiteX2" fmla="*/ 164460 w 355235"/>
                  <a:gd name="connsiteY2" fmla="*/ 0 h 355235"/>
                  <a:gd name="connsiteX3" fmla="*/ 164460 w 355235"/>
                  <a:gd name="connsiteY3" fmla="*/ 180906 h 355235"/>
                  <a:gd name="connsiteX4" fmla="*/ 355235 w 355235"/>
                  <a:gd name="connsiteY4" fmla="*/ 180906 h 355235"/>
                  <a:gd name="connsiteX5" fmla="*/ 180906 w 355235"/>
                  <a:gd name="connsiteY5" fmla="*/ 355235 h 355235"/>
                  <a:gd name="connsiteX6" fmla="*/ 36181 w 355235"/>
                  <a:gd name="connsiteY6" fmla="*/ 355235 h 355235"/>
                  <a:gd name="connsiteX7" fmla="*/ 0 w 355235"/>
                  <a:gd name="connsiteY7" fmla="*/ 299317 h 35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5235" h="355235">
                    <a:moveTo>
                      <a:pt x="0" y="299317"/>
                    </a:moveTo>
                    <a:lnTo>
                      <a:pt x="0" y="164460"/>
                    </a:lnTo>
                    <a:lnTo>
                      <a:pt x="164460" y="0"/>
                    </a:lnTo>
                    <a:lnTo>
                      <a:pt x="164460" y="180906"/>
                    </a:lnTo>
                    <a:lnTo>
                      <a:pt x="355235" y="180906"/>
                    </a:lnTo>
                    <a:lnTo>
                      <a:pt x="180906" y="355235"/>
                    </a:lnTo>
                    <a:lnTo>
                      <a:pt x="36181" y="355235"/>
                    </a:lnTo>
                    <a:lnTo>
                      <a:pt x="0" y="2993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56" name="Gruppieren 1055">
            <a:extLst>
              <a:ext uri="{FF2B5EF4-FFF2-40B4-BE49-F238E27FC236}">
                <a16:creationId xmlns:a16="http://schemas.microsoft.com/office/drawing/2014/main" id="{8028B055-EE69-4D63-8628-7CFC0BFE8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28060" y="3238997"/>
            <a:ext cx="736950" cy="748638"/>
            <a:chOff x="4526252" y="3680182"/>
            <a:chExt cx="863245" cy="876934"/>
          </a:xfrm>
        </p:grpSpPr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515BEC68-9B09-A889-A4C5-372EF9C21A5E}"/>
                </a:ext>
              </a:extLst>
            </p:cNvPr>
            <p:cNvGrpSpPr/>
            <p:nvPr/>
          </p:nvGrpSpPr>
          <p:grpSpPr>
            <a:xfrm>
              <a:off x="4526252" y="3680182"/>
              <a:ext cx="863245" cy="876934"/>
              <a:chOff x="-3535333" y="1284307"/>
              <a:chExt cx="2336434" cy="2373479"/>
            </a:xfrm>
            <a:solidFill>
              <a:schemeClr val="accent3"/>
            </a:solidFill>
          </p:grpSpPr>
          <p:sp>
            <p:nvSpPr>
              <p:cNvPr id="32" name="Kreis: nicht ausgefüllt 31">
                <a:extLst>
                  <a:ext uri="{FF2B5EF4-FFF2-40B4-BE49-F238E27FC236}">
                    <a16:creationId xmlns:a16="http://schemas.microsoft.com/office/drawing/2014/main" id="{956EFEB5-1B77-68CD-24EE-D5E85A34CC92}"/>
                  </a:ext>
                </a:extLst>
              </p:cNvPr>
              <p:cNvSpPr/>
              <p:nvPr/>
            </p:nvSpPr>
            <p:spPr>
              <a:xfrm>
                <a:off x="-3311270" y="1465355"/>
                <a:ext cx="1926962" cy="192696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hteck: abgerundete Ecken 32">
                <a:extLst>
                  <a:ext uri="{FF2B5EF4-FFF2-40B4-BE49-F238E27FC236}">
                    <a16:creationId xmlns:a16="http://schemas.microsoft.com/office/drawing/2014/main" id="{0C0A0AEF-9D1B-603E-0BD6-2CF766ED0D52}"/>
                  </a:ext>
                </a:extLst>
              </p:cNvPr>
              <p:cNvSpPr/>
              <p:nvPr/>
            </p:nvSpPr>
            <p:spPr>
              <a:xfrm rot="1476934">
                <a:off x="-2315359" y="1287153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hteck: abgerundete Ecken 33">
                <a:extLst>
                  <a:ext uri="{FF2B5EF4-FFF2-40B4-BE49-F238E27FC236}">
                    <a16:creationId xmlns:a16="http://schemas.microsoft.com/office/drawing/2014/main" id="{37C441B3-A78C-C072-0CCB-3F03E2C455F3}"/>
                  </a:ext>
                </a:extLst>
              </p:cNvPr>
              <p:cNvSpPr/>
              <p:nvPr/>
            </p:nvSpPr>
            <p:spPr>
              <a:xfrm rot="4293660">
                <a:off x="-1765590" y="1846425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hteck: abgerundete Ecken 34">
                <a:extLst>
                  <a:ext uri="{FF2B5EF4-FFF2-40B4-BE49-F238E27FC236}">
                    <a16:creationId xmlns:a16="http://schemas.microsoft.com/office/drawing/2014/main" id="{8BF5F8E3-298B-4351-734D-30D42F070F49}"/>
                  </a:ext>
                </a:extLst>
              </p:cNvPr>
              <p:cNvSpPr/>
              <p:nvPr/>
            </p:nvSpPr>
            <p:spPr>
              <a:xfrm rot="7048126">
                <a:off x="-1767862" y="2616692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hteck: abgerundete Ecken 35">
                <a:extLst>
                  <a:ext uri="{FF2B5EF4-FFF2-40B4-BE49-F238E27FC236}">
                    <a16:creationId xmlns:a16="http://schemas.microsoft.com/office/drawing/2014/main" id="{067EB6D8-B3B5-4A72-06B4-B6275E4C1D39}"/>
                  </a:ext>
                </a:extLst>
              </p:cNvPr>
              <p:cNvSpPr/>
              <p:nvPr/>
            </p:nvSpPr>
            <p:spPr>
              <a:xfrm rot="19800000">
                <a:off x="-2301563" y="3210172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hteck: abgerundete Ecken 36">
                <a:extLst>
                  <a:ext uri="{FF2B5EF4-FFF2-40B4-BE49-F238E27FC236}">
                    <a16:creationId xmlns:a16="http://schemas.microsoft.com/office/drawing/2014/main" id="{E72B9EB9-1F62-6C90-40DD-987A2543E2C0}"/>
                  </a:ext>
                </a:extLst>
              </p:cNvPr>
              <p:cNvSpPr/>
              <p:nvPr/>
            </p:nvSpPr>
            <p:spPr>
              <a:xfrm rot="12276934">
                <a:off x="-3104641" y="3207326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hteck: abgerundete Ecken 37">
                <a:extLst>
                  <a:ext uri="{FF2B5EF4-FFF2-40B4-BE49-F238E27FC236}">
                    <a16:creationId xmlns:a16="http://schemas.microsoft.com/office/drawing/2014/main" id="{F9C9272C-7B4A-018F-1976-9C03FC2EBBBE}"/>
                  </a:ext>
                </a:extLst>
              </p:cNvPr>
              <p:cNvSpPr/>
              <p:nvPr/>
            </p:nvSpPr>
            <p:spPr>
              <a:xfrm rot="15093660">
                <a:off x="-3654410" y="2648054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hteck: abgerundete Ecken 38">
                <a:extLst>
                  <a:ext uri="{FF2B5EF4-FFF2-40B4-BE49-F238E27FC236}">
                    <a16:creationId xmlns:a16="http://schemas.microsoft.com/office/drawing/2014/main" id="{B8E23E00-812B-25E3-14F7-EF3D9B85CAEB}"/>
                  </a:ext>
                </a:extLst>
              </p:cNvPr>
              <p:cNvSpPr/>
              <p:nvPr/>
            </p:nvSpPr>
            <p:spPr>
              <a:xfrm rot="17848126">
                <a:off x="-3652138" y="1877787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hteck: abgerundete Ecken 39">
                <a:extLst>
                  <a:ext uri="{FF2B5EF4-FFF2-40B4-BE49-F238E27FC236}">
                    <a16:creationId xmlns:a16="http://schemas.microsoft.com/office/drawing/2014/main" id="{429824F5-4A90-9962-9884-27D5008C5376}"/>
                  </a:ext>
                </a:extLst>
              </p:cNvPr>
              <p:cNvSpPr/>
              <p:nvPr/>
            </p:nvSpPr>
            <p:spPr>
              <a:xfrm rot="9000000">
                <a:off x="-3118437" y="1284307"/>
                <a:ext cx="685767" cy="447614"/>
              </a:xfrm>
              <a:prstGeom prst="roundRect">
                <a:avLst>
                  <a:gd name="adj" fmla="val 25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5" name="Gruppieren 1024">
              <a:extLst>
                <a:ext uri="{FF2B5EF4-FFF2-40B4-BE49-F238E27FC236}">
                  <a16:creationId xmlns:a16="http://schemas.microsoft.com/office/drawing/2014/main" id="{3493C162-E943-61B8-5938-44BA7129E32C}"/>
                </a:ext>
              </a:extLst>
            </p:cNvPr>
            <p:cNvGrpSpPr/>
            <p:nvPr/>
          </p:nvGrpSpPr>
          <p:grpSpPr>
            <a:xfrm>
              <a:off x="4841553" y="3965803"/>
              <a:ext cx="260038" cy="253851"/>
              <a:chOff x="2411465" y="463864"/>
              <a:chExt cx="4318852" cy="4216085"/>
            </a:xfrm>
          </p:grpSpPr>
          <p:sp>
            <p:nvSpPr>
              <p:cNvPr id="1027" name="Ellipse 1026">
                <a:extLst>
                  <a:ext uri="{FF2B5EF4-FFF2-40B4-BE49-F238E27FC236}">
                    <a16:creationId xmlns:a16="http://schemas.microsoft.com/office/drawing/2014/main" id="{222E4EFF-938C-3B99-0948-106BFCF02AB1}"/>
                  </a:ext>
                </a:extLst>
              </p:cNvPr>
              <p:cNvSpPr/>
              <p:nvPr/>
            </p:nvSpPr>
            <p:spPr>
              <a:xfrm>
                <a:off x="3566348" y="1972138"/>
                <a:ext cx="1501312" cy="1501312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9" name="Ellipse 1028">
                <a:extLst>
                  <a:ext uri="{FF2B5EF4-FFF2-40B4-BE49-F238E27FC236}">
                    <a16:creationId xmlns:a16="http://schemas.microsoft.com/office/drawing/2014/main" id="{944F7C2A-FE9F-080D-DC80-67E66361EC52}"/>
                  </a:ext>
                </a:extLst>
              </p:cNvPr>
              <p:cNvSpPr/>
              <p:nvPr/>
            </p:nvSpPr>
            <p:spPr>
              <a:xfrm>
                <a:off x="4826001" y="466493"/>
                <a:ext cx="952500" cy="952500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0" name="Ellipse 1029">
                <a:extLst>
                  <a:ext uri="{FF2B5EF4-FFF2-40B4-BE49-F238E27FC236}">
                    <a16:creationId xmlns:a16="http://schemas.microsoft.com/office/drawing/2014/main" id="{72E39FDE-5A25-6DD4-8B9A-3C37970D6873}"/>
                  </a:ext>
                </a:extLst>
              </p:cNvPr>
              <p:cNvSpPr/>
              <p:nvPr/>
            </p:nvSpPr>
            <p:spPr>
              <a:xfrm>
                <a:off x="2411465" y="1406411"/>
                <a:ext cx="952500" cy="952500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1" name="Ellipse 1030">
                <a:extLst>
                  <a:ext uri="{FF2B5EF4-FFF2-40B4-BE49-F238E27FC236}">
                    <a16:creationId xmlns:a16="http://schemas.microsoft.com/office/drawing/2014/main" id="{1ABC7EB8-1946-F651-A105-A8863FB5BF2E}"/>
                  </a:ext>
                </a:extLst>
              </p:cNvPr>
              <p:cNvSpPr/>
              <p:nvPr/>
            </p:nvSpPr>
            <p:spPr>
              <a:xfrm>
                <a:off x="5777817" y="2226637"/>
                <a:ext cx="952500" cy="952500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2" name="Ellipse 1031">
                <a:extLst>
                  <a:ext uri="{FF2B5EF4-FFF2-40B4-BE49-F238E27FC236}">
                    <a16:creationId xmlns:a16="http://schemas.microsoft.com/office/drawing/2014/main" id="{EC3A36A2-CDAA-99F5-0429-390C2A4141D9}"/>
                  </a:ext>
                </a:extLst>
              </p:cNvPr>
              <p:cNvSpPr/>
              <p:nvPr/>
            </p:nvSpPr>
            <p:spPr>
              <a:xfrm>
                <a:off x="2685330" y="4001314"/>
                <a:ext cx="678635" cy="678635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3" name="Ellipse 1032">
                <a:extLst>
                  <a:ext uri="{FF2B5EF4-FFF2-40B4-BE49-F238E27FC236}">
                    <a16:creationId xmlns:a16="http://schemas.microsoft.com/office/drawing/2014/main" id="{1EA89F9E-A4F6-B319-C93A-C77E911A9E42}"/>
                  </a:ext>
                </a:extLst>
              </p:cNvPr>
              <p:cNvSpPr/>
              <p:nvPr/>
            </p:nvSpPr>
            <p:spPr>
              <a:xfrm>
                <a:off x="5297280" y="4001314"/>
                <a:ext cx="678635" cy="678635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4" name="Ellipse 1033">
                <a:extLst>
                  <a:ext uri="{FF2B5EF4-FFF2-40B4-BE49-F238E27FC236}">
                    <a16:creationId xmlns:a16="http://schemas.microsoft.com/office/drawing/2014/main" id="{3300820B-2B51-A178-083B-0DF210F5506A}"/>
                  </a:ext>
                </a:extLst>
              </p:cNvPr>
              <p:cNvSpPr/>
              <p:nvPr/>
            </p:nvSpPr>
            <p:spPr>
              <a:xfrm>
                <a:off x="2691483" y="1394812"/>
                <a:ext cx="403160" cy="403160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5" name="Ellipse 1034">
                <a:extLst>
                  <a:ext uri="{FF2B5EF4-FFF2-40B4-BE49-F238E27FC236}">
                    <a16:creationId xmlns:a16="http://schemas.microsoft.com/office/drawing/2014/main" id="{69719ED3-66BB-56FF-7024-07E4AFCACE94}"/>
                  </a:ext>
                </a:extLst>
              </p:cNvPr>
              <p:cNvSpPr/>
              <p:nvPr/>
            </p:nvSpPr>
            <p:spPr>
              <a:xfrm>
                <a:off x="5102050" y="463864"/>
                <a:ext cx="403160" cy="403160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6" name="Ellipse 1035">
                <a:extLst>
                  <a:ext uri="{FF2B5EF4-FFF2-40B4-BE49-F238E27FC236}">
                    <a16:creationId xmlns:a16="http://schemas.microsoft.com/office/drawing/2014/main" id="{43842F1E-1515-F59C-0925-BA13DD49C8BA}"/>
                  </a:ext>
                </a:extLst>
              </p:cNvPr>
              <p:cNvSpPr/>
              <p:nvPr/>
            </p:nvSpPr>
            <p:spPr>
              <a:xfrm>
                <a:off x="6052487" y="2226637"/>
                <a:ext cx="403160" cy="403160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7" name="Ellipse 1036">
                <a:extLst>
                  <a:ext uri="{FF2B5EF4-FFF2-40B4-BE49-F238E27FC236}">
                    <a16:creationId xmlns:a16="http://schemas.microsoft.com/office/drawing/2014/main" id="{FFB96130-F990-0C02-76AB-DEADBFCAE914}"/>
                  </a:ext>
                </a:extLst>
              </p:cNvPr>
              <p:cNvSpPr/>
              <p:nvPr/>
            </p:nvSpPr>
            <p:spPr>
              <a:xfrm>
                <a:off x="5470526" y="3682194"/>
                <a:ext cx="332144" cy="332144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8" name="Ellipse 1037">
                <a:extLst>
                  <a:ext uri="{FF2B5EF4-FFF2-40B4-BE49-F238E27FC236}">
                    <a16:creationId xmlns:a16="http://schemas.microsoft.com/office/drawing/2014/main" id="{D1A5EEBD-DA0E-545B-CB3B-D9848D1E8F39}"/>
                  </a:ext>
                </a:extLst>
              </p:cNvPr>
              <p:cNvSpPr/>
              <p:nvPr/>
            </p:nvSpPr>
            <p:spPr>
              <a:xfrm>
                <a:off x="2832142" y="3682194"/>
                <a:ext cx="332144" cy="332144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9" name="Ellipse 1038">
                <a:extLst>
                  <a:ext uri="{FF2B5EF4-FFF2-40B4-BE49-F238E27FC236}">
                    <a16:creationId xmlns:a16="http://schemas.microsoft.com/office/drawing/2014/main" id="{C2C44720-E51B-5755-C59F-74832D07AC3D}"/>
                  </a:ext>
                </a:extLst>
              </p:cNvPr>
              <p:cNvSpPr/>
              <p:nvPr/>
            </p:nvSpPr>
            <p:spPr>
              <a:xfrm>
                <a:off x="4067955" y="2255851"/>
                <a:ext cx="490636" cy="490636"/>
              </a:xfrm>
              <a:prstGeom prst="ellipse">
                <a:avLst/>
              </a:prstGeom>
              <a:noFill/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0" name="Bogen 1039">
                <a:extLst>
                  <a:ext uri="{FF2B5EF4-FFF2-40B4-BE49-F238E27FC236}">
                    <a16:creationId xmlns:a16="http://schemas.microsoft.com/office/drawing/2014/main" id="{A60AF036-3FA2-B811-AC10-EC9788639F17}"/>
                  </a:ext>
                </a:extLst>
              </p:cNvPr>
              <p:cNvSpPr/>
              <p:nvPr/>
            </p:nvSpPr>
            <p:spPr>
              <a:xfrm>
                <a:off x="2580852" y="1794574"/>
                <a:ext cx="634717" cy="587396"/>
              </a:xfrm>
              <a:prstGeom prst="arc">
                <a:avLst>
                  <a:gd name="adj1" fmla="val 7951899"/>
                  <a:gd name="adj2" fmla="val 2752466"/>
                </a:avLst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1" name="Bogen 1040">
                <a:extLst>
                  <a:ext uri="{FF2B5EF4-FFF2-40B4-BE49-F238E27FC236}">
                    <a16:creationId xmlns:a16="http://schemas.microsoft.com/office/drawing/2014/main" id="{4DD7AFDA-DBF9-C351-7582-5F640B73EE65}"/>
                  </a:ext>
                </a:extLst>
              </p:cNvPr>
              <p:cNvSpPr/>
              <p:nvPr/>
            </p:nvSpPr>
            <p:spPr>
              <a:xfrm>
                <a:off x="4986271" y="872657"/>
                <a:ext cx="634717" cy="587396"/>
              </a:xfrm>
              <a:prstGeom prst="arc">
                <a:avLst>
                  <a:gd name="adj1" fmla="val 7951899"/>
                  <a:gd name="adj2" fmla="val 2752466"/>
                </a:avLst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2" name="Bogen 1041">
                <a:extLst>
                  <a:ext uri="{FF2B5EF4-FFF2-40B4-BE49-F238E27FC236}">
                    <a16:creationId xmlns:a16="http://schemas.microsoft.com/office/drawing/2014/main" id="{57F42BF6-EC99-0007-1681-CDCDC4C6A87B}"/>
                  </a:ext>
                </a:extLst>
              </p:cNvPr>
              <p:cNvSpPr/>
              <p:nvPr/>
            </p:nvSpPr>
            <p:spPr>
              <a:xfrm>
                <a:off x="5917918" y="2625989"/>
                <a:ext cx="634717" cy="587396"/>
              </a:xfrm>
              <a:prstGeom prst="arc">
                <a:avLst>
                  <a:gd name="adj1" fmla="val 7951899"/>
                  <a:gd name="adj2" fmla="val 2752466"/>
                </a:avLst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3" name="Bogen 1042">
                <a:extLst>
                  <a:ext uri="{FF2B5EF4-FFF2-40B4-BE49-F238E27FC236}">
                    <a16:creationId xmlns:a16="http://schemas.microsoft.com/office/drawing/2014/main" id="{8B781A38-85DB-7A93-6C21-63B4943C7635}"/>
                  </a:ext>
                </a:extLst>
              </p:cNvPr>
              <p:cNvSpPr/>
              <p:nvPr/>
            </p:nvSpPr>
            <p:spPr>
              <a:xfrm>
                <a:off x="3867150" y="2759494"/>
                <a:ext cx="887024" cy="1254844"/>
              </a:xfrm>
              <a:prstGeom prst="arc">
                <a:avLst>
                  <a:gd name="adj1" fmla="val 11022875"/>
                  <a:gd name="adj2" fmla="val 21240873"/>
                </a:avLst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044" name="Gerader Verbinder 1043">
                <a:extLst>
                  <a:ext uri="{FF2B5EF4-FFF2-40B4-BE49-F238E27FC236}">
                    <a16:creationId xmlns:a16="http://schemas.microsoft.com/office/drawing/2014/main" id="{F8D4BBCF-207F-D658-9F11-52E484F11E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30958" y="1276359"/>
                <a:ext cx="455313" cy="724239"/>
              </a:xfrm>
              <a:prstGeom prst="line">
                <a:avLst/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5" name="Gerader Verbinder 1044">
                <a:extLst>
                  <a:ext uri="{FF2B5EF4-FFF2-40B4-BE49-F238E27FC236}">
                    <a16:creationId xmlns:a16="http://schemas.microsoft.com/office/drawing/2014/main" id="{891635EE-7D59-56FA-DDD6-3DCFB024EA09}"/>
                  </a:ext>
                </a:extLst>
              </p:cNvPr>
              <p:cNvCxnSpPr>
                <a:cxnSpLocks/>
                <a:stCxn id="1031" idx="2"/>
              </p:cNvCxnSpPr>
              <p:nvPr/>
            </p:nvCxnSpPr>
            <p:spPr>
              <a:xfrm flipH="1">
                <a:off x="5058062" y="2702887"/>
                <a:ext cx="719755" cy="30573"/>
              </a:xfrm>
              <a:prstGeom prst="line">
                <a:avLst/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6" name="Gerader Verbinder 1045">
                <a:extLst>
                  <a:ext uri="{FF2B5EF4-FFF2-40B4-BE49-F238E27FC236}">
                    <a16:creationId xmlns:a16="http://schemas.microsoft.com/office/drawing/2014/main" id="{D0475F2E-24E3-B9CD-FA7D-6E13540CE557}"/>
                  </a:ext>
                </a:extLst>
              </p:cNvPr>
              <p:cNvCxnSpPr>
                <a:cxnSpLocks/>
                <a:stCxn id="1037" idx="3"/>
              </p:cNvCxnSpPr>
              <p:nvPr/>
            </p:nvCxnSpPr>
            <p:spPr>
              <a:xfrm flipH="1" flipV="1">
                <a:off x="4785455" y="3285092"/>
                <a:ext cx="733712" cy="680605"/>
              </a:xfrm>
              <a:prstGeom prst="line">
                <a:avLst/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7" name="Gerader Verbinder 1046">
                <a:extLst>
                  <a:ext uri="{FF2B5EF4-FFF2-40B4-BE49-F238E27FC236}">
                    <a16:creationId xmlns:a16="http://schemas.microsoft.com/office/drawing/2014/main" id="{F6E172D9-75B0-8474-DFFD-317B5A651135}"/>
                  </a:ext>
                </a:extLst>
              </p:cNvPr>
              <p:cNvCxnSpPr>
                <a:cxnSpLocks/>
                <a:stCxn id="1042" idx="0"/>
              </p:cNvCxnSpPr>
              <p:nvPr/>
            </p:nvCxnSpPr>
            <p:spPr>
              <a:xfrm flipH="1">
                <a:off x="5724511" y="3143582"/>
                <a:ext cx="305376" cy="528474"/>
              </a:xfrm>
              <a:prstGeom prst="line">
                <a:avLst/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8" name="Gerader Verbinder 1047">
                <a:extLst>
                  <a:ext uri="{FF2B5EF4-FFF2-40B4-BE49-F238E27FC236}">
                    <a16:creationId xmlns:a16="http://schemas.microsoft.com/office/drawing/2014/main" id="{3680563F-E406-12A2-B000-972555ADC3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41978" y="3258569"/>
                <a:ext cx="654417" cy="804867"/>
              </a:xfrm>
              <a:prstGeom prst="line">
                <a:avLst/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9" name="Gerader Verbinder 1048">
                <a:extLst>
                  <a:ext uri="{FF2B5EF4-FFF2-40B4-BE49-F238E27FC236}">
                    <a16:creationId xmlns:a16="http://schemas.microsoft.com/office/drawing/2014/main" id="{14D219E8-A994-9AFE-C1CF-0D307F8BCA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18314" y="2034756"/>
                <a:ext cx="400572" cy="263158"/>
              </a:xfrm>
              <a:prstGeom prst="line">
                <a:avLst/>
              </a:prstGeom>
              <a:ln w="952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60" name="Gruppieren 1059">
            <a:extLst>
              <a:ext uri="{FF2B5EF4-FFF2-40B4-BE49-F238E27FC236}">
                <a16:creationId xmlns:a16="http://schemas.microsoft.com/office/drawing/2014/main" id="{921FCF9E-C79F-2779-AC98-15D1A3B34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8000000">
            <a:off x="4460160" y="4148505"/>
            <a:ext cx="736950" cy="748638"/>
            <a:chOff x="-3535333" y="1284307"/>
            <a:chExt cx="2336434" cy="2373479"/>
          </a:xfrm>
          <a:solidFill>
            <a:schemeClr val="accent3"/>
          </a:solidFill>
        </p:grpSpPr>
        <p:sp>
          <p:nvSpPr>
            <p:cNvPr id="1084" name="Kreis: nicht ausgefüllt 1083">
              <a:extLst>
                <a:ext uri="{FF2B5EF4-FFF2-40B4-BE49-F238E27FC236}">
                  <a16:creationId xmlns:a16="http://schemas.microsoft.com/office/drawing/2014/main" id="{8A23F5A8-4420-21A7-507A-7A9D8799EAAE}"/>
                </a:ext>
              </a:extLst>
            </p:cNvPr>
            <p:cNvSpPr/>
            <p:nvPr/>
          </p:nvSpPr>
          <p:spPr>
            <a:xfrm>
              <a:off x="-3311270" y="1465355"/>
              <a:ext cx="1926962" cy="192696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5" name="Rechteck: abgerundete Ecken 1084">
              <a:extLst>
                <a:ext uri="{FF2B5EF4-FFF2-40B4-BE49-F238E27FC236}">
                  <a16:creationId xmlns:a16="http://schemas.microsoft.com/office/drawing/2014/main" id="{714610FB-53C4-D5BB-E585-9F44FF719F89}"/>
                </a:ext>
              </a:extLst>
            </p:cNvPr>
            <p:cNvSpPr/>
            <p:nvPr/>
          </p:nvSpPr>
          <p:spPr>
            <a:xfrm rot="1476934">
              <a:off x="-2315359" y="1287153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6" name="Rechteck: abgerundete Ecken 1085">
              <a:extLst>
                <a:ext uri="{FF2B5EF4-FFF2-40B4-BE49-F238E27FC236}">
                  <a16:creationId xmlns:a16="http://schemas.microsoft.com/office/drawing/2014/main" id="{7D3B6519-00E7-AB5F-C857-321C1B53D127}"/>
                </a:ext>
              </a:extLst>
            </p:cNvPr>
            <p:cNvSpPr/>
            <p:nvPr/>
          </p:nvSpPr>
          <p:spPr>
            <a:xfrm rot="4293660">
              <a:off x="-1765590" y="1846425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7" name="Rechteck: abgerundete Ecken 1086">
              <a:extLst>
                <a:ext uri="{FF2B5EF4-FFF2-40B4-BE49-F238E27FC236}">
                  <a16:creationId xmlns:a16="http://schemas.microsoft.com/office/drawing/2014/main" id="{8EDD7F08-7CFB-3F92-6A13-EC836A6AA58B}"/>
                </a:ext>
              </a:extLst>
            </p:cNvPr>
            <p:cNvSpPr/>
            <p:nvPr/>
          </p:nvSpPr>
          <p:spPr>
            <a:xfrm rot="7048126">
              <a:off x="-1767862" y="2616692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8" name="Rechteck: abgerundete Ecken 1087">
              <a:extLst>
                <a:ext uri="{FF2B5EF4-FFF2-40B4-BE49-F238E27FC236}">
                  <a16:creationId xmlns:a16="http://schemas.microsoft.com/office/drawing/2014/main" id="{88DA5767-BC09-40B2-7F33-959FC5E017EF}"/>
                </a:ext>
              </a:extLst>
            </p:cNvPr>
            <p:cNvSpPr/>
            <p:nvPr/>
          </p:nvSpPr>
          <p:spPr>
            <a:xfrm rot="19800000">
              <a:off x="-2301563" y="3210172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9" name="Rechteck: abgerundete Ecken 1088">
              <a:extLst>
                <a:ext uri="{FF2B5EF4-FFF2-40B4-BE49-F238E27FC236}">
                  <a16:creationId xmlns:a16="http://schemas.microsoft.com/office/drawing/2014/main" id="{AD37C8CC-18A3-93F8-999E-6E335FD3506D}"/>
                </a:ext>
              </a:extLst>
            </p:cNvPr>
            <p:cNvSpPr/>
            <p:nvPr/>
          </p:nvSpPr>
          <p:spPr>
            <a:xfrm rot="12276934">
              <a:off x="-3104641" y="3207326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0" name="Rechteck: abgerundete Ecken 1089">
              <a:extLst>
                <a:ext uri="{FF2B5EF4-FFF2-40B4-BE49-F238E27FC236}">
                  <a16:creationId xmlns:a16="http://schemas.microsoft.com/office/drawing/2014/main" id="{53BAA131-9649-FCFA-CB17-6FE60B97B2A1}"/>
                </a:ext>
              </a:extLst>
            </p:cNvPr>
            <p:cNvSpPr/>
            <p:nvPr/>
          </p:nvSpPr>
          <p:spPr>
            <a:xfrm rot="15093660">
              <a:off x="-3654410" y="2648054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1" name="Rechteck: abgerundete Ecken 1090">
              <a:extLst>
                <a:ext uri="{FF2B5EF4-FFF2-40B4-BE49-F238E27FC236}">
                  <a16:creationId xmlns:a16="http://schemas.microsoft.com/office/drawing/2014/main" id="{95583853-61FE-3327-2ABF-B5F528DCCC06}"/>
                </a:ext>
              </a:extLst>
            </p:cNvPr>
            <p:cNvSpPr/>
            <p:nvPr/>
          </p:nvSpPr>
          <p:spPr>
            <a:xfrm rot="17848126">
              <a:off x="-3652138" y="1877787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2" name="Rechteck: abgerundete Ecken 1091">
              <a:extLst>
                <a:ext uri="{FF2B5EF4-FFF2-40B4-BE49-F238E27FC236}">
                  <a16:creationId xmlns:a16="http://schemas.microsoft.com/office/drawing/2014/main" id="{E26CA5B3-F523-22A6-E653-74FE020940DB}"/>
                </a:ext>
              </a:extLst>
            </p:cNvPr>
            <p:cNvSpPr/>
            <p:nvPr/>
          </p:nvSpPr>
          <p:spPr>
            <a:xfrm rot="9000000">
              <a:off x="-3118437" y="1284307"/>
              <a:ext cx="685767" cy="447614"/>
            </a:xfrm>
            <a:prstGeom prst="roundRect">
              <a:avLst>
                <a:gd name="adj" fmla="val 25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1086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2737" y="854186"/>
            <a:ext cx="7978525" cy="432000"/>
          </a:xfrm>
        </p:spPr>
        <p:txBody>
          <a:bodyPr/>
          <a:lstStyle/>
          <a:p>
            <a:r>
              <a:rPr lang="de-AT"/>
              <a:t>LEADER: Regeln bleiben großteils stabil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82737" y="1802369"/>
            <a:ext cx="3803685" cy="3380775"/>
          </a:xfrm>
        </p:spPr>
        <p:txBody>
          <a:bodyPr/>
          <a:lstStyle/>
          <a:p>
            <a:r>
              <a:rPr lang="de-AT" b="1" dirty="0"/>
              <a:t>Stärkung ländlicher Räume </a:t>
            </a:r>
            <a:r>
              <a:rPr lang="de-AT" dirty="0"/>
              <a:t>durch innovative Projekte und lokale Entwicklung</a:t>
            </a:r>
            <a:br>
              <a:rPr lang="de-AT" dirty="0"/>
            </a:br>
            <a:endParaRPr lang="de-AT" dirty="0"/>
          </a:p>
          <a:p>
            <a:r>
              <a:rPr lang="de-AT" dirty="0"/>
              <a:t>Begünstigte und </a:t>
            </a:r>
            <a:r>
              <a:rPr lang="de-AT" b="1" dirty="0"/>
              <a:t>Themenfelder wie bisher </a:t>
            </a:r>
            <a:r>
              <a:rPr lang="de-AT" dirty="0"/>
              <a:t>mit Fokus auf </a:t>
            </a:r>
            <a:r>
              <a:rPr lang="de-AT" b="1" dirty="0"/>
              <a:t>Mehrwert ländliche Gemeinden, Land- und Forstwirte: </a:t>
            </a:r>
            <a:r>
              <a:rPr lang="de-AT" dirty="0"/>
              <a:t>Transformation ländlicher Räume </a:t>
            </a:r>
          </a:p>
        </p:txBody>
      </p:sp>
      <p:sp>
        <p:nvSpPr>
          <p:cNvPr id="3115" name="Rechteck 3114">
            <a:extLst>
              <a:ext uri="{FF2B5EF4-FFF2-40B4-BE49-F238E27FC236}">
                <a16:creationId xmlns:a16="http://schemas.microsoft.com/office/drawing/2014/main" id="{E36B6EBB-9AB1-F5C3-70F0-ED5BF6207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3646" y="1366667"/>
            <a:ext cx="4238295" cy="37151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0C796581-C4A5-1F81-3446-4AF454C06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405086" y="5248743"/>
            <a:ext cx="4337519" cy="37151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rbel" panose="020B0503020204020204" pitchFamily="34" charset="0"/>
              <a:buChar char="−"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85" name="Oval 3">
            <a:extLst>
              <a:ext uri="{FF2B5EF4-FFF2-40B4-BE49-F238E27FC236}">
                <a16:creationId xmlns:a16="http://schemas.microsoft.com/office/drawing/2014/main" id="{135C2A64-4862-4C2C-DF9D-3A33C67E3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34368" y="2078502"/>
            <a:ext cx="2156610" cy="2156612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6" name="Rectangle: Rounded Corners 25">
            <a:extLst>
              <a:ext uri="{FF2B5EF4-FFF2-40B4-BE49-F238E27FC236}">
                <a16:creationId xmlns:a16="http://schemas.microsoft.com/office/drawing/2014/main" id="{A90FD57D-CE29-AB96-A3AD-AD62C96BC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300120" y="3136473"/>
            <a:ext cx="799222" cy="162918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lumMod val="75000"/>
                  <a:lumOff val="25000"/>
                  <a:alpha val="93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090" name="Group 5">
            <a:extLst>
              <a:ext uri="{FF2B5EF4-FFF2-40B4-BE49-F238E27FC236}">
                <a16:creationId xmlns:a16="http://schemas.microsoft.com/office/drawing/2014/main" id="{4FD65B48-DBD4-E491-723B-5285C028A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8734150">
            <a:off x="5255068" y="1352104"/>
            <a:ext cx="1287012" cy="1967680"/>
            <a:chOff x="3537581" y="1497131"/>
            <a:chExt cx="3046848" cy="4658248"/>
          </a:xfrm>
        </p:grpSpPr>
        <p:sp>
          <p:nvSpPr>
            <p:cNvPr id="3100" name="Freeform: Shape 6">
              <a:extLst>
                <a:ext uri="{FF2B5EF4-FFF2-40B4-BE49-F238E27FC236}">
                  <a16:creationId xmlns:a16="http://schemas.microsoft.com/office/drawing/2014/main" id="{79D87FDB-6F7C-353E-34FC-7CF05C1DC43A}"/>
                </a:ext>
              </a:extLst>
            </p:cNvPr>
            <p:cNvSpPr/>
            <p:nvPr/>
          </p:nvSpPr>
          <p:spPr>
            <a:xfrm>
              <a:off x="3537581" y="1497131"/>
              <a:ext cx="3046848" cy="4658248"/>
            </a:xfrm>
            <a:custGeom>
              <a:avLst/>
              <a:gdLst>
                <a:gd name="connsiteX0" fmla="*/ 1523424 w 3046848"/>
                <a:gd name="connsiteY0" fmla="*/ 0 h 4658248"/>
                <a:gd name="connsiteX1" fmla="*/ 3046848 w 3046848"/>
                <a:gd name="connsiteY1" fmla="*/ 1523424 h 4658248"/>
                <a:gd name="connsiteX2" fmla="*/ 3015898 w 3046848"/>
                <a:gd name="connsiteY2" fmla="*/ 1830447 h 4658248"/>
                <a:gd name="connsiteX3" fmla="*/ 2997038 w 3046848"/>
                <a:gd name="connsiteY3" fmla="*/ 1903796 h 4658248"/>
                <a:gd name="connsiteX4" fmla="*/ 3000084 w 3046848"/>
                <a:gd name="connsiteY4" fmla="*/ 1903796 h 4658248"/>
                <a:gd name="connsiteX5" fmla="*/ 2429370 w 3046848"/>
                <a:gd name="connsiteY5" fmla="*/ 3909043 h 4658248"/>
                <a:gd name="connsiteX6" fmla="*/ 2427481 w 3046848"/>
                <a:gd name="connsiteY6" fmla="*/ 3921421 h 4658248"/>
                <a:gd name="connsiteX7" fmla="*/ 1523424 w 3046848"/>
                <a:gd name="connsiteY7" fmla="*/ 4658248 h 4658248"/>
                <a:gd name="connsiteX8" fmla="*/ 619367 w 3046848"/>
                <a:gd name="connsiteY8" fmla="*/ 3921421 h 4658248"/>
                <a:gd name="connsiteX9" fmla="*/ 617478 w 3046848"/>
                <a:gd name="connsiteY9" fmla="*/ 3909043 h 4658248"/>
                <a:gd name="connsiteX10" fmla="*/ 46765 w 3046848"/>
                <a:gd name="connsiteY10" fmla="*/ 1903796 h 4658248"/>
                <a:gd name="connsiteX11" fmla="*/ 49811 w 3046848"/>
                <a:gd name="connsiteY11" fmla="*/ 1903796 h 4658248"/>
                <a:gd name="connsiteX12" fmla="*/ 30951 w 3046848"/>
                <a:gd name="connsiteY12" fmla="*/ 1830447 h 4658248"/>
                <a:gd name="connsiteX13" fmla="*/ 0 w 3046848"/>
                <a:gd name="connsiteY13" fmla="*/ 1523424 h 4658248"/>
                <a:gd name="connsiteX14" fmla="*/ 1523424 w 3046848"/>
                <a:gd name="connsiteY14" fmla="*/ 0 h 465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46848" h="4658248">
                  <a:moveTo>
                    <a:pt x="1523424" y="0"/>
                  </a:moveTo>
                  <a:cubicBezTo>
                    <a:pt x="2364788" y="0"/>
                    <a:pt x="3046848" y="682060"/>
                    <a:pt x="3046848" y="1523424"/>
                  </a:cubicBezTo>
                  <a:cubicBezTo>
                    <a:pt x="3046848" y="1628595"/>
                    <a:pt x="3036191" y="1731276"/>
                    <a:pt x="3015898" y="1830447"/>
                  </a:cubicBezTo>
                  <a:lnTo>
                    <a:pt x="2997038" y="1903796"/>
                  </a:lnTo>
                  <a:lnTo>
                    <a:pt x="3000084" y="1903796"/>
                  </a:lnTo>
                  <a:lnTo>
                    <a:pt x="2429370" y="3909043"/>
                  </a:lnTo>
                  <a:lnTo>
                    <a:pt x="2427481" y="3921421"/>
                  </a:lnTo>
                  <a:cubicBezTo>
                    <a:pt x="2341433" y="4341927"/>
                    <a:pt x="1969369" y="4658248"/>
                    <a:pt x="1523424" y="4658248"/>
                  </a:cubicBezTo>
                  <a:cubicBezTo>
                    <a:pt x="1077480" y="4658248"/>
                    <a:pt x="705415" y="4341927"/>
                    <a:pt x="619367" y="3921421"/>
                  </a:cubicBezTo>
                  <a:lnTo>
                    <a:pt x="617478" y="3909043"/>
                  </a:lnTo>
                  <a:lnTo>
                    <a:pt x="46765" y="1903796"/>
                  </a:lnTo>
                  <a:lnTo>
                    <a:pt x="49811" y="1903796"/>
                  </a:lnTo>
                  <a:lnTo>
                    <a:pt x="30951" y="1830447"/>
                  </a:lnTo>
                  <a:cubicBezTo>
                    <a:pt x="10657" y="1731276"/>
                    <a:pt x="0" y="1628595"/>
                    <a:pt x="0" y="1523424"/>
                  </a:cubicBezTo>
                  <a:cubicBezTo>
                    <a:pt x="0" y="682060"/>
                    <a:pt x="682060" y="0"/>
                    <a:pt x="1523424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1" name="Freeform: Shape 7">
              <a:extLst>
                <a:ext uri="{FF2B5EF4-FFF2-40B4-BE49-F238E27FC236}">
                  <a16:creationId xmlns:a16="http://schemas.microsoft.com/office/drawing/2014/main" id="{6D06235C-9485-4E13-6220-C1E4ABAFBE79}"/>
                </a:ext>
              </a:extLst>
            </p:cNvPr>
            <p:cNvSpPr/>
            <p:nvPr/>
          </p:nvSpPr>
          <p:spPr>
            <a:xfrm>
              <a:off x="3584345" y="3400923"/>
              <a:ext cx="2953318" cy="2754452"/>
            </a:xfrm>
            <a:custGeom>
              <a:avLst/>
              <a:gdLst>
                <a:gd name="connsiteX0" fmla="*/ 0 w 2953319"/>
                <a:gd name="connsiteY0" fmla="*/ 0 h 2754452"/>
                <a:gd name="connsiteX1" fmla="*/ 9076 w 2953319"/>
                <a:gd name="connsiteY1" fmla="*/ 0 h 2754452"/>
                <a:gd name="connsiteX2" fmla="*/ 21726 w 2953319"/>
                <a:gd name="connsiteY2" fmla="*/ 49200 h 2754452"/>
                <a:gd name="connsiteX3" fmla="*/ 1476660 w 2953319"/>
                <a:gd name="connsiteY3" fmla="*/ 1119604 h 2754452"/>
                <a:gd name="connsiteX4" fmla="*/ 2931594 w 2953319"/>
                <a:gd name="connsiteY4" fmla="*/ 49200 h 2754452"/>
                <a:gd name="connsiteX5" fmla="*/ 2944245 w 2953319"/>
                <a:gd name="connsiteY5" fmla="*/ 0 h 2754452"/>
                <a:gd name="connsiteX6" fmla="*/ 2953319 w 2953319"/>
                <a:gd name="connsiteY6" fmla="*/ 0 h 2754452"/>
                <a:gd name="connsiteX7" fmla="*/ 2382605 w 2953319"/>
                <a:gd name="connsiteY7" fmla="*/ 2005247 h 2754452"/>
                <a:gd name="connsiteX8" fmla="*/ 2380716 w 2953319"/>
                <a:gd name="connsiteY8" fmla="*/ 2017625 h 2754452"/>
                <a:gd name="connsiteX9" fmla="*/ 1476659 w 2953319"/>
                <a:gd name="connsiteY9" fmla="*/ 2754452 h 2754452"/>
                <a:gd name="connsiteX10" fmla="*/ 572602 w 2953319"/>
                <a:gd name="connsiteY10" fmla="*/ 2017625 h 2754452"/>
                <a:gd name="connsiteX11" fmla="*/ 570713 w 2953319"/>
                <a:gd name="connsiteY11" fmla="*/ 2005247 h 2754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3319" h="2754452">
                  <a:moveTo>
                    <a:pt x="0" y="0"/>
                  </a:moveTo>
                  <a:lnTo>
                    <a:pt x="9076" y="0"/>
                  </a:lnTo>
                  <a:lnTo>
                    <a:pt x="21726" y="49200"/>
                  </a:lnTo>
                  <a:cubicBezTo>
                    <a:pt x="214609" y="669338"/>
                    <a:pt x="793052" y="1119604"/>
                    <a:pt x="1476660" y="1119604"/>
                  </a:cubicBezTo>
                  <a:cubicBezTo>
                    <a:pt x="2160268" y="1119604"/>
                    <a:pt x="2738711" y="669338"/>
                    <a:pt x="2931594" y="49200"/>
                  </a:cubicBezTo>
                  <a:lnTo>
                    <a:pt x="2944245" y="0"/>
                  </a:lnTo>
                  <a:lnTo>
                    <a:pt x="2953319" y="0"/>
                  </a:lnTo>
                  <a:lnTo>
                    <a:pt x="2382605" y="2005247"/>
                  </a:lnTo>
                  <a:lnTo>
                    <a:pt x="2380716" y="2017625"/>
                  </a:lnTo>
                  <a:cubicBezTo>
                    <a:pt x="2294668" y="2438131"/>
                    <a:pt x="1922604" y="2754452"/>
                    <a:pt x="1476659" y="2754452"/>
                  </a:cubicBezTo>
                  <a:cubicBezTo>
                    <a:pt x="1030715" y="2754452"/>
                    <a:pt x="658650" y="2438131"/>
                    <a:pt x="572602" y="2017625"/>
                  </a:cubicBezTo>
                  <a:lnTo>
                    <a:pt x="570713" y="2005247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91" name="Group 11">
            <a:extLst>
              <a:ext uri="{FF2B5EF4-FFF2-40B4-BE49-F238E27FC236}">
                <a16:creationId xmlns:a16="http://schemas.microsoft.com/office/drawing/2014/main" id="{EA27FD66-0606-D260-65C6-380DAF917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865850" flipH="1">
            <a:off x="7177461" y="1352105"/>
            <a:ext cx="1287014" cy="1967683"/>
            <a:chOff x="3237710" y="1166845"/>
            <a:chExt cx="3046848" cy="4658251"/>
          </a:xfrm>
        </p:grpSpPr>
        <p:sp>
          <p:nvSpPr>
            <p:cNvPr id="3098" name="Freeform: Shape 12">
              <a:extLst>
                <a:ext uri="{FF2B5EF4-FFF2-40B4-BE49-F238E27FC236}">
                  <a16:creationId xmlns:a16="http://schemas.microsoft.com/office/drawing/2014/main" id="{8128739B-2CB9-FFA3-25BB-74937D58AEB6}"/>
                </a:ext>
              </a:extLst>
            </p:cNvPr>
            <p:cNvSpPr/>
            <p:nvPr/>
          </p:nvSpPr>
          <p:spPr>
            <a:xfrm>
              <a:off x="3237710" y="1166845"/>
              <a:ext cx="3046848" cy="4658251"/>
            </a:xfrm>
            <a:custGeom>
              <a:avLst/>
              <a:gdLst>
                <a:gd name="connsiteX0" fmla="*/ 1523424 w 3046848"/>
                <a:gd name="connsiteY0" fmla="*/ 0 h 4658248"/>
                <a:gd name="connsiteX1" fmla="*/ 3046848 w 3046848"/>
                <a:gd name="connsiteY1" fmla="*/ 1523424 h 4658248"/>
                <a:gd name="connsiteX2" fmla="*/ 3015898 w 3046848"/>
                <a:gd name="connsiteY2" fmla="*/ 1830447 h 4658248"/>
                <a:gd name="connsiteX3" fmla="*/ 2997038 w 3046848"/>
                <a:gd name="connsiteY3" fmla="*/ 1903796 h 4658248"/>
                <a:gd name="connsiteX4" fmla="*/ 3000084 w 3046848"/>
                <a:gd name="connsiteY4" fmla="*/ 1903796 h 4658248"/>
                <a:gd name="connsiteX5" fmla="*/ 2429370 w 3046848"/>
                <a:gd name="connsiteY5" fmla="*/ 3909043 h 4658248"/>
                <a:gd name="connsiteX6" fmla="*/ 2427481 w 3046848"/>
                <a:gd name="connsiteY6" fmla="*/ 3921421 h 4658248"/>
                <a:gd name="connsiteX7" fmla="*/ 1523424 w 3046848"/>
                <a:gd name="connsiteY7" fmla="*/ 4658248 h 4658248"/>
                <a:gd name="connsiteX8" fmla="*/ 619367 w 3046848"/>
                <a:gd name="connsiteY8" fmla="*/ 3921421 h 4658248"/>
                <a:gd name="connsiteX9" fmla="*/ 617478 w 3046848"/>
                <a:gd name="connsiteY9" fmla="*/ 3909043 h 4658248"/>
                <a:gd name="connsiteX10" fmla="*/ 46765 w 3046848"/>
                <a:gd name="connsiteY10" fmla="*/ 1903796 h 4658248"/>
                <a:gd name="connsiteX11" fmla="*/ 49811 w 3046848"/>
                <a:gd name="connsiteY11" fmla="*/ 1903796 h 4658248"/>
                <a:gd name="connsiteX12" fmla="*/ 30951 w 3046848"/>
                <a:gd name="connsiteY12" fmla="*/ 1830447 h 4658248"/>
                <a:gd name="connsiteX13" fmla="*/ 0 w 3046848"/>
                <a:gd name="connsiteY13" fmla="*/ 1523424 h 4658248"/>
                <a:gd name="connsiteX14" fmla="*/ 1523424 w 3046848"/>
                <a:gd name="connsiteY14" fmla="*/ 0 h 465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46848" h="4658248">
                  <a:moveTo>
                    <a:pt x="1523424" y="0"/>
                  </a:moveTo>
                  <a:cubicBezTo>
                    <a:pt x="2364788" y="0"/>
                    <a:pt x="3046848" y="682060"/>
                    <a:pt x="3046848" y="1523424"/>
                  </a:cubicBezTo>
                  <a:cubicBezTo>
                    <a:pt x="3046848" y="1628595"/>
                    <a:pt x="3036191" y="1731276"/>
                    <a:pt x="3015898" y="1830447"/>
                  </a:cubicBezTo>
                  <a:lnTo>
                    <a:pt x="2997038" y="1903796"/>
                  </a:lnTo>
                  <a:lnTo>
                    <a:pt x="3000084" y="1903796"/>
                  </a:lnTo>
                  <a:lnTo>
                    <a:pt x="2429370" y="3909043"/>
                  </a:lnTo>
                  <a:lnTo>
                    <a:pt x="2427481" y="3921421"/>
                  </a:lnTo>
                  <a:cubicBezTo>
                    <a:pt x="2341433" y="4341927"/>
                    <a:pt x="1969369" y="4658248"/>
                    <a:pt x="1523424" y="4658248"/>
                  </a:cubicBezTo>
                  <a:cubicBezTo>
                    <a:pt x="1077480" y="4658248"/>
                    <a:pt x="705415" y="4341927"/>
                    <a:pt x="619367" y="3921421"/>
                  </a:cubicBezTo>
                  <a:lnTo>
                    <a:pt x="617478" y="3909043"/>
                  </a:lnTo>
                  <a:lnTo>
                    <a:pt x="46765" y="1903796"/>
                  </a:lnTo>
                  <a:lnTo>
                    <a:pt x="49811" y="1903796"/>
                  </a:lnTo>
                  <a:lnTo>
                    <a:pt x="30951" y="1830447"/>
                  </a:lnTo>
                  <a:cubicBezTo>
                    <a:pt x="10657" y="1731276"/>
                    <a:pt x="0" y="1628595"/>
                    <a:pt x="0" y="1523424"/>
                  </a:cubicBezTo>
                  <a:cubicBezTo>
                    <a:pt x="0" y="682060"/>
                    <a:pt x="682060" y="0"/>
                    <a:pt x="1523424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9" name="Freeform: Shape 13">
              <a:extLst>
                <a:ext uri="{FF2B5EF4-FFF2-40B4-BE49-F238E27FC236}">
                  <a16:creationId xmlns:a16="http://schemas.microsoft.com/office/drawing/2014/main" id="{634EBDEF-7635-23BF-98C6-D458E7A300C8}"/>
                </a:ext>
              </a:extLst>
            </p:cNvPr>
            <p:cNvSpPr/>
            <p:nvPr/>
          </p:nvSpPr>
          <p:spPr>
            <a:xfrm>
              <a:off x="3284482" y="3070637"/>
              <a:ext cx="2953319" cy="2754451"/>
            </a:xfrm>
            <a:custGeom>
              <a:avLst/>
              <a:gdLst>
                <a:gd name="connsiteX0" fmla="*/ 0 w 2953319"/>
                <a:gd name="connsiteY0" fmla="*/ 0 h 2754452"/>
                <a:gd name="connsiteX1" fmla="*/ 9076 w 2953319"/>
                <a:gd name="connsiteY1" fmla="*/ 0 h 2754452"/>
                <a:gd name="connsiteX2" fmla="*/ 21726 w 2953319"/>
                <a:gd name="connsiteY2" fmla="*/ 49200 h 2754452"/>
                <a:gd name="connsiteX3" fmla="*/ 1476660 w 2953319"/>
                <a:gd name="connsiteY3" fmla="*/ 1119604 h 2754452"/>
                <a:gd name="connsiteX4" fmla="*/ 2931594 w 2953319"/>
                <a:gd name="connsiteY4" fmla="*/ 49200 h 2754452"/>
                <a:gd name="connsiteX5" fmla="*/ 2944245 w 2953319"/>
                <a:gd name="connsiteY5" fmla="*/ 0 h 2754452"/>
                <a:gd name="connsiteX6" fmla="*/ 2953319 w 2953319"/>
                <a:gd name="connsiteY6" fmla="*/ 0 h 2754452"/>
                <a:gd name="connsiteX7" fmla="*/ 2382605 w 2953319"/>
                <a:gd name="connsiteY7" fmla="*/ 2005247 h 2754452"/>
                <a:gd name="connsiteX8" fmla="*/ 2380716 w 2953319"/>
                <a:gd name="connsiteY8" fmla="*/ 2017625 h 2754452"/>
                <a:gd name="connsiteX9" fmla="*/ 1476659 w 2953319"/>
                <a:gd name="connsiteY9" fmla="*/ 2754452 h 2754452"/>
                <a:gd name="connsiteX10" fmla="*/ 572602 w 2953319"/>
                <a:gd name="connsiteY10" fmla="*/ 2017625 h 2754452"/>
                <a:gd name="connsiteX11" fmla="*/ 570713 w 2953319"/>
                <a:gd name="connsiteY11" fmla="*/ 2005247 h 2754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3319" h="2754452">
                  <a:moveTo>
                    <a:pt x="0" y="0"/>
                  </a:moveTo>
                  <a:lnTo>
                    <a:pt x="9076" y="0"/>
                  </a:lnTo>
                  <a:lnTo>
                    <a:pt x="21726" y="49200"/>
                  </a:lnTo>
                  <a:cubicBezTo>
                    <a:pt x="214609" y="669338"/>
                    <a:pt x="793052" y="1119604"/>
                    <a:pt x="1476660" y="1119604"/>
                  </a:cubicBezTo>
                  <a:cubicBezTo>
                    <a:pt x="2160268" y="1119604"/>
                    <a:pt x="2738711" y="669338"/>
                    <a:pt x="2931594" y="49200"/>
                  </a:cubicBezTo>
                  <a:lnTo>
                    <a:pt x="2944245" y="0"/>
                  </a:lnTo>
                  <a:lnTo>
                    <a:pt x="2953319" y="0"/>
                  </a:lnTo>
                  <a:lnTo>
                    <a:pt x="2382605" y="2005247"/>
                  </a:lnTo>
                  <a:lnTo>
                    <a:pt x="2380716" y="2017625"/>
                  </a:lnTo>
                  <a:cubicBezTo>
                    <a:pt x="2294668" y="2438131"/>
                    <a:pt x="1922604" y="2754452"/>
                    <a:pt x="1476659" y="2754452"/>
                  </a:cubicBezTo>
                  <a:cubicBezTo>
                    <a:pt x="1030715" y="2754452"/>
                    <a:pt x="658650" y="2438131"/>
                    <a:pt x="572602" y="2017625"/>
                  </a:cubicBezTo>
                  <a:lnTo>
                    <a:pt x="570713" y="2005247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92" name="Group 14">
            <a:extLst>
              <a:ext uri="{FF2B5EF4-FFF2-40B4-BE49-F238E27FC236}">
                <a16:creationId xmlns:a16="http://schemas.microsoft.com/office/drawing/2014/main" id="{C1B59F2A-FCC7-20F8-F534-E004CFDD4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865850" flipV="1">
            <a:off x="5255069" y="3050506"/>
            <a:ext cx="1287010" cy="1967681"/>
            <a:chOff x="2944122" y="2035916"/>
            <a:chExt cx="3046845" cy="4658249"/>
          </a:xfrm>
        </p:grpSpPr>
        <p:sp>
          <p:nvSpPr>
            <p:cNvPr id="3096" name="Freeform: Shape 15">
              <a:extLst>
                <a:ext uri="{FF2B5EF4-FFF2-40B4-BE49-F238E27FC236}">
                  <a16:creationId xmlns:a16="http://schemas.microsoft.com/office/drawing/2014/main" id="{F746E0F6-54B1-42C2-FE51-CDC8F0198514}"/>
                </a:ext>
              </a:extLst>
            </p:cNvPr>
            <p:cNvSpPr/>
            <p:nvPr/>
          </p:nvSpPr>
          <p:spPr>
            <a:xfrm>
              <a:off x="2944122" y="2035916"/>
              <a:ext cx="3046845" cy="4658249"/>
            </a:xfrm>
            <a:custGeom>
              <a:avLst/>
              <a:gdLst>
                <a:gd name="connsiteX0" fmla="*/ 1523424 w 3046848"/>
                <a:gd name="connsiteY0" fmla="*/ 0 h 4658248"/>
                <a:gd name="connsiteX1" fmla="*/ 3046848 w 3046848"/>
                <a:gd name="connsiteY1" fmla="*/ 1523424 h 4658248"/>
                <a:gd name="connsiteX2" fmla="*/ 3015898 w 3046848"/>
                <a:gd name="connsiteY2" fmla="*/ 1830447 h 4658248"/>
                <a:gd name="connsiteX3" fmla="*/ 2997038 w 3046848"/>
                <a:gd name="connsiteY3" fmla="*/ 1903796 h 4658248"/>
                <a:gd name="connsiteX4" fmla="*/ 3000084 w 3046848"/>
                <a:gd name="connsiteY4" fmla="*/ 1903796 h 4658248"/>
                <a:gd name="connsiteX5" fmla="*/ 2429370 w 3046848"/>
                <a:gd name="connsiteY5" fmla="*/ 3909043 h 4658248"/>
                <a:gd name="connsiteX6" fmla="*/ 2427481 w 3046848"/>
                <a:gd name="connsiteY6" fmla="*/ 3921421 h 4658248"/>
                <a:gd name="connsiteX7" fmla="*/ 1523424 w 3046848"/>
                <a:gd name="connsiteY7" fmla="*/ 4658248 h 4658248"/>
                <a:gd name="connsiteX8" fmla="*/ 619367 w 3046848"/>
                <a:gd name="connsiteY8" fmla="*/ 3921421 h 4658248"/>
                <a:gd name="connsiteX9" fmla="*/ 617478 w 3046848"/>
                <a:gd name="connsiteY9" fmla="*/ 3909043 h 4658248"/>
                <a:gd name="connsiteX10" fmla="*/ 46765 w 3046848"/>
                <a:gd name="connsiteY10" fmla="*/ 1903796 h 4658248"/>
                <a:gd name="connsiteX11" fmla="*/ 49811 w 3046848"/>
                <a:gd name="connsiteY11" fmla="*/ 1903796 h 4658248"/>
                <a:gd name="connsiteX12" fmla="*/ 30951 w 3046848"/>
                <a:gd name="connsiteY12" fmla="*/ 1830447 h 4658248"/>
                <a:gd name="connsiteX13" fmla="*/ 0 w 3046848"/>
                <a:gd name="connsiteY13" fmla="*/ 1523424 h 4658248"/>
                <a:gd name="connsiteX14" fmla="*/ 1523424 w 3046848"/>
                <a:gd name="connsiteY14" fmla="*/ 0 h 465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46848" h="4658248">
                  <a:moveTo>
                    <a:pt x="1523424" y="0"/>
                  </a:moveTo>
                  <a:cubicBezTo>
                    <a:pt x="2364788" y="0"/>
                    <a:pt x="3046848" y="682060"/>
                    <a:pt x="3046848" y="1523424"/>
                  </a:cubicBezTo>
                  <a:cubicBezTo>
                    <a:pt x="3046848" y="1628595"/>
                    <a:pt x="3036191" y="1731276"/>
                    <a:pt x="3015898" y="1830447"/>
                  </a:cubicBezTo>
                  <a:lnTo>
                    <a:pt x="2997038" y="1903796"/>
                  </a:lnTo>
                  <a:lnTo>
                    <a:pt x="3000084" y="1903796"/>
                  </a:lnTo>
                  <a:lnTo>
                    <a:pt x="2429370" y="3909043"/>
                  </a:lnTo>
                  <a:lnTo>
                    <a:pt x="2427481" y="3921421"/>
                  </a:lnTo>
                  <a:cubicBezTo>
                    <a:pt x="2341433" y="4341927"/>
                    <a:pt x="1969369" y="4658248"/>
                    <a:pt x="1523424" y="4658248"/>
                  </a:cubicBezTo>
                  <a:cubicBezTo>
                    <a:pt x="1077480" y="4658248"/>
                    <a:pt x="705415" y="4341927"/>
                    <a:pt x="619367" y="3921421"/>
                  </a:cubicBezTo>
                  <a:lnTo>
                    <a:pt x="617478" y="3909043"/>
                  </a:lnTo>
                  <a:lnTo>
                    <a:pt x="46765" y="1903796"/>
                  </a:lnTo>
                  <a:lnTo>
                    <a:pt x="49811" y="1903796"/>
                  </a:lnTo>
                  <a:lnTo>
                    <a:pt x="30951" y="1830447"/>
                  </a:lnTo>
                  <a:cubicBezTo>
                    <a:pt x="10657" y="1731276"/>
                    <a:pt x="0" y="1628595"/>
                    <a:pt x="0" y="1523424"/>
                  </a:cubicBezTo>
                  <a:cubicBezTo>
                    <a:pt x="0" y="682060"/>
                    <a:pt x="682060" y="0"/>
                    <a:pt x="1523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7" name="Freeform: Shape 16">
              <a:extLst>
                <a:ext uri="{FF2B5EF4-FFF2-40B4-BE49-F238E27FC236}">
                  <a16:creationId xmlns:a16="http://schemas.microsoft.com/office/drawing/2014/main" id="{38E1A0E5-3433-C8D6-4F37-9C957E6CB534}"/>
                </a:ext>
              </a:extLst>
            </p:cNvPr>
            <p:cNvSpPr/>
            <p:nvPr/>
          </p:nvSpPr>
          <p:spPr>
            <a:xfrm>
              <a:off x="2990888" y="3939715"/>
              <a:ext cx="2953315" cy="2754450"/>
            </a:xfrm>
            <a:custGeom>
              <a:avLst/>
              <a:gdLst>
                <a:gd name="connsiteX0" fmla="*/ 0 w 2953319"/>
                <a:gd name="connsiteY0" fmla="*/ 0 h 2754452"/>
                <a:gd name="connsiteX1" fmla="*/ 9076 w 2953319"/>
                <a:gd name="connsiteY1" fmla="*/ 0 h 2754452"/>
                <a:gd name="connsiteX2" fmla="*/ 21726 w 2953319"/>
                <a:gd name="connsiteY2" fmla="*/ 49200 h 2754452"/>
                <a:gd name="connsiteX3" fmla="*/ 1476660 w 2953319"/>
                <a:gd name="connsiteY3" fmla="*/ 1119604 h 2754452"/>
                <a:gd name="connsiteX4" fmla="*/ 2931594 w 2953319"/>
                <a:gd name="connsiteY4" fmla="*/ 49200 h 2754452"/>
                <a:gd name="connsiteX5" fmla="*/ 2944245 w 2953319"/>
                <a:gd name="connsiteY5" fmla="*/ 0 h 2754452"/>
                <a:gd name="connsiteX6" fmla="*/ 2953319 w 2953319"/>
                <a:gd name="connsiteY6" fmla="*/ 0 h 2754452"/>
                <a:gd name="connsiteX7" fmla="*/ 2382605 w 2953319"/>
                <a:gd name="connsiteY7" fmla="*/ 2005247 h 2754452"/>
                <a:gd name="connsiteX8" fmla="*/ 2380716 w 2953319"/>
                <a:gd name="connsiteY8" fmla="*/ 2017625 h 2754452"/>
                <a:gd name="connsiteX9" fmla="*/ 1476659 w 2953319"/>
                <a:gd name="connsiteY9" fmla="*/ 2754452 h 2754452"/>
                <a:gd name="connsiteX10" fmla="*/ 572602 w 2953319"/>
                <a:gd name="connsiteY10" fmla="*/ 2017625 h 2754452"/>
                <a:gd name="connsiteX11" fmla="*/ 570713 w 2953319"/>
                <a:gd name="connsiteY11" fmla="*/ 2005247 h 2754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3319" h="2754452">
                  <a:moveTo>
                    <a:pt x="0" y="0"/>
                  </a:moveTo>
                  <a:lnTo>
                    <a:pt x="9076" y="0"/>
                  </a:lnTo>
                  <a:lnTo>
                    <a:pt x="21726" y="49200"/>
                  </a:lnTo>
                  <a:cubicBezTo>
                    <a:pt x="214609" y="669338"/>
                    <a:pt x="793052" y="1119604"/>
                    <a:pt x="1476660" y="1119604"/>
                  </a:cubicBezTo>
                  <a:cubicBezTo>
                    <a:pt x="2160268" y="1119604"/>
                    <a:pt x="2738711" y="669338"/>
                    <a:pt x="2931594" y="49200"/>
                  </a:cubicBezTo>
                  <a:lnTo>
                    <a:pt x="2944245" y="0"/>
                  </a:lnTo>
                  <a:lnTo>
                    <a:pt x="2953319" y="0"/>
                  </a:lnTo>
                  <a:lnTo>
                    <a:pt x="2382605" y="2005247"/>
                  </a:lnTo>
                  <a:lnTo>
                    <a:pt x="2380716" y="2017625"/>
                  </a:lnTo>
                  <a:cubicBezTo>
                    <a:pt x="2294668" y="2438131"/>
                    <a:pt x="1922604" y="2754452"/>
                    <a:pt x="1476659" y="2754452"/>
                  </a:cubicBezTo>
                  <a:cubicBezTo>
                    <a:pt x="1030715" y="2754452"/>
                    <a:pt x="658650" y="2438131"/>
                    <a:pt x="572602" y="2017625"/>
                  </a:cubicBezTo>
                  <a:lnTo>
                    <a:pt x="570713" y="2005247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93" name="Group 17">
            <a:extLst>
              <a:ext uri="{FF2B5EF4-FFF2-40B4-BE49-F238E27FC236}">
                <a16:creationId xmlns:a16="http://schemas.microsoft.com/office/drawing/2014/main" id="{3779FE04-70E4-B032-0355-7FFBE67B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8734150" flipH="1" flipV="1">
            <a:off x="7184808" y="3061538"/>
            <a:ext cx="1287013" cy="1967682"/>
            <a:chOff x="2507854" y="1588574"/>
            <a:chExt cx="3046848" cy="4658253"/>
          </a:xfrm>
        </p:grpSpPr>
        <p:sp>
          <p:nvSpPr>
            <p:cNvPr id="3094" name="Freeform: Shape 18">
              <a:extLst>
                <a:ext uri="{FF2B5EF4-FFF2-40B4-BE49-F238E27FC236}">
                  <a16:creationId xmlns:a16="http://schemas.microsoft.com/office/drawing/2014/main" id="{92FF2E0D-DD86-8521-A639-14BE187FC07D}"/>
                </a:ext>
              </a:extLst>
            </p:cNvPr>
            <p:cNvSpPr/>
            <p:nvPr/>
          </p:nvSpPr>
          <p:spPr>
            <a:xfrm>
              <a:off x="2507854" y="1588574"/>
              <a:ext cx="3046848" cy="4658253"/>
            </a:xfrm>
            <a:custGeom>
              <a:avLst/>
              <a:gdLst>
                <a:gd name="connsiteX0" fmla="*/ 1523424 w 3046848"/>
                <a:gd name="connsiteY0" fmla="*/ 0 h 4658248"/>
                <a:gd name="connsiteX1" fmla="*/ 3046848 w 3046848"/>
                <a:gd name="connsiteY1" fmla="*/ 1523424 h 4658248"/>
                <a:gd name="connsiteX2" fmla="*/ 3015898 w 3046848"/>
                <a:gd name="connsiteY2" fmla="*/ 1830447 h 4658248"/>
                <a:gd name="connsiteX3" fmla="*/ 2997038 w 3046848"/>
                <a:gd name="connsiteY3" fmla="*/ 1903796 h 4658248"/>
                <a:gd name="connsiteX4" fmla="*/ 3000084 w 3046848"/>
                <a:gd name="connsiteY4" fmla="*/ 1903796 h 4658248"/>
                <a:gd name="connsiteX5" fmla="*/ 2429370 w 3046848"/>
                <a:gd name="connsiteY5" fmla="*/ 3909043 h 4658248"/>
                <a:gd name="connsiteX6" fmla="*/ 2427481 w 3046848"/>
                <a:gd name="connsiteY6" fmla="*/ 3921421 h 4658248"/>
                <a:gd name="connsiteX7" fmla="*/ 1523424 w 3046848"/>
                <a:gd name="connsiteY7" fmla="*/ 4658248 h 4658248"/>
                <a:gd name="connsiteX8" fmla="*/ 619367 w 3046848"/>
                <a:gd name="connsiteY8" fmla="*/ 3921421 h 4658248"/>
                <a:gd name="connsiteX9" fmla="*/ 617478 w 3046848"/>
                <a:gd name="connsiteY9" fmla="*/ 3909043 h 4658248"/>
                <a:gd name="connsiteX10" fmla="*/ 46765 w 3046848"/>
                <a:gd name="connsiteY10" fmla="*/ 1903796 h 4658248"/>
                <a:gd name="connsiteX11" fmla="*/ 49811 w 3046848"/>
                <a:gd name="connsiteY11" fmla="*/ 1903796 h 4658248"/>
                <a:gd name="connsiteX12" fmla="*/ 30951 w 3046848"/>
                <a:gd name="connsiteY12" fmla="*/ 1830447 h 4658248"/>
                <a:gd name="connsiteX13" fmla="*/ 0 w 3046848"/>
                <a:gd name="connsiteY13" fmla="*/ 1523424 h 4658248"/>
                <a:gd name="connsiteX14" fmla="*/ 1523424 w 3046848"/>
                <a:gd name="connsiteY14" fmla="*/ 0 h 465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46848" h="4658248">
                  <a:moveTo>
                    <a:pt x="1523424" y="0"/>
                  </a:moveTo>
                  <a:cubicBezTo>
                    <a:pt x="2364788" y="0"/>
                    <a:pt x="3046848" y="682060"/>
                    <a:pt x="3046848" y="1523424"/>
                  </a:cubicBezTo>
                  <a:cubicBezTo>
                    <a:pt x="3046848" y="1628595"/>
                    <a:pt x="3036191" y="1731276"/>
                    <a:pt x="3015898" y="1830447"/>
                  </a:cubicBezTo>
                  <a:lnTo>
                    <a:pt x="2997038" y="1903796"/>
                  </a:lnTo>
                  <a:lnTo>
                    <a:pt x="3000084" y="1903796"/>
                  </a:lnTo>
                  <a:lnTo>
                    <a:pt x="2429370" y="3909043"/>
                  </a:lnTo>
                  <a:lnTo>
                    <a:pt x="2427481" y="3921421"/>
                  </a:lnTo>
                  <a:cubicBezTo>
                    <a:pt x="2341433" y="4341927"/>
                    <a:pt x="1969369" y="4658248"/>
                    <a:pt x="1523424" y="4658248"/>
                  </a:cubicBezTo>
                  <a:cubicBezTo>
                    <a:pt x="1077480" y="4658248"/>
                    <a:pt x="705415" y="4341927"/>
                    <a:pt x="619367" y="3921421"/>
                  </a:cubicBezTo>
                  <a:lnTo>
                    <a:pt x="617478" y="3909043"/>
                  </a:lnTo>
                  <a:lnTo>
                    <a:pt x="46765" y="1903796"/>
                  </a:lnTo>
                  <a:lnTo>
                    <a:pt x="49811" y="1903796"/>
                  </a:lnTo>
                  <a:lnTo>
                    <a:pt x="30951" y="1830447"/>
                  </a:lnTo>
                  <a:cubicBezTo>
                    <a:pt x="10657" y="1731276"/>
                    <a:pt x="0" y="1628595"/>
                    <a:pt x="0" y="1523424"/>
                  </a:cubicBezTo>
                  <a:cubicBezTo>
                    <a:pt x="0" y="682060"/>
                    <a:pt x="682060" y="0"/>
                    <a:pt x="1523424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5" name="Freeform: Shape 19">
              <a:extLst>
                <a:ext uri="{FF2B5EF4-FFF2-40B4-BE49-F238E27FC236}">
                  <a16:creationId xmlns:a16="http://schemas.microsoft.com/office/drawing/2014/main" id="{030EB162-B17D-64C6-FFB6-F8506E693F54}"/>
                </a:ext>
              </a:extLst>
            </p:cNvPr>
            <p:cNvSpPr/>
            <p:nvPr/>
          </p:nvSpPr>
          <p:spPr>
            <a:xfrm>
              <a:off x="2554620" y="3492376"/>
              <a:ext cx="2953317" cy="2754450"/>
            </a:xfrm>
            <a:custGeom>
              <a:avLst/>
              <a:gdLst>
                <a:gd name="connsiteX0" fmla="*/ 0 w 2953319"/>
                <a:gd name="connsiteY0" fmla="*/ 0 h 2754452"/>
                <a:gd name="connsiteX1" fmla="*/ 9076 w 2953319"/>
                <a:gd name="connsiteY1" fmla="*/ 0 h 2754452"/>
                <a:gd name="connsiteX2" fmla="*/ 21726 w 2953319"/>
                <a:gd name="connsiteY2" fmla="*/ 49200 h 2754452"/>
                <a:gd name="connsiteX3" fmla="*/ 1476660 w 2953319"/>
                <a:gd name="connsiteY3" fmla="*/ 1119604 h 2754452"/>
                <a:gd name="connsiteX4" fmla="*/ 2931594 w 2953319"/>
                <a:gd name="connsiteY4" fmla="*/ 49200 h 2754452"/>
                <a:gd name="connsiteX5" fmla="*/ 2944245 w 2953319"/>
                <a:gd name="connsiteY5" fmla="*/ 0 h 2754452"/>
                <a:gd name="connsiteX6" fmla="*/ 2953319 w 2953319"/>
                <a:gd name="connsiteY6" fmla="*/ 0 h 2754452"/>
                <a:gd name="connsiteX7" fmla="*/ 2382605 w 2953319"/>
                <a:gd name="connsiteY7" fmla="*/ 2005247 h 2754452"/>
                <a:gd name="connsiteX8" fmla="*/ 2380716 w 2953319"/>
                <a:gd name="connsiteY8" fmla="*/ 2017625 h 2754452"/>
                <a:gd name="connsiteX9" fmla="*/ 1476659 w 2953319"/>
                <a:gd name="connsiteY9" fmla="*/ 2754452 h 2754452"/>
                <a:gd name="connsiteX10" fmla="*/ 572602 w 2953319"/>
                <a:gd name="connsiteY10" fmla="*/ 2017625 h 2754452"/>
                <a:gd name="connsiteX11" fmla="*/ 570713 w 2953319"/>
                <a:gd name="connsiteY11" fmla="*/ 2005247 h 2754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3319" h="2754452">
                  <a:moveTo>
                    <a:pt x="0" y="0"/>
                  </a:moveTo>
                  <a:lnTo>
                    <a:pt x="9076" y="0"/>
                  </a:lnTo>
                  <a:lnTo>
                    <a:pt x="21726" y="49200"/>
                  </a:lnTo>
                  <a:cubicBezTo>
                    <a:pt x="214609" y="669338"/>
                    <a:pt x="793052" y="1119604"/>
                    <a:pt x="1476660" y="1119604"/>
                  </a:cubicBezTo>
                  <a:cubicBezTo>
                    <a:pt x="2160268" y="1119604"/>
                    <a:pt x="2738711" y="669338"/>
                    <a:pt x="2931594" y="49200"/>
                  </a:cubicBezTo>
                  <a:lnTo>
                    <a:pt x="2944245" y="0"/>
                  </a:lnTo>
                  <a:lnTo>
                    <a:pt x="2953319" y="0"/>
                  </a:lnTo>
                  <a:lnTo>
                    <a:pt x="2382605" y="2005247"/>
                  </a:lnTo>
                  <a:lnTo>
                    <a:pt x="2380716" y="2017625"/>
                  </a:lnTo>
                  <a:cubicBezTo>
                    <a:pt x="2294668" y="2438131"/>
                    <a:pt x="1922604" y="2754452"/>
                    <a:pt x="1476659" y="2754452"/>
                  </a:cubicBezTo>
                  <a:cubicBezTo>
                    <a:pt x="1030715" y="2754452"/>
                    <a:pt x="658650" y="2438131"/>
                    <a:pt x="572602" y="2017625"/>
                  </a:cubicBezTo>
                  <a:lnTo>
                    <a:pt x="570713" y="2005247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02" name="Textplatzhalter 2">
            <a:extLst>
              <a:ext uri="{FF2B5EF4-FFF2-40B4-BE49-F238E27FC236}">
                <a16:creationId xmlns:a16="http://schemas.microsoft.com/office/drawing/2014/main" id="{F054D4ED-CE3C-BA7C-C0CC-D828A8B66E05}"/>
              </a:ext>
            </a:extLst>
          </p:cNvPr>
          <p:cNvSpPr txBox="1">
            <a:spLocks/>
          </p:cNvSpPr>
          <p:nvPr/>
        </p:nvSpPr>
        <p:spPr>
          <a:xfrm rot="16200000">
            <a:off x="3955076" y="2787504"/>
            <a:ext cx="1606188" cy="402686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Änderungen</a:t>
            </a:r>
          </a:p>
        </p:txBody>
      </p:sp>
      <p:sp>
        <p:nvSpPr>
          <p:cNvPr id="3117" name="Freihandform: Form 3116">
            <a:extLst>
              <a:ext uri="{FF2B5EF4-FFF2-40B4-BE49-F238E27FC236}">
                <a16:creationId xmlns:a16="http://schemas.microsoft.com/office/drawing/2014/main" id="{AC5AF7A9-88CD-9A37-ACC9-9C8FE553D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3154" y="2063931"/>
            <a:ext cx="1079863" cy="1062446"/>
          </a:xfrm>
          <a:custGeom>
            <a:avLst/>
            <a:gdLst>
              <a:gd name="connsiteX0" fmla="*/ 1079863 w 1079863"/>
              <a:gd name="connsiteY0" fmla="*/ 618309 h 1062446"/>
              <a:gd name="connsiteX1" fmla="*/ 931817 w 1079863"/>
              <a:gd name="connsiteY1" fmla="*/ 0 h 1062446"/>
              <a:gd name="connsiteX2" fmla="*/ 0 w 1079863"/>
              <a:gd name="connsiteY2" fmla="*/ 923109 h 1062446"/>
              <a:gd name="connsiteX3" fmla="*/ 670560 w 1079863"/>
              <a:gd name="connsiteY3" fmla="*/ 1062446 h 1062446"/>
              <a:gd name="connsiteX4" fmla="*/ 1079863 w 1079863"/>
              <a:gd name="connsiteY4" fmla="*/ 618309 h 106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863" h="1062446">
                <a:moveTo>
                  <a:pt x="1079863" y="618309"/>
                </a:moveTo>
                <a:lnTo>
                  <a:pt x="931817" y="0"/>
                </a:lnTo>
                <a:lnTo>
                  <a:pt x="0" y="923109"/>
                </a:lnTo>
                <a:lnTo>
                  <a:pt x="670560" y="1062446"/>
                </a:lnTo>
                <a:lnTo>
                  <a:pt x="1079863" y="618309"/>
                </a:lnTo>
                <a:close/>
              </a:path>
            </a:pathLst>
          </a:custGeom>
          <a:solidFill>
            <a:srgbClr val="BE9A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7" name="Ellipse 3106">
            <a:extLst>
              <a:ext uri="{FF2B5EF4-FFF2-40B4-BE49-F238E27FC236}">
                <a16:creationId xmlns:a16="http://schemas.microsoft.com/office/drawing/2014/main" id="{8BD8C235-F9DF-A07C-0575-0533DFFA8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6631" y="1409918"/>
            <a:ext cx="1606188" cy="160618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3" name="Textplatzhalter 2">
            <a:extLst>
              <a:ext uri="{FF2B5EF4-FFF2-40B4-BE49-F238E27FC236}">
                <a16:creationId xmlns:a16="http://schemas.microsoft.com/office/drawing/2014/main" id="{07B3C201-FA71-901B-50FA-FA9772457D31}"/>
              </a:ext>
            </a:extLst>
          </p:cNvPr>
          <p:cNvSpPr txBox="1">
            <a:spLocks/>
          </p:cNvSpPr>
          <p:nvPr/>
        </p:nvSpPr>
        <p:spPr>
          <a:xfrm>
            <a:off x="4856979" y="1835584"/>
            <a:ext cx="1851758" cy="402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Mittelzuteilung zu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wird nicht </a:t>
            </a:r>
            <a:b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VO erwähnt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23" name="Freihandform: Form 3122">
            <a:extLst>
              <a:ext uri="{FF2B5EF4-FFF2-40B4-BE49-F238E27FC236}">
                <a16:creationId xmlns:a16="http://schemas.microsoft.com/office/drawing/2014/main" id="{16835A89-9595-131B-D443-CF0B743FB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27818" y="1872343"/>
            <a:ext cx="949234" cy="1227908"/>
          </a:xfrm>
          <a:custGeom>
            <a:avLst/>
            <a:gdLst>
              <a:gd name="connsiteX0" fmla="*/ 0 w 949234"/>
              <a:gd name="connsiteY0" fmla="*/ 696686 h 1227908"/>
              <a:gd name="connsiteX1" fmla="*/ 269965 w 949234"/>
              <a:gd name="connsiteY1" fmla="*/ 0 h 1227908"/>
              <a:gd name="connsiteX2" fmla="*/ 949234 w 949234"/>
              <a:gd name="connsiteY2" fmla="*/ 1132114 h 1227908"/>
              <a:gd name="connsiteX3" fmla="*/ 452845 w 949234"/>
              <a:gd name="connsiteY3" fmla="*/ 1227908 h 1227908"/>
              <a:gd name="connsiteX4" fmla="*/ 0 w 949234"/>
              <a:gd name="connsiteY4" fmla="*/ 696686 h 1227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9234" h="1227908">
                <a:moveTo>
                  <a:pt x="0" y="696686"/>
                </a:moveTo>
                <a:lnTo>
                  <a:pt x="269965" y="0"/>
                </a:lnTo>
                <a:lnTo>
                  <a:pt x="949234" y="1132114"/>
                </a:lnTo>
                <a:lnTo>
                  <a:pt x="452845" y="1227908"/>
                </a:lnTo>
                <a:lnTo>
                  <a:pt x="0" y="696686"/>
                </a:lnTo>
                <a:close/>
              </a:path>
            </a:pathLst>
          </a:custGeom>
          <a:solidFill>
            <a:srgbClr val="7B9D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8" name="Ellipse 3107">
            <a:extLst>
              <a:ext uri="{FF2B5EF4-FFF2-40B4-BE49-F238E27FC236}">
                <a16:creationId xmlns:a16="http://schemas.microsoft.com/office/drawing/2014/main" id="{28231F5C-DEE3-073C-733B-2915C56E5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4856" y="1410108"/>
            <a:ext cx="1606188" cy="1606188"/>
          </a:xfrm>
          <a:prstGeom prst="ellipse">
            <a:avLst/>
          </a:prstGeom>
          <a:solidFill>
            <a:srgbClr val="A4D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4" name="Textplatzhalter 2">
            <a:extLst>
              <a:ext uri="{FF2B5EF4-FFF2-40B4-BE49-F238E27FC236}">
                <a16:creationId xmlns:a16="http://schemas.microsoft.com/office/drawing/2014/main" id="{313B5C37-0247-CBCF-7152-B6C897AF54CC}"/>
              </a:ext>
            </a:extLst>
          </p:cNvPr>
          <p:cNvSpPr txBox="1">
            <a:spLocks/>
          </p:cNvSpPr>
          <p:nvPr/>
        </p:nvSpPr>
        <p:spPr>
          <a:xfrm>
            <a:off x="7401761" y="1568077"/>
            <a:ext cx="1277781" cy="402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Keine Begrenzung LAG Manage-</a:t>
            </a:r>
            <a:r>
              <a:rPr kumimoji="0" lang="de-A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ment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(ehemals 25%)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24" name="Freihandform: Form 3123">
            <a:extLst>
              <a:ext uri="{FF2B5EF4-FFF2-40B4-BE49-F238E27FC236}">
                <a16:creationId xmlns:a16="http://schemas.microsoft.com/office/drawing/2014/main" id="{5909EFF3-CB18-2F19-EC3A-1F94095C9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2857" y="3257006"/>
            <a:ext cx="1280160" cy="1227908"/>
          </a:xfrm>
          <a:custGeom>
            <a:avLst/>
            <a:gdLst>
              <a:gd name="connsiteX0" fmla="*/ 0 w 1280160"/>
              <a:gd name="connsiteY0" fmla="*/ 200297 h 1227908"/>
              <a:gd name="connsiteX1" fmla="*/ 809897 w 1280160"/>
              <a:gd name="connsiteY1" fmla="*/ 0 h 1227908"/>
              <a:gd name="connsiteX2" fmla="*/ 1280160 w 1280160"/>
              <a:gd name="connsiteY2" fmla="*/ 452845 h 1227908"/>
              <a:gd name="connsiteX3" fmla="*/ 1062446 w 1280160"/>
              <a:gd name="connsiteY3" fmla="*/ 1227908 h 1227908"/>
              <a:gd name="connsiteX4" fmla="*/ 0 w 1280160"/>
              <a:gd name="connsiteY4" fmla="*/ 200297 h 1227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0160" h="1227908">
                <a:moveTo>
                  <a:pt x="0" y="200297"/>
                </a:moveTo>
                <a:lnTo>
                  <a:pt x="809897" y="0"/>
                </a:lnTo>
                <a:lnTo>
                  <a:pt x="1280160" y="452845"/>
                </a:lnTo>
                <a:lnTo>
                  <a:pt x="1062446" y="1227908"/>
                </a:lnTo>
                <a:lnTo>
                  <a:pt x="0" y="200297"/>
                </a:lnTo>
                <a:close/>
              </a:path>
            </a:pathLst>
          </a:custGeom>
          <a:solidFill>
            <a:srgbClr val="2A55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13" name="Ellipse 3112">
            <a:extLst>
              <a:ext uri="{FF2B5EF4-FFF2-40B4-BE49-F238E27FC236}">
                <a16:creationId xmlns:a16="http://schemas.microsoft.com/office/drawing/2014/main" id="{7BB0FA52-BE67-E392-A8FF-888A7A3B3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9177" y="3396370"/>
            <a:ext cx="1606188" cy="16061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5" name="Textplatzhalter 2">
            <a:extLst>
              <a:ext uri="{FF2B5EF4-FFF2-40B4-BE49-F238E27FC236}">
                <a16:creationId xmlns:a16="http://schemas.microsoft.com/office/drawing/2014/main" id="{1C2763AC-7DFA-37A8-9A12-5F1DC3D6C59B}"/>
              </a:ext>
            </a:extLst>
          </p:cNvPr>
          <p:cNvSpPr txBox="1">
            <a:spLocks/>
          </p:cNvSpPr>
          <p:nvPr/>
        </p:nvSpPr>
        <p:spPr>
          <a:xfrm>
            <a:off x="4991320" y="3563511"/>
            <a:ext cx="1498680" cy="402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Verwendung </a:t>
            </a:r>
            <a:r>
              <a:rPr kumimoji="0" lang="de-AT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vereinfachte Kostenoption (VKO) 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für LAG-M verpflichtend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25" name="Freihandform: Form 3124">
            <a:extLst>
              <a:ext uri="{FF2B5EF4-FFF2-40B4-BE49-F238E27FC236}">
                <a16:creationId xmlns:a16="http://schemas.microsoft.com/office/drawing/2014/main" id="{20D68806-0FB6-9322-74C4-7AAAE8654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0400" y="3257006"/>
            <a:ext cx="1184366" cy="1079863"/>
          </a:xfrm>
          <a:custGeom>
            <a:avLst/>
            <a:gdLst>
              <a:gd name="connsiteX0" fmla="*/ 0 w 1184366"/>
              <a:gd name="connsiteY0" fmla="*/ 487680 h 1079863"/>
              <a:gd name="connsiteX1" fmla="*/ 452846 w 1184366"/>
              <a:gd name="connsiteY1" fmla="*/ 0 h 1079863"/>
              <a:gd name="connsiteX2" fmla="*/ 1184366 w 1184366"/>
              <a:gd name="connsiteY2" fmla="*/ 139337 h 1079863"/>
              <a:gd name="connsiteX3" fmla="*/ 226423 w 1184366"/>
              <a:gd name="connsiteY3" fmla="*/ 1079863 h 1079863"/>
              <a:gd name="connsiteX4" fmla="*/ 0 w 1184366"/>
              <a:gd name="connsiteY4" fmla="*/ 487680 h 1079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366" h="1079863">
                <a:moveTo>
                  <a:pt x="0" y="487680"/>
                </a:moveTo>
                <a:lnTo>
                  <a:pt x="452846" y="0"/>
                </a:lnTo>
                <a:lnTo>
                  <a:pt x="1184366" y="139337"/>
                </a:lnTo>
                <a:lnTo>
                  <a:pt x="226423" y="1079863"/>
                </a:lnTo>
                <a:lnTo>
                  <a:pt x="0" y="487680"/>
                </a:lnTo>
                <a:close/>
              </a:path>
            </a:pathLst>
          </a:custGeom>
          <a:solidFill>
            <a:srgbClr val="8B20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12" name="Ellipse 3111">
            <a:extLst>
              <a:ext uri="{FF2B5EF4-FFF2-40B4-BE49-F238E27FC236}">
                <a16:creationId xmlns:a16="http://schemas.microsoft.com/office/drawing/2014/main" id="{F4F8DCAF-C833-287F-EE81-20602C84E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1379" y="3380158"/>
            <a:ext cx="1606188" cy="160618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6" name="Textplatzhalter 2">
            <a:extLst>
              <a:ext uri="{FF2B5EF4-FFF2-40B4-BE49-F238E27FC236}">
                <a16:creationId xmlns:a16="http://schemas.microsoft.com/office/drawing/2014/main" id="{57069800-FB84-7E9F-172E-50DFF1743CFD}"/>
              </a:ext>
            </a:extLst>
          </p:cNvPr>
          <p:cNvSpPr txBox="1">
            <a:spLocks/>
          </p:cNvSpPr>
          <p:nvPr/>
        </p:nvSpPr>
        <p:spPr>
          <a:xfrm>
            <a:off x="7304298" y="3460070"/>
            <a:ext cx="1424411" cy="402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Pauschal-förderung bis 20.000 Euro verpflichtend (Ansatz draft </a:t>
            </a:r>
            <a:r>
              <a:rPr kumimoji="0" lang="de-A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budget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709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C4E82-EFBB-B92B-7E34-1863F7FD0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8" y="847740"/>
            <a:ext cx="7978525" cy="432000"/>
          </a:xfrm>
        </p:spPr>
        <p:txBody>
          <a:bodyPr/>
          <a:lstStyle/>
          <a:p>
            <a:r>
              <a:rPr lang="de-AT" dirty="0"/>
              <a:t>Was wäre noch möglich in GAP in ländlichen Räumen?</a:t>
            </a:r>
            <a:br>
              <a:rPr lang="de-AT" dirty="0"/>
            </a:b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5C5386-5339-4FB5-3A96-15FC837CC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612" y="1346710"/>
            <a:ext cx="7978776" cy="3380775"/>
          </a:xfrm>
        </p:spPr>
        <p:txBody>
          <a:bodyPr/>
          <a:lstStyle/>
          <a:p>
            <a:r>
              <a:rPr lang="de-AT" dirty="0"/>
              <a:t>(lokale) </a:t>
            </a:r>
            <a:r>
              <a:rPr lang="de-AT" b="1" dirty="0"/>
              <a:t>Kooperationen: </a:t>
            </a:r>
          </a:p>
          <a:p>
            <a:pPr lvl="1"/>
            <a:r>
              <a:rPr lang="de-AT" dirty="0"/>
              <a:t>Interventionstyp in der GAP</a:t>
            </a:r>
          </a:p>
          <a:p>
            <a:pPr lvl="1"/>
            <a:r>
              <a:rPr lang="de-AT" dirty="0"/>
              <a:t>Nur wenige Details festgelegt in der NRP-VO: mindestens 2 Akteure </a:t>
            </a:r>
          </a:p>
          <a:p>
            <a:r>
              <a:rPr lang="de-AT" b="1" dirty="0"/>
              <a:t>Start-ups </a:t>
            </a:r>
            <a:r>
              <a:rPr lang="de-AT" dirty="0"/>
              <a:t>in ländlichen Räumen </a:t>
            </a:r>
          </a:p>
          <a:p>
            <a:r>
              <a:rPr lang="de-AT" b="1" dirty="0"/>
              <a:t>Wissenstransfer: </a:t>
            </a:r>
          </a:p>
          <a:p>
            <a:pPr lvl="1"/>
            <a:r>
              <a:rPr lang="de-AT" dirty="0"/>
              <a:t>auch in ländlichen Räumen („wenn relevant“)   </a:t>
            </a:r>
          </a:p>
          <a:p>
            <a:pPr lvl="1"/>
            <a:endParaRPr lang="de-AT" b="1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5340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3EEA70C8-7F0F-EB34-7F98-FC4A40EBB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2" r="22552"/>
          <a:stretch/>
        </p:blipFill>
        <p:spPr>
          <a:xfrm rot="21377615">
            <a:off x="6257615" y="-71092"/>
            <a:ext cx="3864441" cy="5279700"/>
          </a:xfrm>
          <a:prstGeom prst="parallelogram">
            <a:avLst>
              <a:gd name="adj" fmla="val 27598"/>
            </a:avLst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1014717"/>
            <a:ext cx="7978526" cy="155404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AT" dirty="0">
                <a:solidFill>
                  <a:schemeClr val="accent1"/>
                </a:solidFill>
              </a:rPr>
              <a:t>Rahmenbedingungen </a:t>
            </a:r>
            <a:br>
              <a:rPr lang="de-AT" dirty="0">
                <a:solidFill>
                  <a:schemeClr val="accent1"/>
                </a:solidFill>
              </a:rPr>
            </a:br>
            <a:r>
              <a:rPr lang="de-AT" dirty="0">
                <a:solidFill>
                  <a:schemeClr val="accent1"/>
                </a:solidFill>
              </a:rPr>
              <a:t>für die neue GAP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F57AF1F9-A535-4B70-36C8-DFB864669C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8143" y="3583474"/>
            <a:ext cx="6735161" cy="960802"/>
          </a:xfrm>
        </p:spPr>
        <p:txBody>
          <a:bodyPr/>
          <a:lstStyle/>
          <a:p>
            <a:pPr defTabSz="1625519">
              <a:lnSpc>
                <a:spcPct val="100000"/>
              </a:lnSpc>
              <a:buClr>
                <a:srgbClr val="E6320F"/>
              </a:buClr>
            </a:pPr>
            <a:r>
              <a:rPr lang="de-AT" sz="2000" b="1" dirty="0">
                <a:solidFill>
                  <a:srgbClr val="E6EFF3">
                    <a:lumMod val="10000"/>
                  </a:srgbClr>
                </a:solidFill>
              </a:rPr>
              <a:t>DI Johannes Fankhauser</a:t>
            </a:r>
          </a:p>
          <a:p>
            <a:pPr>
              <a:lnSpc>
                <a:spcPct val="100000"/>
              </a:lnSpc>
            </a:pPr>
            <a:r>
              <a:rPr lang="de-AT" sz="2000" dirty="0"/>
              <a:t>Sektionschef der Sektion II - Landwirtschaft </a:t>
            </a:r>
            <a:br>
              <a:rPr lang="de-AT" sz="2000" dirty="0"/>
            </a:br>
            <a:r>
              <a:rPr lang="de-AT" sz="2000" dirty="0"/>
              <a:t>und ländliche Entwicklung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0C0664F-EC6E-1A4A-3121-F627791F2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9" t="2101" r="22975" b="38355"/>
          <a:stretch/>
        </p:blipFill>
        <p:spPr>
          <a:xfrm>
            <a:off x="186920" y="3248800"/>
            <a:ext cx="1621345" cy="162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22503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8D3D89-1C2D-1B78-8770-7D5438AB6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8" y="837316"/>
            <a:ext cx="7978525" cy="432000"/>
          </a:xfrm>
        </p:spPr>
        <p:txBody>
          <a:bodyPr/>
          <a:lstStyle/>
          <a:p>
            <a:r>
              <a:rPr lang="de-AT" sz="2400" b="1" dirty="0"/>
              <a:t>Fokus auf Land- und Forstwirtschaft </a:t>
            </a:r>
            <a:endParaRPr lang="de-AT" dirty="0">
              <a:highlight>
                <a:srgbClr val="FFFF00"/>
              </a:highlight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28512F-417A-4820-FC7B-888DDBD4C9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97471" y="1232645"/>
            <a:ext cx="4949929" cy="355204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AT" sz="1800" b="1" dirty="0"/>
              <a:t>Außerlandwirtschaftliche</a:t>
            </a:r>
            <a:r>
              <a:rPr lang="de-AT" sz="1800" dirty="0"/>
              <a:t> </a:t>
            </a:r>
            <a:r>
              <a:rPr lang="de-AT" sz="1800" b="1" dirty="0"/>
              <a:t>Maßnahmen</a:t>
            </a:r>
            <a:r>
              <a:rPr lang="de-AT" sz="1800" dirty="0"/>
              <a:t> für </a:t>
            </a:r>
            <a:br>
              <a:rPr lang="de-AT" sz="1800" dirty="0"/>
            </a:br>
            <a:r>
              <a:rPr lang="de-AT" sz="1800" dirty="0"/>
              <a:t>den</a:t>
            </a:r>
            <a:r>
              <a:rPr lang="de-AT" dirty="0"/>
              <a:t> </a:t>
            </a:r>
            <a:r>
              <a:rPr lang="de-AT" sz="1800" dirty="0"/>
              <a:t>ländlichen Raum</a:t>
            </a:r>
            <a:r>
              <a:rPr lang="de-AT" dirty="0"/>
              <a:t> </a:t>
            </a:r>
            <a:r>
              <a:rPr lang="de-AT" sz="1800" dirty="0"/>
              <a:t>sind </a:t>
            </a:r>
            <a:r>
              <a:rPr lang="de-AT" sz="1800" b="1" dirty="0"/>
              <a:t>nicht im bisherigen </a:t>
            </a:r>
            <a:br>
              <a:rPr lang="de-AT" sz="1800" b="1" dirty="0"/>
            </a:br>
            <a:r>
              <a:rPr lang="de-AT" sz="1800" b="1" dirty="0"/>
              <a:t>Ausmaß </a:t>
            </a:r>
            <a:r>
              <a:rPr lang="de-AT" sz="1800" dirty="0"/>
              <a:t>Bestandteil</a:t>
            </a:r>
            <a:r>
              <a:rPr lang="de-AT" dirty="0"/>
              <a:t> </a:t>
            </a:r>
            <a:r>
              <a:rPr lang="de-AT" sz="1800" dirty="0"/>
              <a:t>der GAP</a:t>
            </a:r>
            <a:r>
              <a:rPr lang="de-AT" dirty="0"/>
              <a:t>, z. B.</a:t>
            </a:r>
            <a:endParaRPr lang="de-AT" sz="1800" dirty="0"/>
          </a:p>
          <a:p>
            <a:pPr marL="628650" lvl="1" indent="-271463">
              <a:lnSpc>
                <a:spcPct val="100000"/>
              </a:lnSpc>
              <a:spcAft>
                <a:spcPts val="2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de-AT" sz="1600" dirty="0"/>
              <a:t>Investitionen: z.B. in Infrastruktur, Umwelt, Naturschutz</a:t>
            </a:r>
          </a:p>
          <a:p>
            <a:pPr marL="628650" lvl="1" indent="-271463">
              <a:lnSpc>
                <a:spcPct val="100000"/>
              </a:lnSpc>
              <a:spcAft>
                <a:spcPts val="2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de-AT" sz="1600" dirty="0"/>
              <a:t>Basisdienstleistungen</a:t>
            </a:r>
          </a:p>
          <a:p>
            <a:pPr marL="628650" lvl="1" indent="-271463">
              <a:lnSpc>
                <a:spcPct val="100000"/>
              </a:lnSpc>
              <a:spcAft>
                <a:spcPts val="2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de-AT" sz="1600" dirty="0"/>
              <a:t>Verarbeitung und Vermarktung</a:t>
            </a:r>
          </a:p>
          <a:p>
            <a:pPr marL="628650" lvl="1" indent="-271463">
              <a:lnSpc>
                <a:spcPct val="100000"/>
              </a:lnSpc>
              <a:spcAft>
                <a:spcPts val="2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de-AT" sz="1600" dirty="0"/>
          </a:p>
          <a:p>
            <a:pPr>
              <a:spcAft>
                <a:spcPts val="0"/>
              </a:spcAft>
            </a:pPr>
            <a:r>
              <a:rPr lang="de-AT" dirty="0">
                <a:sym typeface="Wingdings" panose="05000000000000000000" pitchFamily="2" charset="2"/>
              </a:rPr>
              <a:t>Können </a:t>
            </a:r>
            <a:r>
              <a:rPr lang="de-AT" b="1" dirty="0">
                <a:sym typeface="Wingdings" panose="05000000000000000000" pitchFamily="2" charset="2"/>
              </a:rPr>
              <a:t>i</a:t>
            </a:r>
            <a:r>
              <a:rPr lang="de-AT" b="1" dirty="0"/>
              <a:t>m NRPP aus anderen Titeln </a:t>
            </a:r>
            <a:r>
              <a:rPr lang="de-AT" dirty="0"/>
              <a:t>unterstützt werden</a:t>
            </a:r>
          </a:p>
          <a:p>
            <a:pPr marL="628650" indent="-271463" defTabSz="89535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AT" sz="1600" dirty="0">
                <a:solidFill>
                  <a:schemeClr val="tx1"/>
                </a:solidFill>
                <a:latin typeface="+mn-lt"/>
                <a:cs typeface="+mn-cs"/>
              </a:rPr>
              <a:t>Wenig Regeln bis auf staatliche Beihilfen </a:t>
            </a:r>
            <a:r>
              <a:rPr lang="de-AT" sz="1600" dirty="0">
                <a:solidFill>
                  <a:schemeClr val="tx1"/>
                </a:solidFill>
                <a:latin typeface="+mn-lt"/>
                <a:cs typeface="+mn-cs"/>
                <a:sym typeface="Wingdings" panose="05000000000000000000" pitchFamily="2" charset="2"/>
              </a:rPr>
              <a:t></a:t>
            </a:r>
            <a:r>
              <a:rPr lang="de-AT" sz="16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br>
              <a:rPr lang="de-AT" sz="1600" dirty="0">
                <a:solidFill>
                  <a:schemeClr val="tx1"/>
                </a:solidFill>
                <a:latin typeface="+mn-lt"/>
                <a:cs typeface="+mn-cs"/>
              </a:rPr>
            </a:br>
            <a:r>
              <a:rPr lang="de-AT" sz="1600" dirty="0"/>
              <a:t>nationale Entscheidung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ABAF6E2-C080-C391-A662-D4C1A7EA6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426229"/>
            <a:ext cx="4064465" cy="3201550"/>
          </a:xfrm>
          <a:custGeom>
            <a:avLst/>
            <a:gdLst>
              <a:gd name="connsiteX0" fmla="*/ 0 w 4392047"/>
              <a:gd name="connsiteY0" fmla="*/ 0 h 2923085"/>
              <a:gd name="connsiteX1" fmla="*/ 2196054 w 4392047"/>
              <a:gd name="connsiteY1" fmla="*/ 0 h 2923085"/>
              <a:gd name="connsiteX2" fmla="*/ 2420555 w 4392047"/>
              <a:gd name="connsiteY2" fmla="*/ 7545 h 2923085"/>
              <a:gd name="connsiteX3" fmla="*/ 4380710 w 4392047"/>
              <a:gd name="connsiteY3" fmla="*/ 1312108 h 2923085"/>
              <a:gd name="connsiteX4" fmla="*/ 4392047 w 4392047"/>
              <a:gd name="connsiteY4" fmla="*/ 1461529 h 2923085"/>
              <a:gd name="connsiteX5" fmla="*/ 4392047 w 4392047"/>
              <a:gd name="connsiteY5" fmla="*/ 1461555 h 2923085"/>
              <a:gd name="connsiteX6" fmla="*/ 4380710 w 4392047"/>
              <a:gd name="connsiteY6" fmla="*/ 1610977 h 2923085"/>
              <a:gd name="connsiteX7" fmla="*/ 2196024 w 4392047"/>
              <a:gd name="connsiteY7" fmla="*/ 2923085 h 2923085"/>
              <a:gd name="connsiteX8" fmla="*/ 0 w 4392047"/>
              <a:gd name="connsiteY8" fmla="*/ 2923084 h 292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2047" h="2923085">
                <a:moveTo>
                  <a:pt x="0" y="0"/>
                </a:moveTo>
                <a:lnTo>
                  <a:pt x="2196054" y="0"/>
                </a:lnTo>
                <a:lnTo>
                  <a:pt x="2420555" y="7545"/>
                </a:lnTo>
                <a:cubicBezTo>
                  <a:pt x="3454090" y="77401"/>
                  <a:pt x="4275749" y="624249"/>
                  <a:pt x="4380710" y="1312108"/>
                </a:cubicBezTo>
                <a:lnTo>
                  <a:pt x="4392047" y="1461529"/>
                </a:lnTo>
                <a:lnTo>
                  <a:pt x="4392047" y="1461555"/>
                </a:lnTo>
                <a:lnTo>
                  <a:pt x="4380710" y="1610977"/>
                </a:lnTo>
                <a:cubicBezTo>
                  <a:pt x="4268252" y="2347969"/>
                  <a:pt x="3333053" y="2923085"/>
                  <a:pt x="2196024" y="2923085"/>
                </a:cubicBezTo>
                <a:lnTo>
                  <a:pt x="0" y="2923084"/>
                </a:lnTo>
                <a:close/>
              </a:path>
            </a:pathLst>
          </a:custGeom>
          <a:ln w="19050">
            <a:solidFill>
              <a:schemeClr val="tx2"/>
            </a:solidFill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AD735D3-E876-8164-89F6-8F5564C25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-5164" y="4788000"/>
            <a:ext cx="220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BMLUK/Alexander Haiden</a:t>
            </a:r>
          </a:p>
        </p:txBody>
      </p:sp>
      <p:sp>
        <p:nvSpPr>
          <p:cNvPr id="13" name="Träne 12">
            <a:extLst>
              <a:ext uri="{FF2B5EF4-FFF2-40B4-BE49-F238E27FC236}">
                <a16:creationId xmlns:a16="http://schemas.microsoft.com/office/drawing/2014/main" id="{44696941-CA07-FD7F-AB36-418879A8A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68472" y="1645804"/>
            <a:ext cx="432000" cy="432000"/>
          </a:xfrm>
          <a:prstGeom prst="teardrop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räne 13">
            <a:extLst>
              <a:ext uri="{FF2B5EF4-FFF2-40B4-BE49-F238E27FC236}">
                <a16:creationId xmlns:a16="http://schemas.microsoft.com/office/drawing/2014/main" id="{4A4ED34E-596B-8CC4-6E46-FD9F56273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3484471" y="3947374"/>
            <a:ext cx="432000" cy="432000"/>
          </a:xfrm>
          <a:prstGeom prst="teardrop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räne 14">
            <a:extLst>
              <a:ext uri="{FF2B5EF4-FFF2-40B4-BE49-F238E27FC236}">
                <a16:creationId xmlns:a16="http://schemas.microsoft.com/office/drawing/2014/main" id="{C91188B0-1356-60B5-3BB9-A9FEEE7D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 flipV="1">
            <a:off x="3789942" y="2796588"/>
            <a:ext cx="432000" cy="432000"/>
          </a:xfrm>
          <a:prstGeom prst="teardrop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49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50" y="552375"/>
            <a:ext cx="7978526" cy="969606"/>
          </a:xfrm>
        </p:spPr>
        <p:txBody>
          <a:bodyPr/>
          <a:lstStyle/>
          <a:p>
            <a:r>
              <a:rPr lang="de-AT" dirty="0">
                <a:solidFill>
                  <a:schemeClr val="accent1"/>
                </a:solidFill>
              </a:rPr>
              <a:t>Stakeholder-Interviews</a:t>
            </a:r>
          </a:p>
        </p:txBody>
      </p:sp>
      <p:pic>
        <p:nvPicPr>
          <p:cNvPr id="3" name="Grafik 2" descr="Grafik">
            <a:extLst>
              <a:ext uri="{FF2B5EF4-FFF2-40B4-BE49-F238E27FC236}">
                <a16:creationId xmlns:a16="http://schemas.microsoft.com/office/drawing/2014/main" id="{390A1946-5C5A-55B8-6612-48E477125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582" y="1521981"/>
            <a:ext cx="6434835" cy="3621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8458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49" y="1384817"/>
            <a:ext cx="8604251" cy="969606"/>
          </a:xfrm>
        </p:spPr>
        <p:txBody>
          <a:bodyPr/>
          <a:lstStyle/>
          <a:p>
            <a:r>
              <a:rPr lang="de-AT" dirty="0">
                <a:solidFill>
                  <a:schemeClr val="accent1"/>
                </a:solidFill>
              </a:rPr>
              <a:t>Themen der Fokusgruppen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39748" y="4320000"/>
            <a:ext cx="8435809" cy="415529"/>
          </a:xfrm>
        </p:spPr>
        <p:txBody>
          <a:bodyPr/>
          <a:lstStyle/>
          <a:p>
            <a:r>
              <a:rPr lang="de-AT" sz="2000" b="1" dirty="0"/>
              <a:t>Arne Krage, Christa </a:t>
            </a:r>
            <a:r>
              <a:rPr lang="de-AT" sz="2000" b="1" dirty="0" err="1"/>
              <a:t>Rockenbauer-Peirl</a:t>
            </a:r>
            <a:r>
              <a:rPr lang="de-AT" sz="2000" b="1" dirty="0"/>
              <a:t>, Christian </a:t>
            </a:r>
            <a:r>
              <a:rPr lang="de-AT" sz="2000" b="1" dirty="0" err="1"/>
              <a:t>Rosenwirth</a:t>
            </a:r>
            <a:r>
              <a:rPr lang="de-AT" sz="2000" b="1" dirty="0"/>
              <a:t>, Rita </a:t>
            </a:r>
            <a:r>
              <a:rPr lang="de-AT" sz="2000" b="1" dirty="0" err="1"/>
              <a:t>Trattnigg</a:t>
            </a:r>
            <a:r>
              <a:rPr lang="de-AT" sz="2000" b="1" dirty="0"/>
              <a:t>, Teresa Schmidt</a:t>
            </a:r>
          </a:p>
          <a:p>
            <a:r>
              <a:rPr lang="de-AT" sz="1600" dirty="0" err="1"/>
              <a:t>Referent:innen</a:t>
            </a:r>
            <a:r>
              <a:rPr lang="de-AT" sz="1600" dirty="0"/>
              <a:t> des BMLUK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407063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B38A05-C550-82AD-6E8A-D2E56FE8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Weiterentwicklungsprozess LEADER 28+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C22CB3A-3003-067C-57E1-7BE743DC71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9387" y="1159410"/>
            <a:ext cx="6365985" cy="1615704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AT" sz="1600" b="1" dirty="0">
                <a:solidFill>
                  <a:schemeClr val="accent3"/>
                </a:solidFill>
              </a:rPr>
              <a:t>LEADER Forum (LF) insb. Kerngruppe, BMLUK-III7, nominierte LVL insb.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AT" sz="1600" b="1" dirty="0">
                <a:solidFill>
                  <a:schemeClr val="accent3"/>
                </a:solidFill>
              </a:rPr>
              <a:t>OÖ, ST, (T, NÖ) </a:t>
            </a:r>
          </a:p>
          <a:p>
            <a:pPr marL="180975" lvl="1" indent="-180975">
              <a:lnSpc>
                <a:spcPct val="100000"/>
              </a:lnSpc>
              <a:spcAft>
                <a:spcPts val="0"/>
              </a:spcAft>
            </a:pPr>
            <a:r>
              <a:rPr lang="de-AT" sz="1400" dirty="0"/>
              <a:t>Erarbeitung in </a:t>
            </a:r>
            <a:r>
              <a:rPr lang="de-AT" sz="1400" b="1" dirty="0"/>
              <a:t>3 AG </a:t>
            </a:r>
            <a:r>
              <a:rPr lang="de-AT" sz="1400" dirty="0"/>
              <a:t>mit Input LF und BMLUK (III/7) von Juni 2025 bis April 2026</a:t>
            </a:r>
          </a:p>
          <a:p>
            <a:pPr marL="180975" lvl="1" indent="-180975">
              <a:lnSpc>
                <a:spcPct val="100000"/>
              </a:lnSpc>
              <a:spcAft>
                <a:spcPts val="0"/>
              </a:spcAft>
            </a:pPr>
            <a:r>
              <a:rPr lang="de-AT" sz="1400" dirty="0"/>
              <a:t>Verschriftlichte Ergebnisse in </a:t>
            </a:r>
            <a:r>
              <a:rPr lang="de-AT" sz="1400" b="1" dirty="0"/>
              <a:t>Arbeitspapier</a:t>
            </a:r>
            <a:r>
              <a:rPr lang="de-AT" sz="1400" dirty="0"/>
              <a:t> von BMLUK (III/7) und Kerngruppe LF mit </a:t>
            </a:r>
            <a:r>
              <a:rPr lang="de-AT" sz="1400" dirty="0" err="1"/>
              <a:t>Stgn</a:t>
            </a:r>
            <a:r>
              <a:rPr lang="de-AT" sz="1400" dirty="0"/>
              <a:t>.-Schleife ausgew. LVL: Anfang Jänner 2026 vorgelegt und mit </a:t>
            </a:r>
            <a:r>
              <a:rPr lang="de-AT" sz="1400" b="1" dirty="0"/>
              <a:t>LVL abgestimmt</a:t>
            </a:r>
          </a:p>
          <a:p>
            <a:pPr marL="180975" lvl="1" indent="-180975">
              <a:lnSpc>
                <a:spcPct val="100000"/>
              </a:lnSpc>
              <a:spcAft>
                <a:spcPts val="0"/>
              </a:spcAft>
            </a:pPr>
            <a:r>
              <a:rPr lang="de-AT" sz="1400" dirty="0"/>
              <a:t>derzeit Weiterentwicklung der </a:t>
            </a:r>
            <a:r>
              <a:rPr lang="de-AT" sz="1400" b="1" dirty="0"/>
              <a:t>neuen Rollenmodelle </a:t>
            </a:r>
            <a:r>
              <a:rPr lang="de-AT" sz="1400" dirty="0"/>
              <a:t>LEADER als </a:t>
            </a:r>
            <a:r>
              <a:rPr lang="de-AT" sz="1400" dirty="0" err="1"/>
              <a:t>transf</a:t>
            </a:r>
            <a:r>
              <a:rPr lang="de-AT" sz="1400" dirty="0"/>
              <a:t>. Intermediär</a:t>
            </a:r>
          </a:p>
          <a:p>
            <a:pPr marL="180975" lvl="1" indent="-180975">
              <a:lnSpc>
                <a:spcPct val="100000"/>
              </a:lnSpc>
              <a:spcAft>
                <a:spcPts val="0"/>
              </a:spcAft>
            </a:pPr>
            <a:r>
              <a:rPr lang="de-AT" sz="1400" dirty="0"/>
              <a:t>derzeit in Aufbereitung: Beitrag von LEADER zur </a:t>
            </a:r>
            <a:r>
              <a:rPr lang="de-AT" sz="1400" b="1" dirty="0"/>
              <a:t>Resilienz</a:t>
            </a: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A499180E-ABA3-7054-AEB5-4A7A540C8008}"/>
              </a:ext>
            </a:extLst>
          </p:cNvPr>
          <p:cNvSpPr txBox="1">
            <a:spLocks/>
          </p:cNvSpPr>
          <p:nvPr/>
        </p:nvSpPr>
        <p:spPr>
          <a:xfrm>
            <a:off x="3314908" y="2791703"/>
            <a:ext cx="5887221" cy="7911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AT" sz="1600" b="1" dirty="0">
                <a:solidFill>
                  <a:schemeClr val="bg1">
                    <a:lumMod val="50000"/>
                  </a:schemeClr>
                </a:solidFill>
              </a:rPr>
              <a:t>Eine Klimainitiative LEADER/KEM/KLAR!/e5</a:t>
            </a:r>
          </a:p>
          <a:p>
            <a:pPr lvl="1">
              <a:spcAft>
                <a:spcPts val="600"/>
              </a:spcAft>
            </a:pPr>
            <a:r>
              <a:rPr lang="de-AT" sz="1400" dirty="0"/>
              <a:t>Vorbereitung BMLUK intern bis Mitte 2026</a:t>
            </a:r>
          </a:p>
          <a:p>
            <a:pPr lvl="1">
              <a:spcAft>
                <a:spcPts val="600"/>
              </a:spcAft>
            </a:pPr>
            <a:r>
              <a:rPr lang="de-AT" sz="1400" dirty="0"/>
              <a:t>Ab Sommer 2026 Einbindung LEADER/KEM-Forum, BL, KLIEN</a:t>
            </a:r>
          </a:p>
          <a:p>
            <a:pPr marL="0" indent="0">
              <a:spcAft>
                <a:spcPts val="600"/>
              </a:spcAft>
              <a:buNone/>
            </a:pPr>
            <a:endParaRPr lang="de-AT" sz="1600" dirty="0"/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E1487EDC-5DA7-6AB8-2FD4-F421AD8CAE53}"/>
              </a:ext>
            </a:extLst>
          </p:cNvPr>
          <p:cNvSpPr txBox="1">
            <a:spLocks/>
          </p:cNvSpPr>
          <p:nvPr/>
        </p:nvSpPr>
        <p:spPr>
          <a:xfrm>
            <a:off x="4059886" y="3802400"/>
            <a:ext cx="4679112" cy="9261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AT" sz="1600" dirty="0">
                <a:solidFill>
                  <a:schemeClr val="tx2"/>
                </a:solidFill>
              </a:rPr>
              <a:t>zu möglichen </a:t>
            </a:r>
            <a:r>
              <a:rPr lang="de-AT" sz="1600" b="1" dirty="0">
                <a:solidFill>
                  <a:schemeClr val="tx2"/>
                </a:solidFill>
              </a:rPr>
              <a:t>Synergien IBW EFRE Territoriale Dimension mit LEADER </a:t>
            </a:r>
            <a:r>
              <a:rPr lang="de-AT" sz="1600" dirty="0">
                <a:solidFill>
                  <a:schemeClr val="tx2"/>
                </a:solidFill>
              </a:rPr>
              <a:t>(Stadt-Umland-/Gemeinde-Kooperationen):  </a:t>
            </a:r>
            <a:r>
              <a:rPr lang="de-AT" sz="1400" dirty="0"/>
              <a:t>Abstimmung Länder OÖ, ST, T, BMLUK (III/7)</a:t>
            </a:r>
            <a:endParaRPr lang="de-AT" sz="1600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9D66196-E2CA-1A73-EA10-FF2431570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2649" y="1263603"/>
            <a:ext cx="3766391" cy="3790409"/>
            <a:chOff x="254972" y="1137058"/>
            <a:chExt cx="4075333" cy="4022001"/>
          </a:xfrm>
        </p:grpSpPr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4EC52858-B87F-B019-E94F-D97B2DFA72D6}"/>
                </a:ext>
              </a:extLst>
            </p:cNvPr>
            <p:cNvGrpSpPr/>
            <p:nvPr/>
          </p:nvGrpSpPr>
          <p:grpSpPr>
            <a:xfrm rot="362071" flipH="1">
              <a:off x="254972" y="1137058"/>
              <a:ext cx="3786414" cy="4022001"/>
              <a:chOff x="1764529" y="372747"/>
              <a:chExt cx="4437157" cy="4713233"/>
            </a:xfrm>
          </p:grpSpPr>
          <p:sp>
            <p:nvSpPr>
              <p:cNvPr id="22" name="Kreis: nicht ausgefüllt 21">
                <a:extLst>
                  <a:ext uri="{FF2B5EF4-FFF2-40B4-BE49-F238E27FC236}">
                    <a16:creationId xmlns:a16="http://schemas.microsoft.com/office/drawing/2014/main" id="{FFC4A98F-D471-704A-66E0-B430641A77E8}"/>
                  </a:ext>
                </a:extLst>
              </p:cNvPr>
              <p:cNvSpPr/>
              <p:nvPr/>
            </p:nvSpPr>
            <p:spPr>
              <a:xfrm>
                <a:off x="1914970" y="3033817"/>
                <a:ext cx="1920050" cy="1920050"/>
              </a:xfrm>
              <a:prstGeom prst="donut">
                <a:avLst>
                  <a:gd name="adj" fmla="val 13820"/>
                </a:avLst>
              </a:prstGeom>
              <a:solidFill>
                <a:schemeClr val="bg2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Kreis: nicht ausgefüllt 22">
                <a:extLst>
                  <a:ext uri="{FF2B5EF4-FFF2-40B4-BE49-F238E27FC236}">
                    <a16:creationId xmlns:a16="http://schemas.microsoft.com/office/drawing/2014/main" id="{E5FEA8AA-836D-82DD-4FAA-0C65383E3343}"/>
                  </a:ext>
                </a:extLst>
              </p:cNvPr>
              <p:cNvSpPr/>
              <p:nvPr/>
            </p:nvSpPr>
            <p:spPr>
              <a:xfrm>
                <a:off x="3026129" y="1788265"/>
                <a:ext cx="1920050" cy="1920050"/>
              </a:xfrm>
              <a:prstGeom prst="donut">
                <a:avLst>
                  <a:gd name="adj" fmla="val 13820"/>
                </a:avLst>
              </a:prstGeom>
              <a:solidFill>
                <a:schemeClr val="bg2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Kreis: nicht ausgefüllt 23">
                <a:extLst>
                  <a:ext uri="{FF2B5EF4-FFF2-40B4-BE49-F238E27FC236}">
                    <a16:creationId xmlns:a16="http://schemas.microsoft.com/office/drawing/2014/main" id="{269B4C4C-D2BB-8AC2-8BFB-147A96DA304E}"/>
                  </a:ext>
                </a:extLst>
              </p:cNvPr>
              <p:cNvSpPr/>
              <p:nvPr/>
            </p:nvSpPr>
            <p:spPr>
              <a:xfrm>
                <a:off x="4137287" y="542713"/>
                <a:ext cx="1920050" cy="1920050"/>
              </a:xfrm>
              <a:prstGeom prst="donut">
                <a:avLst>
                  <a:gd name="adj" fmla="val 13820"/>
                </a:avLst>
              </a:prstGeom>
              <a:solidFill>
                <a:schemeClr val="bg2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>
                  <a:solidFill>
                    <a:schemeClr val="tx1"/>
                  </a:solidFill>
                </a:endParaRPr>
              </a:p>
            </p:txBody>
          </p:sp>
          <p:sp>
            <p:nvSpPr>
              <p:cNvPr id="2049" name="Pfeil: gebogen 2048">
                <a:extLst>
                  <a:ext uri="{FF2B5EF4-FFF2-40B4-BE49-F238E27FC236}">
                    <a16:creationId xmlns:a16="http://schemas.microsoft.com/office/drawing/2014/main" id="{2F1AD0D2-46CD-B084-7F85-AFD33FED5E02}"/>
                  </a:ext>
                </a:extLst>
              </p:cNvPr>
              <p:cNvSpPr/>
              <p:nvPr/>
            </p:nvSpPr>
            <p:spPr>
              <a:xfrm rot="9663773">
                <a:off x="1764529" y="2887575"/>
                <a:ext cx="2225019" cy="2198405"/>
              </a:xfrm>
              <a:prstGeom prst="circularArrow">
                <a:avLst>
                  <a:gd name="adj1" fmla="val 11873"/>
                  <a:gd name="adj2" fmla="val 999446"/>
                  <a:gd name="adj3" fmla="val 20226975"/>
                  <a:gd name="adj4" fmla="val 9474587"/>
                  <a:gd name="adj5" fmla="val 12500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Pfeil: gebogen 25">
                <a:extLst>
                  <a:ext uri="{FF2B5EF4-FFF2-40B4-BE49-F238E27FC236}">
                    <a16:creationId xmlns:a16="http://schemas.microsoft.com/office/drawing/2014/main" id="{8F7A0612-8930-BD1F-4444-365E9BD38EB1}"/>
                  </a:ext>
                </a:extLst>
              </p:cNvPr>
              <p:cNvSpPr/>
              <p:nvPr/>
            </p:nvSpPr>
            <p:spPr>
              <a:xfrm rot="5205007" flipV="1">
                <a:off x="2882569" y="1627287"/>
                <a:ext cx="2248550" cy="2255863"/>
              </a:xfrm>
              <a:prstGeom prst="circularArrow">
                <a:avLst>
                  <a:gd name="adj1" fmla="val 11873"/>
                  <a:gd name="adj2" fmla="val 999446"/>
                  <a:gd name="adj3" fmla="val 20226975"/>
                  <a:gd name="adj4" fmla="val 9159660"/>
                  <a:gd name="adj5" fmla="val 125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feil: gebogen 28">
                <a:extLst>
                  <a:ext uri="{FF2B5EF4-FFF2-40B4-BE49-F238E27FC236}">
                    <a16:creationId xmlns:a16="http://schemas.microsoft.com/office/drawing/2014/main" id="{FD428F34-3413-75CF-1140-D96F5CCD630E}"/>
                  </a:ext>
                </a:extLst>
              </p:cNvPr>
              <p:cNvSpPr/>
              <p:nvPr/>
            </p:nvSpPr>
            <p:spPr>
              <a:xfrm rot="9663773">
                <a:off x="3977947" y="372747"/>
                <a:ext cx="2223739" cy="2248496"/>
              </a:xfrm>
              <a:prstGeom prst="circularArrow">
                <a:avLst>
                  <a:gd name="adj1" fmla="val 11873"/>
                  <a:gd name="adj2" fmla="val 999446"/>
                  <a:gd name="adj3" fmla="val 20226975"/>
                  <a:gd name="adj4" fmla="val 9879154"/>
                  <a:gd name="adj5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48" name="Pfeil: Chevron 2047">
              <a:extLst>
                <a:ext uri="{FF2B5EF4-FFF2-40B4-BE49-F238E27FC236}">
                  <a16:creationId xmlns:a16="http://schemas.microsoft.com/office/drawing/2014/main" id="{66770D73-76B3-73F7-1751-F9D4065D1A0D}"/>
                </a:ext>
              </a:extLst>
            </p:cNvPr>
            <p:cNvSpPr/>
            <p:nvPr/>
          </p:nvSpPr>
          <p:spPr>
            <a:xfrm>
              <a:off x="2148180" y="1570614"/>
              <a:ext cx="581024" cy="525228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>
                <a:solidFill>
                  <a:schemeClr val="tx1"/>
                </a:solidFill>
              </a:endParaRPr>
            </a:p>
          </p:txBody>
        </p:sp>
        <p:sp>
          <p:nvSpPr>
            <p:cNvPr id="2051" name="Pfeil: Chevron 2050">
              <a:extLst>
                <a:ext uri="{FF2B5EF4-FFF2-40B4-BE49-F238E27FC236}">
                  <a16:creationId xmlns:a16="http://schemas.microsoft.com/office/drawing/2014/main" id="{6B14E45B-F73D-66F3-7DCF-3FF3B6ED225A}"/>
                </a:ext>
              </a:extLst>
            </p:cNvPr>
            <p:cNvSpPr/>
            <p:nvPr/>
          </p:nvSpPr>
          <p:spPr>
            <a:xfrm>
              <a:off x="2972526" y="2758524"/>
              <a:ext cx="581024" cy="525228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>
                <a:solidFill>
                  <a:schemeClr val="tx1"/>
                </a:solidFill>
              </a:endParaRPr>
            </a:p>
          </p:txBody>
        </p:sp>
        <p:sp>
          <p:nvSpPr>
            <p:cNvPr id="2053" name="Pfeil: Chevron 2052">
              <a:extLst>
                <a:ext uri="{FF2B5EF4-FFF2-40B4-BE49-F238E27FC236}">
                  <a16:creationId xmlns:a16="http://schemas.microsoft.com/office/drawing/2014/main" id="{05AC0246-492E-F594-5D3E-2362A5390A0E}"/>
                </a:ext>
              </a:extLst>
            </p:cNvPr>
            <p:cNvSpPr/>
            <p:nvPr/>
          </p:nvSpPr>
          <p:spPr>
            <a:xfrm>
              <a:off x="3749281" y="4009283"/>
              <a:ext cx="581024" cy="525228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>
                <a:solidFill>
                  <a:schemeClr val="tx1"/>
                </a:solidFill>
              </a:endParaRPr>
            </a:p>
          </p:txBody>
        </p:sp>
        <p:pic>
          <p:nvPicPr>
            <p:cNvPr id="2055" name="Picture 6" descr="3d-modell - Kostenlose technologie-Icons">
              <a:extLst>
                <a:ext uri="{FF2B5EF4-FFF2-40B4-BE49-F238E27FC236}">
                  <a16:creationId xmlns:a16="http://schemas.microsoft.com/office/drawing/2014/main" id="{E81385DD-6F61-7521-9BD5-AE13697B8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877" y="1560336"/>
              <a:ext cx="886999" cy="886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Symbiosis icon Vector Images &amp; Graphics for Commercial Use | VectorStock">
              <a:extLst>
                <a:ext uri="{FF2B5EF4-FFF2-40B4-BE49-F238E27FC236}">
                  <a16:creationId xmlns:a16="http://schemas.microsoft.com/office/drawing/2014/main" id="{A046869F-11C6-467B-5447-937711E6A4B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26" t="10994" r="55821" b="13364"/>
            <a:stretch/>
          </p:blipFill>
          <p:spPr bwMode="auto">
            <a:xfrm>
              <a:off x="1802588" y="2863242"/>
              <a:ext cx="565170" cy="573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Synergie - Kostenlose geschäft und finanzen-Icons">
              <a:extLst>
                <a:ext uri="{FF2B5EF4-FFF2-40B4-BE49-F238E27FC236}">
                  <a16:creationId xmlns:a16="http://schemas.microsoft.com/office/drawing/2014/main" id="{3098C495-22F3-D840-27F3-84D8BC0ADE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9186" y="3836995"/>
              <a:ext cx="885413" cy="885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7434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Aufbau von Ländlichen Innovationsökosystemen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23563" y="1382842"/>
            <a:ext cx="8211400" cy="3605183"/>
          </a:xfrm>
        </p:spPr>
        <p:txBody>
          <a:bodyPr/>
          <a:lstStyle/>
          <a:p>
            <a:pPr lvl="0">
              <a:spcAft>
                <a:spcPts val="600"/>
              </a:spcAft>
              <a:buClr>
                <a:srgbClr val="B92B06"/>
              </a:buClr>
              <a:defRPr/>
            </a:pP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Mission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 der Fördermaßnahme </a:t>
            </a: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77-03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 (14 Mio. EUR): Stärkung Innovationsfähigkeit, Aufbau Innovationskapazitäten sowie Wirtschaftskreisläufe in ländlichen Regionen; Wirkungen: Wertschöpfung &amp; Wohlfahrtswirkung; Innovations-Communities</a:t>
            </a:r>
          </a:p>
          <a:p>
            <a:r>
              <a:rPr lang="de-AT" sz="1600" b="1" dirty="0"/>
              <a:t>Rund 35 Projekte in Umsetzung</a:t>
            </a:r>
            <a:r>
              <a:rPr lang="de-AT" sz="1600" dirty="0"/>
              <a:t> (8 kommen bis Ende 26 noch dazu): Ländliche Innovationsnetzwerke (LIN) und Ländliche Innovationspartnerschaften (LIP)</a:t>
            </a:r>
          </a:p>
          <a:p>
            <a:r>
              <a:rPr lang="de-AT" sz="1600" b="1" dirty="0"/>
              <a:t>Multidimensionale Projektarchitektur („DNA“)</a:t>
            </a:r>
            <a:r>
              <a:rPr lang="de-AT" sz="1600" dirty="0"/>
              <a:t>: Regionaler Innovationsbedarf + regionale Kooperationen; Multi-Akteurs-Ansatz inkl. Wirtschaft und unübliche </a:t>
            </a:r>
            <a:r>
              <a:rPr lang="de-AT" sz="1600" dirty="0" err="1"/>
              <a:t>Akteur:innen</a:t>
            </a:r>
            <a:r>
              <a:rPr lang="de-AT" sz="1600" dirty="0"/>
              <a:t>; Wertschöpfungsketten-übergreifend; hoher Innovationsgrad… </a:t>
            </a:r>
            <a:r>
              <a:rPr lang="de-AT" sz="1600" dirty="0">
                <a:sym typeface="Wingdings" panose="05000000000000000000" pitchFamily="2" charset="2"/>
              </a:rPr>
              <a:t> erfordert Kapazität in der Prüfung/Förderabwicklung; Einbindung Mehrebensystem (BL); </a:t>
            </a:r>
            <a:r>
              <a:rPr lang="de-AT" sz="1600" b="1" dirty="0">
                <a:sym typeface="Wingdings" panose="05000000000000000000" pitchFamily="2" charset="2"/>
              </a:rPr>
              <a:t>Aufbau von Innovationsökosystemen </a:t>
            </a:r>
            <a:r>
              <a:rPr lang="de-AT" sz="1600" dirty="0">
                <a:sym typeface="Wingdings" panose="05000000000000000000" pitchFamily="2" charset="2"/>
              </a:rPr>
              <a:t>ist am Weg. Stärkere Synchronisierung von Projekten erforderlich.</a:t>
            </a:r>
          </a:p>
          <a:p>
            <a:r>
              <a:rPr lang="de-AT" b="1" dirty="0">
                <a:solidFill>
                  <a:srgbClr val="C00000"/>
                </a:solidFill>
                <a:sym typeface="Wingdings" panose="05000000000000000000" pitchFamily="2" charset="2"/>
              </a:rPr>
              <a:t>28+: </a:t>
            </a:r>
            <a:r>
              <a:rPr lang="de-DE" b="1" dirty="0">
                <a:solidFill>
                  <a:srgbClr val="C00000"/>
                </a:solidFill>
              </a:rPr>
              <a:t>Erfolge sichern und integrieren – Von der Pilotierung zur Systemintegration </a:t>
            </a:r>
            <a:endParaRPr lang="de-AT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62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400" dirty="0"/>
              <a:t>Neue Ansätze der Daseinsvorsorge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48" y="1296001"/>
            <a:ext cx="6970524" cy="3605183"/>
          </a:xfrm>
        </p:spPr>
        <p:txBody>
          <a:bodyPr/>
          <a:lstStyle/>
          <a:p>
            <a:r>
              <a:rPr lang="de-AT" i="1" dirty="0"/>
              <a:t>„Ziel ist es, eine gleichwertige Ausstattung mit Einrichtungen der Daseinsvorsorge in zumutbarer Entfernung in allen Regionen zu gewährleisten.“ </a:t>
            </a:r>
            <a:r>
              <a:rPr lang="de-AT" dirty="0"/>
              <a:t>– BMLUK Regionen-Strategie </a:t>
            </a:r>
          </a:p>
          <a:p>
            <a:r>
              <a:rPr lang="de-AT" dirty="0"/>
              <a:t>Anknüpfungspunkte in GAP-Strategieplan 2023-2027 im LE-Bereich</a:t>
            </a:r>
          </a:p>
          <a:p>
            <a:pPr lvl="1"/>
            <a:r>
              <a:rPr lang="de-AT" dirty="0"/>
              <a:t>77-05 LEADER Aktionsfeld 3 „Stärkung der für das Gemeinwohl wichtigen Strukturen und Funktionen“ </a:t>
            </a:r>
          </a:p>
          <a:p>
            <a:pPr lvl="1"/>
            <a:r>
              <a:rPr lang="de-AT" dirty="0"/>
              <a:t>73-10 Orts- und Stadtkernstärkung + 77-04 Leerstandsmanagement </a:t>
            </a:r>
          </a:p>
          <a:p>
            <a:pPr lvl="1"/>
            <a:r>
              <a:rPr lang="de-AT" dirty="0"/>
              <a:t>77-03 Ländliche Innovationssysteme</a:t>
            </a:r>
          </a:p>
          <a:p>
            <a:pPr lvl="1"/>
            <a:r>
              <a:rPr lang="de-AT" dirty="0"/>
              <a:t>73-11 Investitionen in soziale Dienstleistungen</a:t>
            </a:r>
          </a:p>
          <a:p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54195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400" dirty="0"/>
              <a:t>Orts- und Stadtkernstärkung durch Reaktivierung von Leerständen</a:t>
            </a:r>
          </a:p>
        </p:txBody>
      </p:sp>
      <p:pic>
        <p:nvPicPr>
          <p:cNvPr id="5" name="Grafik 4" descr="Grafik">
            <a:extLst>
              <a:ext uri="{FF2B5EF4-FFF2-40B4-BE49-F238E27FC236}">
                <a16:creationId xmlns:a16="http://schemas.microsoft.com/office/drawing/2014/main" id="{F16021C0-B6CD-F956-FCD0-773671F77A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1" b="10213"/>
          <a:stretch/>
        </p:blipFill>
        <p:spPr>
          <a:xfrm>
            <a:off x="540001" y="1299442"/>
            <a:ext cx="3227559" cy="370049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19824" y="1538317"/>
            <a:ext cx="3413006" cy="3605183"/>
          </a:xfrm>
        </p:spPr>
        <p:txBody>
          <a:bodyPr/>
          <a:lstStyle/>
          <a:p>
            <a:pPr marL="0" indent="0">
              <a:spcAft>
                <a:spcPts val="600"/>
              </a:spcAft>
              <a:buClr>
                <a:srgbClr val="B92B06"/>
              </a:buClr>
              <a:buNone/>
              <a:defRPr/>
            </a:pPr>
            <a:r>
              <a:rPr lang="de-AT" sz="1400" b="1" dirty="0">
                <a:solidFill>
                  <a:srgbClr val="EFF4F7">
                    <a:lumMod val="10000"/>
                  </a:srgbClr>
                </a:solidFill>
              </a:rPr>
              <a:t>Adressierte Herausforderungen</a:t>
            </a:r>
            <a:r>
              <a:rPr lang="de-AT" sz="1400" dirty="0">
                <a:solidFill>
                  <a:srgbClr val="EFF4F7">
                    <a:lumMod val="10000"/>
                  </a:srgbClr>
                </a:solidFill>
              </a:rPr>
              <a:t>:</a:t>
            </a:r>
          </a:p>
          <a:p>
            <a:pPr lvl="1">
              <a:spcAft>
                <a:spcPts val="600"/>
              </a:spcAft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sz="1400" dirty="0">
                <a:solidFill>
                  <a:srgbClr val="EFF4F7">
                    <a:lumMod val="10000"/>
                  </a:srgbClr>
                </a:solidFill>
              </a:rPr>
              <a:t>Leerstände und Funktionsverlust in Orts- und Stadtkernen</a:t>
            </a:r>
          </a:p>
          <a:p>
            <a:pPr lvl="1">
              <a:spcAft>
                <a:spcPts val="600"/>
              </a:spcAft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sz="1400" dirty="0">
                <a:solidFill>
                  <a:srgbClr val="EFF4F7">
                    <a:lumMod val="10000"/>
                  </a:srgbClr>
                </a:solidFill>
              </a:rPr>
              <a:t>Hohe Flächeninanspruchnahme und Zersiedelung</a:t>
            </a:r>
          </a:p>
          <a:p>
            <a:pPr lvl="1">
              <a:spcAft>
                <a:spcPts val="600"/>
              </a:spcAft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sz="1400" dirty="0">
                <a:solidFill>
                  <a:srgbClr val="EFF4F7">
                    <a:lumMod val="10000"/>
                  </a:srgbClr>
                </a:solidFill>
              </a:rPr>
              <a:t>Rückgang lokaler Versorgung und Treffpunkte</a:t>
            </a:r>
          </a:p>
          <a:p>
            <a:pPr lvl="1">
              <a:spcAft>
                <a:spcPts val="600"/>
              </a:spcAft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sz="1400" dirty="0">
                <a:solidFill>
                  <a:srgbClr val="EFF4F7">
                    <a:lumMod val="10000"/>
                  </a:srgbClr>
                </a:solidFill>
              </a:rPr>
              <a:t>Finanzielle Belastung der Gemeinden</a:t>
            </a:r>
          </a:p>
          <a:p>
            <a:pPr lvl="1">
              <a:spcAft>
                <a:spcPts val="600"/>
              </a:spcAft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sz="1400" dirty="0">
                <a:solidFill>
                  <a:srgbClr val="EFF4F7">
                    <a:lumMod val="10000"/>
                  </a:srgbClr>
                </a:solidFill>
              </a:rPr>
              <a:t>Abwanderung und demografischer Wandel</a:t>
            </a:r>
          </a:p>
          <a:p>
            <a:pPr lvl="1">
              <a:spcAft>
                <a:spcPts val="600"/>
              </a:spcAft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sz="1400" dirty="0">
                <a:solidFill>
                  <a:srgbClr val="EFF4F7">
                    <a:lumMod val="10000"/>
                  </a:srgbClr>
                </a:solidFill>
              </a:rPr>
              <a:t>Klimaschutz und Klimawandelanpassung</a:t>
            </a:r>
          </a:p>
          <a:p>
            <a:pPr lvl="1">
              <a:spcAft>
                <a:spcPts val="600"/>
              </a:spcAft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endParaRPr lang="de-AT" sz="1400" dirty="0">
              <a:solidFill>
                <a:srgbClr val="EFF4F7">
                  <a:lumMod val="10000"/>
                </a:srgbClr>
              </a:solidFill>
            </a:endParaRPr>
          </a:p>
          <a:p>
            <a:endParaRPr lang="de-AT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5A56B1C-CF4A-6D38-E08E-373821D07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4983" y="1823013"/>
            <a:ext cx="1557594" cy="16204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b="1" dirty="0">
                <a:solidFill>
                  <a:schemeClr val="tx1"/>
                </a:solidFill>
              </a:rPr>
              <a:t>Förderbudget 23-27</a:t>
            </a:r>
            <a:endParaRPr lang="de-A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112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7688" y="831850"/>
            <a:ext cx="7978525" cy="432000"/>
          </a:xfrm>
        </p:spPr>
        <p:txBody>
          <a:bodyPr/>
          <a:lstStyle/>
          <a:p>
            <a:r>
              <a:rPr lang="de-AT" sz="2400" dirty="0"/>
              <a:t>Integrierte Mobilitätskonzepte und multifunktionale, </a:t>
            </a:r>
            <a:br>
              <a:rPr lang="de-AT" sz="2400" dirty="0"/>
            </a:br>
            <a:r>
              <a:rPr lang="de-AT" sz="2400" dirty="0"/>
              <a:t>niederrangige Verkehrsinfrastruktur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48" y="1779339"/>
            <a:ext cx="7978524" cy="3605183"/>
          </a:xfrm>
        </p:spPr>
        <p:txBody>
          <a:bodyPr/>
          <a:lstStyle/>
          <a:p>
            <a:pPr lvl="0">
              <a:buClr>
                <a:srgbClr val="B92B06"/>
              </a:buClr>
              <a:defRPr/>
            </a:pPr>
            <a:r>
              <a:rPr lang="de-AT" b="1" u="sng" dirty="0">
                <a:solidFill>
                  <a:srgbClr val="EFF4F7">
                    <a:lumMod val="10000"/>
                  </a:srgbClr>
                </a:solidFill>
              </a:rPr>
              <a:t>Ziel </a:t>
            </a:r>
            <a:r>
              <a:rPr lang="de-AT" u="sng" dirty="0">
                <a:solidFill>
                  <a:srgbClr val="EFF4F7">
                    <a:lumMod val="10000"/>
                  </a:srgbClr>
                </a:solidFill>
              </a:rPr>
              <a:t>im</a:t>
            </a:r>
            <a:r>
              <a:rPr lang="de-AT" b="1" u="sng" dirty="0">
                <a:solidFill>
                  <a:srgbClr val="EFF4F7">
                    <a:lumMod val="10000"/>
                  </a:srgbClr>
                </a:solidFill>
              </a:rPr>
              <a:t> GSP 23-27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: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„Aufrechterhaltung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multifunktionaler ländlicher Verkehrsinfrastruktur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und </a:t>
            </a:r>
            <a:r>
              <a:rPr lang="de-AT" b="1" dirty="0"/>
              <a:t>klima- und umweltschonender,</a:t>
            </a:r>
            <a:r>
              <a:rPr lang="de-AT" dirty="0"/>
              <a:t> aktiver und </a:t>
            </a:r>
            <a:r>
              <a:rPr lang="de-AT" b="1" dirty="0"/>
              <a:t>nachhaltiger Mobilitätslösungen </a:t>
            </a:r>
            <a:r>
              <a:rPr lang="de-AT" dirty="0"/>
              <a:t>im ländlichen Raum“ </a:t>
            </a:r>
            <a:endParaRPr lang="de-AT" dirty="0">
              <a:solidFill>
                <a:srgbClr val="EFF4F7">
                  <a:lumMod val="10000"/>
                </a:srgbClr>
              </a:solidFill>
            </a:endParaRPr>
          </a:p>
          <a:p>
            <a:pPr>
              <a:spcAft>
                <a:spcPts val="0"/>
              </a:spcAft>
            </a:pPr>
            <a:r>
              <a:rPr lang="de-AT" b="1" dirty="0"/>
              <a:t>Maßnahmen: </a:t>
            </a:r>
          </a:p>
          <a:p>
            <a:pPr lvl="2">
              <a:spcAft>
                <a:spcPts val="0"/>
              </a:spcAft>
            </a:pPr>
            <a:r>
              <a:rPr lang="de-AT" sz="1600" dirty="0"/>
              <a:t>73-09 ländliche Verkehrsinfrastruktur: mit Bezug zu Landwirtschaft</a:t>
            </a:r>
          </a:p>
          <a:p>
            <a:pPr lvl="2">
              <a:spcAft>
                <a:spcPts val="0"/>
              </a:spcAft>
            </a:pPr>
            <a:r>
              <a:rPr lang="de-AT" sz="1600" dirty="0"/>
              <a:t>73-14 klimafreundliche Mobilitätslösungen: z.B. Forcierung Rad-, Fußgängerverkehr</a:t>
            </a:r>
          </a:p>
          <a:p>
            <a:pPr lvl="2"/>
            <a:r>
              <a:rPr lang="de-AT" sz="1600" dirty="0"/>
              <a:t>77-05 LEADER: möglicher Beitrag, eher nicht investiv</a:t>
            </a:r>
          </a:p>
          <a:p>
            <a:pPr>
              <a:spcAft>
                <a:spcPts val="0"/>
              </a:spcAft>
            </a:pPr>
            <a:r>
              <a:rPr lang="de-AT" b="1" dirty="0"/>
              <a:t>Herausforderungen </a:t>
            </a:r>
            <a:r>
              <a:rPr lang="de-AT" dirty="0"/>
              <a:t>(Bsp.):</a:t>
            </a:r>
          </a:p>
          <a:p>
            <a:pPr lvl="2"/>
            <a:r>
              <a:rPr lang="de-AT" sz="1600" dirty="0"/>
              <a:t>Transformationsdruck, Sanierungsbedarf,  Autoabhängigkeit (letzte Meile)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72094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49" y="1384817"/>
            <a:ext cx="8604251" cy="969606"/>
          </a:xfrm>
        </p:spPr>
        <p:txBody>
          <a:bodyPr/>
          <a:lstStyle/>
          <a:p>
            <a:r>
              <a:rPr lang="de-AT" dirty="0">
                <a:solidFill>
                  <a:schemeClr val="accent1"/>
                </a:solidFill>
              </a:rPr>
              <a:t>Rückmeldungen der Online-Konsultation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39748" y="4320000"/>
            <a:ext cx="8435809" cy="415529"/>
          </a:xfrm>
        </p:spPr>
        <p:txBody>
          <a:bodyPr/>
          <a:lstStyle/>
          <a:p>
            <a:r>
              <a:rPr lang="de-AT" sz="2000" b="1" dirty="0"/>
              <a:t>Michaela Kaineder</a:t>
            </a:r>
          </a:p>
          <a:p>
            <a:r>
              <a:rPr lang="de-AT" sz="1600" dirty="0"/>
              <a:t>Abteilung III/7 – Innovation, Lokale Entwicklung &amp; Zusammenarbeit, BMLUK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167906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C261B54-1D75-E711-59DA-FF69E938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Rückmeldungen aus der Online-Konsultation </a:t>
            </a:r>
            <a:br>
              <a:rPr lang="de-AT" dirty="0"/>
            </a:br>
            <a:r>
              <a:rPr lang="de-AT" b="0" dirty="0"/>
              <a:t>Übersicht &amp; Methodik</a:t>
            </a:r>
          </a:p>
        </p:txBody>
      </p:sp>
      <p:graphicFrame>
        <p:nvGraphicFramePr>
          <p:cNvPr id="19" name="Diagramm 18" descr="Diagramm">
            <a:extLst>
              <a:ext uri="{FF2B5EF4-FFF2-40B4-BE49-F238E27FC236}">
                <a16:creationId xmlns:a16="http://schemas.microsoft.com/office/drawing/2014/main" id="{07245FB3-5BF6-1B4D-6147-D794E298D9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849530"/>
              </p:ext>
            </p:extLst>
          </p:nvPr>
        </p:nvGraphicFramePr>
        <p:xfrm>
          <a:off x="-641554" y="137998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Grafik 2" descr="Rückmeldungen aus der Online-Konsultation &#10;Übersicht &amp; Methodik">
            <a:extLst>
              <a:ext uri="{FF2B5EF4-FFF2-40B4-BE49-F238E27FC236}">
                <a16:creationId xmlns:a16="http://schemas.microsoft.com/office/drawing/2014/main" id="{A5DA4645-C712-3852-3E55-0EABE974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1" y="1485150"/>
            <a:ext cx="7450373" cy="365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93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EU-Finanzrahmen 2028 – 2034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40001" y="1529587"/>
            <a:ext cx="7372509" cy="347703"/>
          </a:xfrm>
        </p:spPr>
        <p:txBody>
          <a:bodyPr/>
          <a:lstStyle/>
          <a:p>
            <a:r>
              <a:rPr lang="de-AT" b="1" dirty="0"/>
              <a:t>Sehr herausfordernde generelle Situation</a:t>
            </a:r>
            <a:r>
              <a:rPr lang="de-AT" dirty="0"/>
              <a:t>: national und international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11B627B3-DDB7-5413-D7E4-3DE1895A5070}"/>
              </a:ext>
            </a:extLst>
          </p:cNvPr>
          <p:cNvSpPr txBox="1">
            <a:spLocks/>
          </p:cNvSpPr>
          <p:nvPr/>
        </p:nvSpPr>
        <p:spPr>
          <a:xfrm>
            <a:off x="540001" y="2167334"/>
            <a:ext cx="8227732" cy="10888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Große Anstrengungen und </a:t>
            </a:r>
            <a:r>
              <a:rPr kumimoji="0" lang="de-AT" sz="18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Kompromisse für Einstimmigkeit erforderlich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504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rbel" panose="020B0503020204020204" pitchFamily="34" charset="0"/>
              <a:buChar char="−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Einige MS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: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effizienter, kleinerer EU-Haushalt: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AT, DE, FI, NL, SE</a:t>
            </a:r>
          </a:p>
          <a:p>
            <a:pPr marL="504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Viele MS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: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angemessener EU-Haushalt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notwendig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: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u. a. EL, ES, FR, IT, PL, RO</a:t>
            </a:r>
          </a:p>
        </p:txBody>
      </p:sp>
      <p:grpSp>
        <p:nvGrpSpPr>
          <p:cNvPr id="4" name="Gruppieren 3" descr="Europa-Gebäude; Quelle: https://de.wikipedia.org/wiki/Datei:Europa_building_February_2016.jpg">
            <a:extLst>
              <a:ext uri="{FF2B5EF4-FFF2-40B4-BE49-F238E27FC236}">
                <a16:creationId xmlns:a16="http://schemas.microsoft.com/office/drawing/2014/main" id="{DBCB50E2-E227-ECE9-BF35-995453FFDEF2}"/>
              </a:ext>
            </a:extLst>
          </p:cNvPr>
          <p:cNvGrpSpPr>
            <a:grpSpLocks noChangeAspect="1"/>
          </p:cNvGrpSpPr>
          <p:nvPr/>
        </p:nvGrpSpPr>
        <p:grpSpPr>
          <a:xfrm>
            <a:off x="5757760" y="3356178"/>
            <a:ext cx="2344692" cy="1729772"/>
            <a:chOff x="5724865" y="3258630"/>
            <a:chExt cx="2344692" cy="1729772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3A31C154-831B-AA95-A443-F08D9559AD3B}"/>
                </a:ext>
              </a:extLst>
            </p:cNvPr>
            <p:cNvSpPr txBox="1"/>
            <p:nvPr/>
          </p:nvSpPr>
          <p:spPr>
            <a:xfrm>
              <a:off x="5724865" y="4788347"/>
              <a:ext cx="234469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717550" algn="l"/>
                </a:tabLst>
              </a:pPr>
              <a:r>
                <a:rPr lang="de-AT" sz="700" i="1" dirty="0"/>
                <a:t>Foto: Europa-Gebäude, Sitz des Rats (Quelle: Wikipedia)</a:t>
              </a:r>
            </a:p>
          </p:txBody>
        </p:sp>
        <p:pic>
          <p:nvPicPr>
            <p:cNvPr id="7" name="Grafik 6" descr="Europa-Gebäude; Quelle: https://de.wikipedia.org/wiki/Datei:Europa_building_February_2016.jpg">
              <a:extLst>
                <a:ext uri="{FF2B5EF4-FFF2-40B4-BE49-F238E27FC236}">
                  <a16:creationId xmlns:a16="http://schemas.microsoft.com/office/drawing/2014/main" id="{04C8F3F6-5EE8-EC96-6E24-1456F3D3B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4865" y="3258630"/>
              <a:ext cx="2280603" cy="1531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6814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A939CE23-7A7A-19C6-F68C-8F0D88E32B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0001" y="-433425"/>
            <a:ext cx="7978525" cy="433425"/>
          </a:xfr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de-AT" dirty="0"/>
              <a:t>Auswertung Stakeholder-Konsultation LEADER</a:t>
            </a:r>
          </a:p>
        </p:txBody>
      </p:sp>
      <p:pic>
        <p:nvPicPr>
          <p:cNvPr id="3" name="Grafik 2" descr="Auswertung Stakeholder-Konsultation LEADER">
            <a:extLst>
              <a:ext uri="{FF2B5EF4-FFF2-40B4-BE49-F238E27FC236}">
                <a16:creationId xmlns:a16="http://schemas.microsoft.com/office/drawing/2014/main" id="{AC52485B-7C4A-146D-C5FA-0E8063B1E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83"/>
            <a:ext cx="9144000" cy="513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18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A2DCFDA-86D0-154C-A092-60079B1241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0001" y="-433425"/>
            <a:ext cx="7978525" cy="433425"/>
          </a:xfr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de-AT" sz="2000" dirty="0"/>
              <a:t>Auswertung Stakeholder-Konsultation Ländliche Innovationsökosysteme</a:t>
            </a:r>
          </a:p>
        </p:txBody>
      </p:sp>
      <p:pic>
        <p:nvPicPr>
          <p:cNvPr id="3" name="Grafik 2" descr="Auswertung Stakeholder-Konsultation Ländliche Innovationsökosysteme">
            <a:extLst>
              <a:ext uri="{FF2B5EF4-FFF2-40B4-BE49-F238E27FC236}">
                <a16:creationId xmlns:a16="http://schemas.microsoft.com/office/drawing/2014/main" id="{E5C1C09C-C3C8-B47A-7EA5-6016DE1C0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33"/>
            <a:ext cx="9144000" cy="513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61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588EC6FE-5FF7-4835-2604-C78B92530F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0001" y="-433425"/>
            <a:ext cx="7978525" cy="433425"/>
          </a:xfr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de-AT" dirty="0"/>
              <a:t>Auswertung Stakeholder-Konsultation Orts- und Stadtkerne</a:t>
            </a:r>
          </a:p>
        </p:txBody>
      </p:sp>
      <p:pic>
        <p:nvPicPr>
          <p:cNvPr id="6" name="Grafik 5" descr="Auswertung Stakeholder-Konsultation Orts- und Stadtkerne">
            <a:extLst>
              <a:ext uri="{FF2B5EF4-FFF2-40B4-BE49-F238E27FC236}">
                <a16:creationId xmlns:a16="http://schemas.microsoft.com/office/drawing/2014/main" id="{230D52C0-E4A8-06D6-A090-C1A70A1A3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6"/>
            <a:ext cx="9144000" cy="513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52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8B944DBE-E684-057D-A63E-94D18F2C10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0001" y="-433425"/>
            <a:ext cx="7978525" cy="433425"/>
          </a:xfr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de-AT" dirty="0"/>
              <a:t>Auswertung Stakeholder-Konsultation Daseinsvorsorge</a:t>
            </a:r>
          </a:p>
        </p:txBody>
      </p:sp>
      <p:pic>
        <p:nvPicPr>
          <p:cNvPr id="11" name="Grafik 10" descr="Auswertung Stakeholder-Konsultation Daseinsvorsorge">
            <a:extLst>
              <a:ext uri="{FF2B5EF4-FFF2-40B4-BE49-F238E27FC236}">
                <a16:creationId xmlns:a16="http://schemas.microsoft.com/office/drawing/2014/main" id="{399E378E-FDA0-2E4B-45C9-11F30C451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73"/>
            <a:ext cx="9144000" cy="511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55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>
            <a:extLst>
              <a:ext uri="{FF2B5EF4-FFF2-40B4-BE49-F238E27FC236}">
                <a16:creationId xmlns:a16="http://schemas.microsoft.com/office/drawing/2014/main" id="{DE45D7DD-9C54-5FFA-A760-B2580269DC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0001" y="-433425"/>
            <a:ext cx="7978525" cy="433425"/>
          </a:xfr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de-AT" dirty="0"/>
              <a:t>Auswertung </a:t>
            </a:r>
            <a:r>
              <a:rPr lang="de-AT"/>
              <a:t>Stakeholder-Konsultation Mobilität</a:t>
            </a:r>
            <a:endParaRPr lang="de-AT" dirty="0"/>
          </a:p>
        </p:txBody>
      </p:sp>
      <p:pic>
        <p:nvPicPr>
          <p:cNvPr id="15" name="Grafik 14" descr="Auswertung Stakeholder-Konsultation Mobilität">
            <a:extLst>
              <a:ext uri="{FF2B5EF4-FFF2-40B4-BE49-F238E27FC236}">
                <a16:creationId xmlns:a16="http://schemas.microsoft.com/office/drawing/2014/main" id="{0BE1E9AE-A37B-5A2B-D7C1-88AD532B7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90"/>
            <a:ext cx="9144000" cy="513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941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49" y="1384817"/>
            <a:ext cx="8604251" cy="969606"/>
          </a:xfrm>
        </p:spPr>
        <p:txBody>
          <a:bodyPr/>
          <a:lstStyle/>
          <a:p>
            <a:r>
              <a:rPr lang="de-AT" dirty="0">
                <a:solidFill>
                  <a:schemeClr val="accent1"/>
                </a:solidFill>
              </a:rPr>
              <a:t>Zusammenfassung der Fokusgruppen </a:t>
            </a:r>
            <a:br>
              <a:rPr lang="de-AT" dirty="0">
                <a:solidFill>
                  <a:schemeClr val="accent1"/>
                </a:solidFill>
              </a:rPr>
            </a:br>
            <a:r>
              <a:rPr lang="de-AT" dirty="0">
                <a:solidFill>
                  <a:schemeClr val="accent1"/>
                </a:solidFill>
              </a:rPr>
              <a:t>&amp; Ausblick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39748" y="4320000"/>
            <a:ext cx="8435809" cy="415529"/>
          </a:xfrm>
        </p:spPr>
        <p:txBody>
          <a:bodyPr/>
          <a:lstStyle/>
          <a:p>
            <a:r>
              <a:rPr lang="de-AT" sz="2000" b="1" dirty="0"/>
              <a:t>Markus Hopfner</a:t>
            </a:r>
          </a:p>
          <a:p>
            <a:r>
              <a:rPr lang="de-AT" sz="1600" dirty="0"/>
              <a:t>Leiter der Abt. II/2 - Koordination GAP, BMLUK</a:t>
            </a:r>
          </a:p>
          <a:p>
            <a:endParaRPr lang="de-AT" sz="1600" dirty="0"/>
          </a:p>
          <a:p>
            <a:r>
              <a:rPr lang="de-AT" sz="2000" b="1" dirty="0"/>
              <a:t>Arne Krage, Christa </a:t>
            </a:r>
            <a:r>
              <a:rPr lang="de-AT" sz="2000" b="1" dirty="0" err="1"/>
              <a:t>Rockenbauer-Peirl</a:t>
            </a:r>
            <a:r>
              <a:rPr lang="de-AT" sz="2000" b="1" dirty="0"/>
              <a:t>, Christian </a:t>
            </a:r>
            <a:r>
              <a:rPr lang="de-AT" sz="2000" b="1" dirty="0" err="1"/>
              <a:t>Rosenwirth</a:t>
            </a:r>
            <a:r>
              <a:rPr lang="de-AT" sz="2000" b="1" dirty="0"/>
              <a:t>, Rita </a:t>
            </a:r>
            <a:r>
              <a:rPr lang="de-AT" sz="2000" b="1" dirty="0" err="1"/>
              <a:t>Trattnigg</a:t>
            </a:r>
            <a:r>
              <a:rPr lang="de-AT" sz="2000" b="1" dirty="0"/>
              <a:t>, Teresa Schmidt</a:t>
            </a:r>
          </a:p>
          <a:p>
            <a:r>
              <a:rPr lang="de-AT" sz="1600" dirty="0" err="1"/>
              <a:t>Referent:innen</a:t>
            </a:r>
            <a:r>
              <a:rPr lang="de-AT" sz="1600" dirty="0"/>
              <a:t> des BMLUK</a:t>
            </a:r>
          </a:p>
        </p:txBody>
      </p:sp>
    </p:spTree>
    <p:extLst>
      <p:ext uri="{BB962C8B-B14F-4D97-AF65-F5344CB8AC3E}">
        <p14:creationId xmlns:p14="http://schemas.microsoft.com/office/powerpoint/2010/main" val="391646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Zeitschiene EU-Finanzrahmen (MFR) 2028 – 2034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220AB47-DEFE-ED15-F8AC-0F57DF86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57749" y="1365845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1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0" name="Foliennummernplatzhalter 4">
            <a:extLst>
              <a:ext uri="{FF2B5EF4-FFF2-40B4-BE49-F238E27FC236}">
                <a16:creationId xmlns:a16="http://schemas.microsoft.com/office/drawing/2014/main" id="{E70C227F-48AA-4CDE-AC7F-859077DACE72}"/>
              </a:ext>
            </a:extLst>
          </p:cNvPr>
          <p:cNvSpPr txBox="1">
            <a:spLocks/>
          </p:cNvSpPr>
          <p:nvPr/>
        </p:nvSpPr>
        <p:spPr>
          <a:xfrm>
            <a:off x="7704003" y="4790252"/>
            <a:ext cx="814522" cy="2000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fld id="{1206269C-C24E-4E80-9A4B-E7E19BB59A67}" type="slidenum">
              <a:rPr kumimoji="0" lang="de-AT" sz="1800" b="0" i="0" u="none" strike="noStrike" kern="1200" cap="none" spc="0" normalizeH="0" baseline="0" noProof="0" smtClean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252000" marR="0" lvl="0" indent="-252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B92B06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t>4</a:t>
            </a:fld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1" name="Grafik 40" descr="Grafik">
            <a:extLst>
              <a:ext uri="{FF2B5EF4-FFF2-40B4-BE49-F238E27FC236}">
                <a16:creationId xmlns:a16="http://schemas.microsoft.com/office/drawing/2014/main" id="{7D5E0775-B829-3385-889C-43538B46C4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" t="7716" r="520"/>
          <a:stretch/>
        </p:blipFill>
        <p:spPr>
          <a:xfrm>
            <a:off x="6844798" y="849381"/>
            <a:ext cx="3189917" cy="4294119"/>
          </a:xfrm>
          <a:prstGeom prst="parallelogram">
            <a:avLst>
              <a:gd name="adj" fmla="val 27598"/>
            </a:avLst>
          </a:prstGeom>
        </p:spPr>
      </p:pic>
      <p:grpSp>
        <p:nvGrpSpPr>
          <p:cNvPr id="4" name="Gruppieren 3" descr="Grafik">
            <a:extLst>
              <a:ext uri="{FF2B5EF4-FFF2-40B4-BE49-F238E27FC236}">
                <a16:creationId xmlns:a16="http://schemas.microsoft.com/office/drawing/2014/main" id="{0BF42D02-5DBA-19A2-69FC-4EAB42848C77}"/>
              </a:ext>
            </a:extLst>
          </p:cNvPr>
          <p:cNvGrpSpPr/>
          <p:nvPr/>
        </p:nvGrpSpPr>
        <p:grpSpPr>
          <a:xfrm>
            <a:off x="295049" y="1842999"/>
            <a:ext cx="8553902" cy="2182310"/>
            <a:chOff x="550197" y="1824259"/>
            <a:chExt cx="8553902" cy="2182310"/>
          </a:xfrm>
        </p:grpSpPr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90C688CF-8DF0-C5FD-2F40-B8BFC1380DC2}"/>
                </a:ext>
              </a:extLst>
            </p:cNvPr>
            <p:cNvSpPr txBox="1"/>
            <p:nvPr/>
          </p:nvSpPr>
          <p:spPr>
            <a:xfrm>
              <a:off x="550197" y="3461739"/>
              <a:ext cx="4088352" cy="54483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 Kern: MFR-Verordnung + Eigenmittelbeschluss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05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Wieviel kann ausgegeben werden? + Woher kommen die Einnahmen?</a:t>
              </a:r>
            </a:p>
          </p:txBody>
        </p: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FE2E6905-AB14-C720-7090-8CAE1B23DBFA}"/>
                </a:ext>
              </a:extLst>
            </p:cNvPr>
            <p:cNvGrpSpPr/>
            <p:nvPr/>
          </p:nvGrpSpPr>
          <p:grpSpPr>
            <a:xfrm>
              <a:off x="550197" y="2120291"/>
              <a:ext cx="8553902" cy="1466992"/>
              <a:chOff x="258097" y="2443379"/>
              <a:chExt cx="8553902" cy="1466992"/>
            </a:xfrm>
          </p:grpSpPr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D068C5-09A2-B80C-71D6-C8F924099EC3}"/>
                  </a:ext>
                </a:extLst>
              </p:cNvPr>
              <p:cNvSpPr txBox="1"/>
              <p:nvPr/>
            </p:nvSpPr>
            <p:spPr>
              <a:xfrm>
                <a:off x="258097" y="2450146"/>
                <a:ext cx="1417924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Europäische Kommission: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Vorlage MFR-Vorschlag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F8D6E2BB-97EC-719B-1C47-F8A6164E9600}"/>
                  </a:ext>
                </a:extLst>
              </p:cNvPr>
              <p:cNvSpPr txBox="1"/>
              <p:nvPr/>
            </p:nvSpPr>
            <p:spPr>
              <a:xfrm>
                <a:off x="2693336" y="2450715"/>
                <a:ext cx="2130852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Rat der EU</a:t>
                </a:r>
                <a:b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(technisch &amp; politisch)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Vorbereitung Verhandlungsbox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F7F24C2A-4C0E-0C65-D7C4-0B31A64970B2}"/>
                  </a:ext>
                </a:extLst>
              </p:cNvPr>
              <p:cNvSpPr txBox="1"/>
              <p:nvPr/>
            </p:nvSpPr>
            <p:spPr>
              <a:xfrm>
                <a:off x="5005248" y="2443379"/>
                <a:ext cx="1898815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Europäischer Rat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Vorgabe politischer Leitlinien &amp; Grundsatzeinigung</a:t>
                </a:r>
              </a:p>
            </p:txBody>
          </p:sp>
          <p:sp>
            <p:nvSpPr>
              <p:cNvPr id="49" name="Pfeil nach rechts 11">
                <a:extLst>
                  <a:ext uri="{FF2B5EF4-FFF2-40B4-BE49-F238E27FC236}">
                    <a16:creationId xmlns:a16="http://schemas.microsoft.com/office/drawing/2014/main" id="{752C22F8-2C50-EFB2-19BE-A3BC7D854881}"/>
                  </a:ext>
                </a:extLst>
              </p:cNvPr>
              <p:cNvSpPr/>
              <p:nvPr/>
            </p:nvSpPr>
            <p:spPr>
              <a:xfrm flipV="1">
                <a:off x="1561171" y="2913794"/>
                <a:ext cx="1264579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ahmen 3">
                <a:extLst>
                  <a:ext uri="{FF2B5EF4-FFF2-40B4-BE49-F238E27FC236}">
                    <a16:creationId xmlns:a16="http://schemas.microsoft.com/office/drawing/2014/main" id="{B38522B7-8B5F-2983-D8D1-53E5B414DBA2}"/>
                  </a:ext>
                </a:extLst>
              </p:cNvPr>
              <p:cNvSpPr/>
              <p:nvPr/>
            </p:nvSpPr>
            <p:spPr>
              <a:xfrm>
                <a:off x="1786181" y="2724156"/>
                <a:ext cx="778706" cy="591541"/>
              </a:xfrm>
              <a:prstGeom prst="bevel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bg1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MFR-Paket</a:t>
                </a:r>
              </a:p>
            </p:txBody>
          </p:sp>
          <p:sp>
            <p:nvSpPr>
              <p:cNvPr id="51" name="Geschweifte Klammer links 50">
                <a:extLst>
                  <a:ext uri="{FF2B5EF4-FFF2-40B4-BE49-F238E27FC236}">
                    <a16:creationId xmlns:a16="http://schemas.microsoft.com/office/drawing/2014/main" id="{00EC691E-30CF-649F-EA36-7E96E93EF807}"/>
                  </a:ext>
                </a:extLst>
              </p:cNvPr>
              <p:cNvSpPr/>
              <p:nvPr/>
            </p:nvSpPr>
            <p:spPr>
              <a:xfrm rot="16200000">
                <a:off x="2036996" y="3210596"/>
                <a:ext cx="279890" cy="744944"/>
              </a:xfrm>
              <a:prstGeom prst="leftBrace">
                <a:avLst>
                  <a:gd name="adj1" fmla="val 46394"/>
                  <a:gd name="adj2" fmla="val 49763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Pfeil nach rechts 17">
                <a:extLst>
                  <a:ext uri="{FF2B5EF4-FFF2-40B4-BE49-F238E27FC236}">
                    <a16:creationId xmlns:a16="http://schemas.microsoft.com/office/drawing/2014/main" id="{309BCD6F-D6C9-27AC-327D-198BA3D941C3}"/>
                  </a:ext>
                </a:extLst>
              </p:cNvPr>
              <p:cNvSpPr/>
              <p:nvPr/>
            </p:nvSpPr>
            <p:spPr>
              <a:xfrm flipV="1">
                <a:off x="4773211" y="2922758"/>
                <a:ext cx="311892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806C7470-FB63-B1A9-510B-42191350C940}"/>
                  </a:ext>
                </a:extLst>
              </p:cNvPr>
              <p:cNvSpPr txBox="1"/>
              <p:nvPr/>
            </p:nvSpPr>
            <p:spPr>
              <a:xfrm>
                <a:off x="7073683" y="2446140"/>
                <a:ext cx="1738316" cy="1464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Beschluss im Rat </a:t>
                </a: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(einstimmig), </a:t>
                </a: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Zustimmung EP </a:t>
                </a: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(Europäisches Parlament)</a:t>
                </a:r>
              </a:p>
            </p:txBody>
          </p:sp>
          <p:sp>
            <p:nvSpPr>
              <p:cNvPr id="54" name="Pfeil nach rechts 18">
                <a:extLst>
                  <a:ext uri="{FF2B5EF4-FFF2-40B4-BE49-F238E27FC236}">
                    <a16:creationId xmlns:a16="http://schemas.microsoft.com/office/drawing/2014/main" id="{C862703C-8D6A-5321-C7C3-E8E1C1A49126}"/>
                  </a:ext>
                </a:extLst>
              </p:cNvPr>
              <p:cNvSpPr/>
              <p:nvPr/>
            </p:nvSpPr>
            <p:spPr>
              <a:xfrm flipV="1">
                <a:off x="6794188" y="2941600"/>
                <a:ext cx="339454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B5122321-DBD9-46C9-42E0-64F82728D6FE}"/>
                </a:ext>
              </a:extLst>
            </p:cNvPr>
            <p:cNvSpPr txBox="1"/>
            <p:nvPr/>
          </p:nvSpPr>
          <p:spPr>
            <a:xfrm>
              <a:off x="1334654" y="1833682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16. Juli 2025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FD6440EC-D34C-5612-B3EC-761A53A811AA}"/>
                </a:ext>
              </a:extLst>
            </p:cNvPr>
            <p:cNvSpPr txBox="1"/>
            <p:nvPr/>
          </p:nvSpPr>
          <p:spPr>
            <a:xfrm>
              <a:off x="3593954" y="1828434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seit Juli 2025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36582D7B-CA3D-0A37-4EF0-8C0B51D17CB8}"/>
                </a:ext>
              </a:extLst>
            </p:cNvPr>
            <p:cNvSpPr txBox="1"/>
            <p:nvPr/>
          </p:nvSpPr>
          <p:spPr>
            <a:xfrm>
              <a:off x="5682466" y="1824259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Ende 2026?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50D471FC-B03A-FA99-3A09-91487398EE7E}"/>
                </a:ext>
              </a:extLst>
            </p:cNvPr>
            <p:cNvSpPr txBox="1"/>
            <p:nvPr/>
          </p:nvSpPr>
          <p:spPr>
            <a:xfrm>
              <a:off x="7581281" y="1828881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2027?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47F3DDDA-F74A-79E9-0973-6F8DB1A165CC}"/>
                </a:ext>
              </a:extLst>
            </p:cNvPr>
            <p:cNvSpPr txBox="1"/>
            <p:nvPr/>
          </p:nvSpPr>
          <p:spPr>
            <a:xfrm>
              <a:off x="7862801" y="3646685"/>
              <a:ext cx="124081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Grafik: BMLUK, Abt. II/2</a:t>
              </a:r>
              <a:endPara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7885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8A84971-73E3-8798-3539-A32D3C241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206269C-C24E-4E80-9A4B-E7E19BB59A67}" type="slidenum">
              <a:rPr lang="de-AT">
                <a:solidFill>
                  <a:srgbClr val="000000"/>
                </a:solidFill>
              </a:rPr>
              <a:pPr defTabSz="685800">
                <a:defRPr/>
              </a:pPr>
              <a:t>5</a:t>
            </a:fld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73FA4-A6C2-2E01-33BF-E5B6D8005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73" y="802830"/>
            <a:ext cx="3627107" cy="716873"/>
          </a:xfrm>
        </p:spPr>
        <p:txBody>
          <a:bodyPr/>
          <a:lstStyle/>
          <a:p>
            <a:r>
              <a:rPr lang="de-AT" dirty="0"/>
              <a:t>MFR: Vergleich 2021-2027</a:t>
            </a:r>
            <a:br>
              <a:rPr lang="de-AT" dirty="0"/>
            </a:br>
            <a:r>
              <a:rPr lang="de-AT" dirty="0"/>
              <a:t>&amp; 2028-2034 nach Bereichen</a:t>
            </a:r>
          </a:p>
        </p:txBody>
      </p:sp>
      <p:pic>
        <p:nvPicPr>
          <p:cNvPr id="17" name="Grafik 16" descr="Grafik">
            <a:extLst>
              <a:ext uri="{FF2B5EF4-FFF2-40B4-BE49-F238E27FC236}">
                <a16:creationId xmlns:a16="http://schemas.microsoft.com/office/drawing/2014/main" id="{0E08A2FF-2B41-1EFB-7FBD-1E77BA00C5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3" b="680"/>
          <a:stretch/>
        </p:blipFill>
        <p:spPr>
          <a:xfrm>
            <a:off x="210813" y="401925"/>
            <a:ext cx="8860098" cy="4741575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5DB80C87-DE16-6589-D89F-3E55F4F7BEBE}"/>
              </a:ext>
            </a:extLst>
          </p:cNvPr>
          <p:cNvSpPr txBox="1"/>
          <p:nvPr/>
        </p:nvSpPr>
        <p:spPr>
          <a:xfrm>
            <a:off x="330773" y="1778431"/>
            <a:ext cx="31040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EK-Vorschlag: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Verschiebung Prioritäten und Schwerpunkte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 </a:t>
            </a:r>
            <a:b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EU-Ebene</a:t>
            </a:r>
          </a:p>
          <a:p>
            <a:pPr defTabSz="685800">
              <a:buClr>
                <a:srgbClr val="B92B06"/>
              </a:buClr>
              <a:defRPr/>
            </a:pPr>
            <a:endParaRPr lang="de-AT" dirty="0">
              <a:solidFill>
                <a:srgbClr val="EFF4F7">
                  <a:lumMod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defTabSz="685800"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b="1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Verlagerung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von traditionellen Politiken (GAP, Regionalpolitik) zu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neuen Politikbereichen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(Sicherheit, Verteidigung, Forschung etc.)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34519DB-D526-C917-9928-4D0AB5BA0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79" y="157453"/>
            <a:ext cx="1749874" cy="55259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17FC54D-052E-9019-C68F-1DFD8776F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13076" y="3123818"/>
            <a:ext cx="17654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7550" algn="l"/>
              </a:tabLst>
              <a:defRPr/>
            </a:pP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Foto: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Dati</a:t>
            </a: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Bendo</a:t>
            </a: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/European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Commission</a:t>
            </a:r>
            <a:endParaRPr kumimoji="0" lang="de-AT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82F8E0B-7A92-546F-081E-3B4E4D58B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882" y="2200979"/>
            <a:ext cx="1339837" cy="89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8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Grafik">
            <a:extLst>
              <a:ext uri="{FF2B5EF4-FFF2-40B4-BE49-F238E27FC236}">
                <a16:creationId xmlns:a16="http://schemas.microsoft.com/office/drawing/2014/main" id="{CBC03312-3478-CECD-10D2-6F80FE0FC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7021" y="1002872"/>
            <a:ext cx="3537476" cy="2452699"/>
          </a:xfrm>
          <a:prstGeom prst="rect">
            <a:avLst/>
          </a:prstGeom>
        </p:spPr>
      </p:pic>
      <p:grpSp>
        <p:nvGrpSpPr>
          <p:cNvPr id="3" name="Gruppieren 2" descr="Grafik">
            <a:extLst>
              <a:ext uri="{FF2B5EF4-FFF2-40B4-BE49-F238E27FC236}">
                <a16:creationId xmlns:a16="http://schemas.microsoft.com/office/drawing/2014/main" id="{C9901085-0215-E4B0-A5EE-1EE933F6D955}"/>
              </a:ext>
            </a:extLst>
          </p:cNvPr>
          <p:cNvGrpSpPr/>
          <p:nvPr/>
        </p:nvGrpSpPr>
        <p:grpSpPr>
          <a:xfrm>
            <a:off x="467795" y="963574"/>
            <a:ext cx="7042259" cy="4203009"/>
            <a:chOff x="694806" y="1006007"/>
            <a:chExt cx="7042258" cy="4203008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783F65E7-C2F2-6622-6132-3D7CAD5EF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5297193" y="1006007"/>
              <a:ext cx="2402346" cy="3134420"/>
            </a:xfrm>
            <a:prstGeom prst="rect">
              <a:avLst/>
            </a:prstGeom>
          </p:spPr>
        </p:pic>
        <p:pic>
          <p:nvPicPr>
            <p:cNvPr id="4" name="Grafik 11">
              <a:extLst>
                <a:ext uri="{FF2B5EF4-FFF2-40B4-BE49-F238E27FC236}">
                  <a16:creationId xmlns:a16="http://schemas.microsoft.com/office/drawing/2014/main" id="{D5E207D3-11BC-19A7-9303-BA71DFC58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4806" y="1024151"/>
              <a:ext cx="2349602" cy="3029689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DDB9BA58-B420-E26C-6530-90A1147CF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1077486" y="2459809"/>
              <a:ext cx="2302545" cy="3032952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B98E01E2-CA7C-DC4B-4318-9C9B2586A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>
              <a:off x="3027889" y="2284170"/>
              <a:ext cx="2308247" cy="2843388"/>
            </a:xfrm>
            <a:prstGeom prst="rect">
              <a:avLst/>
            </a:prstGeom>
          </p:spPr>
        </p:pic>
        <p:pic>
          <p:nvPicPr>
            <p:cNvPr id="18" name="Grafik 13">
              <a:extLst>
                <a:ext uri="{FF2B5EF4-FFF2-40B4-BE49-F238E27FC236}">
                  <a16:creationId xmlns:a16="http://schemas.microsoft.com/office/drawing/2014/main" id="{EF26DCB7-FE3D-7B5C-51C9-A98800797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5400000" flipH="1">
              <a:off x="5025253" y="2464750"/>
              <a:ext cx="2288434" cy="3083460"/>
            </a:xfrm>
            <a:prstGeom prst="rect">
              <a:avLst/>
            </a:prstGeom>
          </p:spPr>
        </p:pic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7E4CF471-8488-7E0A-A828-707CB2485C2F}"/>
                </a:ext>
              </a:extLst>
            </p:cNvPr>
            <p:cNvSpPr txBox="1"/>
            <p:nvPr/>
          </p:nvSpPr>
          <p:spPr>
            <a:xfrm>
              <a:off x="783868" y="1076444"/>
              <a:ext cx="1820918" cy="185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Abschaffung der Zwei-Säulen-Struktur</a:t>
              </a:r>
            </a:p>
            <a:p>
              <a:pPr defTabSz="914378">
                <a:lnSpc>
                  <a:spcPct val="150000"/>
                </a:lnSpc>
                <a:defRPr/>
              </a:pPr>
              <a:endParaRPr lang="de-AT" sz="2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  <a:p>
              <a:pPr defTabSz="914378">
                <a:lnSpc>
                  <a:spcPct val="150000"/>
                </a:lnSpc>
                <a:defRPr/>
              </a:pPr>
              <a:r>
                <a:rPr lang="de-AT" sz="1500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</a:t>
              </a: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GAP-Maßnahmen bleiben erhalten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7F42B6DB-146B-A633-6055-6DC0ACED6E39}"/>
                </a:ext>
              </a:extLst>
            </p:cNvPr>
            <p:cNvSpPr txBox="1"/>
            <p:nvPr/>
          </p:nvSpPr>
          <p:spPr>
            <a:xfrm>
              <a:off x="816321" y="3598841"/>
              <a:ext cx="2230920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Farm Stewardship-System </a:t>
              </a:r>
              <a:r>
                <a:rPr lang="de-AT" sz="1500" i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Verantwortungsvolle Betriebsführung</a:t>
              </a:r>
              <a:endParaRPr lang="de-AT" sz="1500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86F42BC3-1DBE-D13C-43EF-3D34160F4A8A}"/>
                </a:ext>
              </a:extLst>
            </p:cNvPr>
            <p:cNvSpPr txBox="1"/>
            <p:nvPr/>
          </p:nvSpPr>
          <p:spPr>
            <a:xfrm>
              <a:off x="5357992" y="3485781"/>
              <a:ext cx="2308248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Fokus auf Generationenerneuerung </a:t>
              </a:r>
            </a:p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und </a:t>
              </a:r>
              <a:r>
                <a:rPr lang="de-AT" sz="1500" b="1" dirty="0" err="1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Junglandwirt:innen</a:t>
              </a:r>
              <a:endParaRPr lang="de-AT" sz="15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B276C640-17F6-1348-8161-1552E02F607F}"/>
                </a:ext>
              </a:extLst>
            </p:cNvPr>
            <p:cNvSpPr txBox="1"/>
            <p:nvPr/>
          </p:nvSpPr>
          <p:spPr>
            <a:xfrm>
              <a:off x="3408969" y="3016108"/>
              <a:ext cx="1518736" cy="219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Fokus auf Verbesserung </a:t>
              </a:r>
            </a:p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der </a:t>
              </a:r>
            </a:p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betrieblichen Resilienz</a:t>
              </a:r>
            </a:p>
            <a:p>
              <a:pPr algn="ctr" defTabSz="914378">
                <a:defRPr/>
              </a:pPr>
              <a:endParaRPr lang="de-AT" sz="12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  <a:p>
              <a:pPr algn="ctr" defTabSz="914378">
                <a:defRPr/>
              </a:pPr>
              <a:r>
                <a:rPr lang="de-AT" sz="12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 </a:t>
              </a:r>
              <a:endParaRPr lang="de-AT" sz="1200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8918C221-AD6D-BF82-1197-A66C086509F2}"/>
                </a:ext>
              </a:extLst>
            </p:cNvPr>
            <p:cNvSpPr txBox="1"/>
            <p:nvPr/>
          </p:nvSpPr>
          <p:spPr>
            <a:xfrm>
              <a:off x="3244997" y="1687838"/>
              <a:ext cx="2202352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1999" defTabSz="914378"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Vereinfachte Regeln</a:t>
              </a:r>
              <a:endParaRPr lang="de-AT" sz="150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899C391-27B6-BC65-B010-5AFA5CD27D02}"/>
                </a:ext>
              </a:extLst>
            </p:cNvPr>
            <p:cNvSpPr txBox="1"/>
            <p:nvPr/>
          </p:nvSpPr>
          <p:spPr>
            <a:xfrm>
              <a:off x="5759237" y="1268410"/>
              <a:ext cx="1977827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Gezieltere Einkommensstützung für </a:t>
              </a:r>
              <a:r>
                <a:rPr lang="de-AT" sz="1500" b="1" dirty="0" err="1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Landwirt:innen</a:t>
              </a:r>
              <a:endParaRPr lang="de-AT" sz="15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C68F660F-A642-735B-68F9-7E52257C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653212"/>
            <a:ext cx="7978525" cy="370941"/>
          </a:xfrm>
        </p:spPr>
        <p:txBody>
          <a:bodyPr/>
          <a:lstStyle/>
          <a:p>
            <a:pPr algn="just"/>
            <a:r>
              <a:rPr lang="de-AT" dirty="0"/>
              <a:t>Wesentliche Bausteine GAP 2028 bis 2034				</a:t>
            </a:r>
          </a:p>
        </p:txBody>
      </p:sp>
    </p:spTree>
    <p:extLst>
      <p:ext uri="{BB962C8B-B14F-4D97-AF65-F5344CB8AC3E}">
        <p14:creationId xmlns:p14="http://schemas.microsoft.com/office/powerpoint/2010/main" val="1304247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B557B-9172-B397-F90F-6CCD8CF2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477" y="762481"/>
            <a:ext cx="7739873" cy="432000"/>
          </a:xfrm>
        </p:spPr>
        <p:txBody>
          <a:bodyPr/>
          <a:lstStyle/>
          <a:p>
            <a:r>
              <a:rPr lang="de-AT" dirty="0"/>
              <a:t>GAP im NRPP Österreich 2028 – 2034 </a:t>
            </a:r>
            <a:r>
              <a:rPr lang="de-AT" sz="1800" b="0" dirty="0"/>
              <a:t>(Allokationen laut EK-Vorschlag)</a:t>
            </a:r>
            <a:endParaRPr lang="de-AT" b="0" dirty="0"/>
          </a:p>
        </p:txBody>
      </p:sp>
      <p:grpSp>
        <p:nvGrpSpPr>
          <p:cNvPr id="6" name="Gruppieren 5" descr="Grafik">
            <a:extLst>
              <a:ext uri="{FF2B5EF4-FFF2-40B4-BE49-F238E27FC236}">
                <a16:creationId xmlns:a16="http://schemas.microsoft.com/office/drawing/2014/main" id="{8957DC7C-F732-ABA3-79AD-8D7EA4DC9210}"/>
              </a:ext>
            </a:extLst>
          </p:cNvPr>
          <p:cNvGrpSpPr/>
          <p:nvPr/>
        </p:nvGrpSpPr>
        <p:grpSpPr>
          <a:xfrm>
            <a:off x="516784" y="1194481"/>
            <a:ext cx="8022618" cy="3899986"/>
            <a:chOff x="516784" y="1194481"/>
            <a:chExt cx="8022618" cy="3899986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EF870C3-D8A4-176A-755F-69B21C2DE340}"/>
                </a:ext>
              </a:extLst>
            </p:cNvPr>
            <p:cNvSpPr/>
            <p:nvPr/>
          </p:nvSpPr>
          <p:spPr>
            <a:xfrm>
              <a:off x="521410" y="1194481"/>
              <a:ext cx="8017992" cy="3538495"/>
            </a:xfrm>
            <a:prstGeom prst="rect">
              <a:avLst/>
            </a:prstGeom>
            <a:solidFill>
              <a:srgbClr val="895A00">
                <a:alpha val="5098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B9902AB3-6035-5C45-A777-49BD8002F6C2}"/>
                </a:ext>
              </a:extLst>
            </p:cNvPr>
            <p:cNvSpPr/>
            <p:nvPr/>
          </p:nvSpPr>
          <p:spPr>
            <a:xfrm>
              <a:off x="559507" y="2494744"/>
              <a:ext cx="1716189" cy="942723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Degressive flächenbezogene Einkommensbeihilfe</a:t>
              </a: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CA86F0ED-1215-D302-C3CA-30BEE21098C9}"/>
                </a:ext>
              </a:extLst>
            </p:cNvPr>
            <p:cNvSpPr/>
            <p:nvPr/>
          </p:nvSpPr>
          <p:spPr>
            <a:xfrm>
              <a:off x="559508" y="3521988"/>
              <a:ext cx="1716188" cy="528607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Zahlungen für Gebiete mit Benachteiligungen</a:t>
              </a:r>
            </a:p>
          </p:txBody>
        </p:sp>
        <p:sp>
          <p:nvSpPr>
            <p:cNvPr id="15" name="Rechteck: abgerundete Ecken 14">
              <a:extLst>
                <a:ext uri="{FF2B5EF4-FFF2-40B4-BE49-F238E27FC236}">
                  <a16:creationId xmlns:a16="http://schemas.microsoft.com/office/drawing/2014/main" id="{70FAD6D1-6BFF-6504-67D3-63E39FAFE04E}"/>
                </a:ext>
              </a:extLst>
            </p:cNvPr>
            <p:cNvSpPr/>
            <p:nvPr/>
          </p:nvSpPr>
          <p:spPr>
            <a:xfrm>
              <a:off x="7203849" y="1864725"/>
              <a:ext cx="348419" cy="56475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Fischerei 2,5 Mio. €</a:t>
              </a:r>
            </a:p>
          </p:txBody>
        </p:sp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F7B74460-F534-EF6E-5208-874C7A9E199C}"/>
                </a:ext>
              </a:extLst>
            </p:cNvPr>
            <p:cNvSpPr/>
            <p:nvPr/>
          </p:nvSpPr>
          <p:spPr>
            <a:xfrm>
              <a:off x="2356997" y="2494587"/>
              <a:ext cx="2134876" cy="65914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Agrar-Umwelt- und Klimamaßnahme ÖPUL</a:t>
              </a:r>
            </a:p>
          </p:txBody>
        </p:sp>
        <p:sp>
          <p:nvSpPr>
            <p:cNvPr id="31" name="Rechteck: abgerundete Ecken 30">
              <a:extLst>
                <a:ext uri="{FF2B5EF4-FFF2-40B4-BE49-F238E27FC236}">
                  <a16:creationId xmlns:a16="http://schemas.microsoft.com/office/drawing/2014/main" id="{70BF2527-329B-51BE-B9BA-D05F70C73CA7}"/>
                </a:ext>
              </a:extLst>
            </p:cNvPr>
            <p:cNvSpPr/>
            <p:nvPr/>
          </p:nvSpPr>
          <p:spPr>
            <a:xfrm>
              <a:off x="516784" y="1197099"/>
              <a:ext cx="8001741" cy="595571"/>
            </a:xfrm>
            <a:prstGeom prst="roundRect">
              <a:avLst/>
            </a:prstGeom>
            <a:solidFill>
              <a:srgbClr val="0070C0">
                <a:alpha val="49804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Nationaler und regionaler Partnerschaftsplan (NRPP): 10,3 Mrd. €</a:t>
              </a:r>
              <a:endPara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E53A4F31-E3D4-24DE-2BB2-246C5A0795CD}"/>
                </a:ext>
              </a:extLst>
            </p:cNvPr>
            <p:cNvSpPr/>
            <p:nvPr/>
          </p:nvSpPr>
          <p:spPr>
            <a:xfrm>
              <a:off x="546871" y="1864725"/>
              <a:ext cx="3945002" cy="564751"/>
            </a:xfrm>
            <a:prstGeom prst="roundRect">
              <a:avLst/>
            </a:prstGeom>
            <a:solidFill>
              <a:srgbClr val="5BAD65">
                <a:alpha val="49804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GAP-Einkommensstützung: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6,6 Mrd. €</a:t>
              </a:r>
              <a:endPara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hteck: abgerundete Ecken 35">
              <a:extLst>
                <a:ext uri="{FF2B5EF4-FFF2-40B4-BE49-F238E27FC236}">
                  <a16:creationId xmlns:a16="http://schemas.microsoft.com/office/drawing/2014/main" id="{B4FCF4F6-6845-EEB8-A3AF-E31AC4E2F581}"/>
                </a:ext>
              </a:extLst>
            </p:cNvPr>
            <p:cNvSpPr/>
            <p:nvPr/>
          </p:nvSpPr>
          <p:spPr>
            <a:xfrm>
              <a:off x="4572000" y="1860435"/>
              <a:ext cx="2551722" cy="57332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Nicht vorab zugeteilte Mittel: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2,8 Mrd. €</a:t>
              </a:r>
              <a:endPara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hteck: abgerundete Ecken 36">
              <a:extLst>
                <a:ext uri="{FF2B5EF4-FFF2-40B4-BE49-F238E27FC236}">
                  <a16:creationId xmlns:a16="http://schemas.microsoft.com/office/drawing/2014/main" id="{6F7855A2-A76A-BD04-C874-325868E26DEF}"/>
                </a:ext>
              </a:extLst>
            </p:cNvPr>
            <p:cNvSpPr/>
            <p:nvPr/>
          </p:nvSpPr>
          <p:spPr>
            <a:xfrm>
              <a:off x="2356997" y="3219795"/>
              <a:ext cx="2136019" cy="38772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Land- und Forstwirtschaftliche Investitionen</a:t>
              </a:r>
            </a:p>
          </p:txBody>
        </p:sp>
        <p:sp>
          <p:nvSpPr>
            <p:cNvPr id="38" name="Rechteck: abgerundete Ecken 37">
              <a:extLst>
                <a:ext uri="{FF2B5EF4-FFF2-40B4-BE49-F238E27FC236}">
                  <a16:creationId xmlns:a16="http://schemas.microsoft.com/office/drawing/2014/main" id="{C0660954-9786-348D-C238-662929B9490F}"/>
                </a:ext>
              </a:extLst>
            </p:cNvPr>
            <p:cNvSpPr/>
            <p:nvPr/>
          </p:nvSpPr>
          <p:spPr>
            <a:xfrm>
              <a:off x="4572000" y="2494587"/>
              <a:ext cx="1018032" cy="9428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Lokale Entwicklung (LEADER / CLLD)</a:t>
              </a:r>
            </a:p>
          </p:txBody>
        </p:sp>
        <p:sp>
          <p:nvSpPr>
            <p:cNvPr id="39" name="Rechteck: abgerundete Ecken 38">
              <a:extLst>
                <a:ext uri="{FF2B5EF4-FFF2-40B4-BE49-F238E27FC236}">
                  <a16:creationId xmlns:a16="http://schemas.microsoft.com/office/drawing/2014/main" id="{B4640280-9F49-8C3D-B026-68E701E28D0F}"/>
                </a:ext>
              </a:extLst>
            </p:cNvPr>
            <p:cNvSpPr/>
            <p:nvPr/>
          </p:nvSpPr>
          <p:spPr>
            <a:xfrm>
              <a:off x="4571999" y="4305876"/>
              <a:ext cx="1359407" cy="31021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EU-Schulprogramm</a:t>
              </a:r>
            </a:p>
          </p:txBody>
        </p:sp>
        <p:sp>
          <p:nvSpPr>
            <p:cNvPr id="40" name="Rechteck: abgerundete Ecken 39">
              <a:extLst>
                <a:ext uri="{FF2B5EF4-FFF2-40B4-BE49-F238E27FC236}">
                  <a16:creationId xmlns:a16="http://schemas.microsoft.com/office/drawing/2014/main" id="{C98AB56F-35DD-3439-2FA6-54F8918F4F62}"/>
                </a:ext>
              </a:extLst>
            </p:cNvPr>
            <p:cNvSpPr/>
            <p:nvPr/>
          </p:nvSpPr>
          <p:spPr>
            <a:xfrm>
              <a:off x="5671332" y="2494587"/>
              <a:ext cx="1452390" cy="9440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Weitere LE-Maßnahmen (Bildung, Beratung, Zusammenarbeit etc.)</a:t>
              </a:r>
            </a:p>
          </p:txBody>
        </p:sp>
        <p:sp>
          <p:nvSpPr>
            <p:cNvPr id="41" name="Rechteck: abgerundete Ecken 40">
              <a:extLst>
                <a:ext uri="{FF2B5EF4-FFF2-40B4-BE49-F238E27FC236}">
                  <a16:creationId xmlns:a16="http://schemas.microsoft.com/office/drawing/2014/main" id="{A647B183-64F6-F20E-B1BB-EB1EEC138BBD}"/>
                </a:ext>
              </a:extLst>
            </p:cNvPr>
            <p:cNvSpPr/>
            <p:nvPr/>
          </p:nvSpPr>
          <p:spPr>
            <a:xfrm>
              <a:off x="559508" y="4112385"/>
              <a:ext cx="1716188" cy="62059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Unterstützung bestimmter Sektoren (GMO)</a:t>
              </a:r>
            </a:p>
          </p:txBody>
        </p:sp>
        <p:sp>
          <p:nvSpPr>
            <p:cNvPr id="42" name="Rechteck: abgerundete Ecken 41">
              <a:extLst>
                <a:ext uri="{FF2B5EF4-FFF2-40B4-BE49-F238E27FC236}">
                  <a16:creationId xmlns:a16="http://schemas.microsoft.com/office/drawing/2014/main" id="{7D772757-70EC-7785-978B-E6B928BA5853}"/>
                </a:ext>
              </a:extLst>
            </p:cNvPr>
            <p:cNvSpPr/>
            <p:nvPr/>
          </p:nvSpPr>
          <p:spPr>
            <a:xfrm>
              <a:off x="5992367" y="3492461"/>
              <a:ext cx="1136611" cy="754731"/>
            </a:xfrm>
            <a:prstGeom prst="roundRect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ESF-Maßnahmen (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KoPol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43" name="Rechteck: abgerundete Ecken 42">
              <a:extLst>
                <a:ext uri="{FF2B5EF4-FFF2-40B4-BE49-F238E27FC236}">
                  <a16:creationId xmlns:a16="http://schemas.microsoft.com/office/drawing/2014/main" id="{44AC5A1F-197F-D57C-BCBD-E7FF0C7C1159}"/>
                </a:ext>
              </a:extLst>
            </p:cNvPr>
            <p:cNvSpPr/>
            <p:nvPr/>
          </p:nvSpPr>
          <p:spPr>
            <a:xfrm>
              <a:off x="4571700" y="3492461"/>
              <a:ext cx="1359707" cy="7614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EFRE-Maßnahmen (Kohäsionspolitik)</a:t>
              </a:r>
            </a:p>
          </p:txBody>
        </p:sp>
        <p:sp>
          <p:nvSpPr>
            <p:cNvPr id="44" name="Rechteck: abgerundete Ecken 43">
              <a:extLst>
                <a:ext uri="{FF2B5EF4-FFF2-40B4-BE49-F238E27FC236}">
                  <a16:creationId xmlns:a16="http://schemas.microsoft.com/office/drawing/2014/main" id="{38C8C1EC-A523-7EBB-D2C4-54F919E9B171}"/>
                </a:ext>
              </a:extLst>
            </p:cNvPr>
            <p:cNvSpPr/>
            <p:nvPr/>
          </p:nvSpPr>
          <p:spPr>
            <a:xfrm>
              <a:off x="6737066" y="4293663"/>
              <a:ext cx="815202" cy="32242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Aquakultur</a:t>
              </a:r>
            </a:p>
          </p:txBody>
        </p:sp>
        <p:sp>
          <p:nvSpPr>
            <p:cNvPr id="45" name="Rechteck: abgerundete Ecken 44">
              <a:extLst>
                <a:ext uri="{FF2B5EF4-FFF2-40B4-BE49-F238E27FC236}">
                  <a16:creationId xmlns:a16="http://schemas.microsoft.com/office/drawing/2014/main" id="{A5B9EEF4-3E49-8739-6B79-7890B90284FD}"/>
                </a:ext>
              </a:extLst>
            </p:cNvPr>
            <p:cNvSpPr/>
            <p:nvPr/>
          </p:nvSpPr>
          <p:spPr>
            <a:xfrm>
              <a:off x="7627105" y="2480866"/>
              <a:ext cx="891420" cy="1105412"/>
            </a:xfrm>
            <a:prstGeom prst="round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„Inneres“ HOME-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Instru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-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mente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(AMI, BMV, IS)</a:t>
              </a:r>
            </a:p>
          </p:txBody>
        </p:sp>
        <p:sp>
          <p:nvSpPr>
            <p:cNvPr id="46" name="Rechteck: abgerundete Ecken 45">
              <a:extLst>
                <a:ext uri="{FF2B5EF4-FFF2-40B4-BE49-F238E27FC236}">
                  <a16:creationId xmlns:a16="http://schemas.microsoft.com/office/drawing/2014/main" id="{64828D5A-04A3-E1D3-0DD7-F6871F90A7F8}"/>
                </a:ext>
              </a:extLst>
            </p:cNvPr>
            <p:cNvSpPr/>
            <p:nvPr/>
          </p:nvSpPr>
          <p:spPr>
            <a:xfrm rot="5400000">
              <a:off x="7791116" y="1702070"/>
              <a:ext cx="563398" cy="891419"/>
            </a:xfrm>
            <a:prstGeom prst="round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Migration/ Sicherheit: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0,9 Mrd. €</a:t>
              </a:r>
            </a:p>
          </p:txBody>
        </p:sp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9AD1BE18-02A0-0D81-3F62-BB7CB2059EFC}"/>
                </a:ext>
              </a:extLst>
            </p:cNvPr>
            <p:cNvSpPr/>
            <p:nvPr/>
          </p:nvSpPr>
          <p:spPr>
            <a:xfrm>
              <a:off x="2358140" y="3916561"/>
              <a:ext cx="2134876" cy="168038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Gekoppelte Stützungen</a:t>
              </a:r>
            </a:p>
          </p:txBody>
        </p:sp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8453F168-F11D-469A-E2F9-101A6978F239}"/>
                </a:ext>
              </a:extLst>
            </p:cNvPr>
            <p:cNvSpPr/>
            <p:nvPr/>
          </p:nvSpPr>
          <p:spPr>
            <a:xfrm>
              <a:off x="2360743" y="3676721"/>
              <a:ext cx="2136019" cy="168038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Zahlungen für Kleinerzeuger</a:t>
              </a:r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392C037F-328C-8536-068E-33B265537D83}"/>
                </a:ext>
              </a:extLst>
            </p:cNvPr>
            <p:cNvSpPr/>
            <p:nvPr/>
          </p:nvSpPr>
          <p:spPr>
            <a:xfrm>
              <a:off x="2365383" y="4134027"/>
              <a:ext cx="2136018" cy="59895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Niederlassung Junglandwirte, Unternehmensgründungen im LR, Entwicklung v. Kleinbetrieben</a:t>
              </a: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0EAAB43A-1665-CD71-3E46-C024D139B21D}"/>
                </a:ext>
              </a:extLst>
            </p:cNvPr>
            <p:cNvSpPr txBox="1"/>
            <p:nvPr/>
          </p:nvSpPr>
          <p:spPr>
            <a:xfrm>
              <a:off x="2960870" y="4788000"/>
              <a:ext cx="1355748" cy="306467"/>
            </a:xfrm>
            <a:prstGeom prst="round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Zusätzliche Aufstockung aus </a:t>
              </a: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Calibri" panose="020F0502020204030204" pitchFamily="34" charset="0"/>
                </a:rPr>
                <a:t>Nicht vorab zugeteilte Mittel</a:t>
              </a: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möglich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E9C4504-7772-C35D-16B2-AD7FE56A3CD2}"/>
                </a:ext>
              </a:extLst>
            </p:cNvPr>
            <p:cNvSpPr txBox="1"/>
            <p:nvPr/>
          </p:nvSpPr>
          <p:spPr>
            <a:xfrm>
              <a:off x="4661699" y="4793799"/>
              <a:ext cx="364758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Grafik: BMLUK Abt. II/2; schematische Darstellung; ohne Klimasozialfondsmittel</a:t>
              </a:r>
              <a:endPara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276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Nationaler Prozess zur GAP-Gestaltung</a:t>
            </a:r>
          </a:p>
        </p:txBody>
      </p:sp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546DEA2F-7BD8-6501-CB25-A0BA1E547080}"/>
              </a:ext>
            </a:extLst>
          </p:cNvPr>
          <p:cNvSpPr/>
          <p:nvPr/>
        </p:nvSpPr>
        <p:spPr>
          <a:xfrm>
            <a:off x="323088" y="1220400"/>
            <a:ext cx="1969007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GAP-Dialogforum</a:t>
            </a:r>
          </a:p>
        </p:txBody>
      </p:sp>
      <p:sp>
        <p:nvSpPr>
          <p:cNvPr id="7" name="Flussdiagramm: Verbinder 6">
            <a:extLst>
              <a:ext uri="{FF2B5EF4-FFF2-40B4-BE49-F238E27FC236}">
                <a16:creationId xmlns:a16="http://schemas.microsoft.com/office/drawing/2014/main" id="{B352CDE2-8C83-CBEE-FED2-EA764443BF50}"/>
              </a:ext>
            </a:extLst>
          </p:cNvPr>
          <p:cNvSpPr/>
          <p:nvPr/>
        </p:nvSpPr>
        <p:spPr>
          <a:xfrm>
            <a:off x="3544760" y="3529584"/>
            <a:ext cx="1969006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b="1" dirty="0">
                <a:solidFill>
                  <a:schemeClr val="tx1"/>
                </a:solidFill>
              </a:rPr>
              <a:t>Webinar-reihe</a:t>
            </a:r>
          </a:p>
        </p:txBody>
      </p:sp>
      <p:sp>
        <p:nvSpPr>
          <p:cNvPr id="8" name="Flussdiagramm: Verbinder 7">
            <a:extLst>
              <a:ext uri="{FF2B5EF4-FFF2-40B4-BE49-F238E27FC236}">
                <a16:creationId xmlns:a16="http://schemas.microsoft.com/office/drawing/2014/main" id="{69158A03-23ED-EE53-D395-9C5404E99BAD}"/>
              </a:ext>
            </a:extLst>
          </p:cNvPr>
          <p:cNvSpPr/>
          <p:nvPr/>
        </p:nvSpPr>
        <p:spPr>
          <a:xfrm>
            <a:off x="6745225" y="1220400"/>
            <a:ext cx="1969007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Online-Konsultation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853C22D-AC50-7371-6434-00A10910A949}"/>
              </a:ext>
            </a:extLst>
          </p:cNvPr>
          <p:cNvSpPr/>
          <p:nvPr/>
        </p:nvSpPr>
        <p:spPr>
          <a:xfrm>
            <a:off x="301751" y="2571750"/>
            <a:ext cx="2072640" cy="1475232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</a:rPr>
              <a:t>Jänner 2026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Info-VA Einbindung relevanter Stakeholder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Rd. 140 Personen</a:t>
            </a:r>
            <a:r>
              <a:rPr lang="de-DE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3E981F8E-EA15-D912-E97E-E1065EF4FC66}"/>
              </a:ext>
            </a:extLst>
          </p:cNvPr>
          <p:cNvSpPr/>
          <p:nvPr/>
        </p:nvSpPr>
        <p:spPr>
          <a:xfrm>
            <a:off x="3489894" y="1299648"/>
            <a:ext cx="2379963" cy="227457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</a:rPr>
              <a:t>März 2026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Themen: </a:t>
            </a:r>
          </a:p>
          <a:p>
            <a:pPr marL="360363" lvl="1" indent="-184150"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MFR und GAP 28-34</a:t>
            </a:r>
          </a:p>
          <a:p>
            <a:pPr marL="360363" lvl="1" indent="-184150"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GAP Vorschläge </a:t>
            </a:r>
            <a:b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Umwelt &amp; Klima; Einkommensstützung</a:t>
            </a:r>
          </a:p>
          <a:p>
            <a:pPr marL="360363" lvl="1" indent="-184150"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Stärkung LW &amp; ländlicher Raum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Rd. 771 Personen</a:t>
            </a:r>
            <a:r>
              <a:rPr lang="de-DE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 gesamt</a:t>
            </a:r>
            <a:endParaRPr lang="de-AT" sz="1400" i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EC7ABE8E-FBBF-6F71-B1E6-E9AD1EEFB28C}"/>
              </a:ext>
            </a:extLst>
          </p:cNvPr>
          <p:cNvSpPr/>
          <p:nvPr/>
        </p:nvSpPr>
        <p:spPr>
          <a:xfrm>
            <a:off x="6616553" y="2571750"/>
            <a:ext cx="2379963" cy="2353818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</a:rPr>
              <a:t>April - Mai 2026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Öffentliche Konsultation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Perspektiven, Erfahrungen, Verbesserungsvorschläge:</a:t>
            </a:r>
          </a:p>
          <a:p>
            <a:pPr marL="347663" lvl="1" indent="-171450">
              <a:buFont typeface="Symbol" panose="05050102010706020507" pitchFamily="18" charset="2"/>
              <a:buChar char="-"/>
            </a:pPr>
            <a:r>
              <a:rPr lang="de-AT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Betriebsentwicklung &amp; Einkommen (191)</a:t>
            </a:r>
          </a:p>
          <a:p>
            <a:pPr marL="347663" lvl="1" indent="-171450">
              <a:buFont typeface="Symbol" panose="05050102010706020507" pitchFamily="18" charset="2"/>
              <a:buChar char="-"/>
            </a:pPr>
            <a:r>
              <a:rPr lang="de-AT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Umwelt &amp; Klima (192)</a:t>
            </a:r>
          </a:p>
          <a:p>
            <a:pPr marL="347663" lvl="1" indent="-171450">
              <a:buFont typeface="Symbol" panose="05050102010706020507" pitchFamily="18" charset="2"/>
              <a:buChar char="-"/>
            </a:pPr>
            <a:r>
              <a:rPr lang="de-AT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Stärkung vitaler ländlicher Räume (907)</a:t>
            </a:r>
            <a:endParaRPr lang="de-DE" sz="12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1290 </a:t>
            </a:r>
            <a:r>
              <a:rPr lang="de-AT" sz="1400" i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Einmeldungen</a:t>
            </a:r>
            <a:endParaRPr lang="de-AT" sz="1400" i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23" name="Verbinder: gekrümmt 22">
            <a:extLst>
              <a:ext uri="{FF2B5EF4-FFF2-40B4-BE49-F238E27FC236}">
                <a16:creationId xmlns:a16="http://schemas.microsoft.com/office/drawing/2014/main" id="{0FCC5E16-4CE2-BF36-67CB-30C8B0B16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>
            <a:off x="2292095" y="1958016"/>
            <a:ext cx="1252665" cy="2309184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Verbinder: gekrümmt 25">
            <a:extLst>
              <a:ext uri="{FF2B5EF4-FFF2-40B4-BE49-F238E27FC236}">
                <a16:creationId xmlns:a16="http://schemas.microsoft.com/office/drawing/2014/main" id="{4E0174C1-BD82-B94C-651B-7903CC6A7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6"/>
            <a:endCxn id="8" idx="2"/>
          </p:cNvCxnSpPr>
          <p:nvPr/>
        </p:nvCxnSpPr>
        <p:spPr>
          <a:xfrm flipV="1">
            <a:off x="5513766" y="1958016"/>
            <a:ext cx="1231459" cy="2309184"/>
          </a:xfrm>
          <a:prstGeom prst="curvedConnector3">
            <a:avLst/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Verbinder: gekrümmt 27">
            <a:extLst>
              <a:ext uri="{FF2B5EF4-FFF2-40B4-BE49-F238E27FC236}">
                <a16:creationId xmlns:a16="http://schemas.microsoft.com/office/drawing/2014/main" id="{4A1170E7-09C0-BF95-DF0F-289FA6BFE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14232" y="1928736"/>
            <a:ext cx="429768" cy="12700"/>
          </a:xfrm>
          <a:prstGeom prst="curvedConnector3">
            <a:avLst/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792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Nationaler Prozess zur GAP-Gestaltung</a:t>
            </a:r>
          </a:p>
        </p:txBody>
      </p:sp>
      <p:pic>
        <p:nvPicPr>
          <p:cNvPr id="3" name="Grafik 2" descr="Nationaler Prozess zur GAP-Gestaltung">
            <a:extLst>
              <a:ext uri="{FF2B5EF4-FFF2-40B4-BE49-F238E27FC236}">
                <a16:creationId xmlns:a16="http://schemas.microsoft.com/office/drawing/2014/main" id="{A672DBD9-D836-9D26-629E-CCE9292A6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3464"/>
            <a:ext cx="8193307" cy="398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88136"/>
      </p:ext>
    </p:extLst>
  </p:cSld>
  <p:clrMapOvr>
    <a:masterClrMapping/>
  </p:clrMapOvr>
</p:sld>
</file>

<file path=ppt/theme/theme1.xml><?xml version="1.0" encoding="utf-8"?>
<a:theme xmlns:a="http://schemas.openxmlformats.org/drawingml/2006/main" name="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Beispielfolien--BMLUK" id="{6794D9C3-237F-472F-B336-846D6B1ACA79}" vid="{46534FB4-7809-4AB1-B3E9-1A7A8BAB19B8}"/>
    </a:ext>
  </a:extLst>
</a:theme>
</file>

<file path=ppt/theme/theme2.xml><?xml version="1.0" encoding="utf-8"?>
<a:theme xmlns:a="http://schemas.openxmlformats.org/drawingml/2006/main" name="1_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leer--BMLUK" id="{B97C6DB7-725B-4B4D-BA12-384E9E7E3C86}" vid="{58BCDFCE-CA0B-4890-B550-D6C2CFA0D044}"/>
    </a:ext>
  </a:extLst>
</a:theme>
</file>

<file path=ppt/theme/theme3.xml><?xml version="1.0" encoding="utf-8"?>
<a:theme xmlns:a="http://schemas.openxmlformats.org/drawingml/2006/main" name="2_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leer--BMLUK" id="{B97C6DB7-725B-4B4D-BA12-384E9E7E3C86}" vid="{58BCDFCE-CA0B-4890-B550-D6C2CFA0D044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DE-PPT-16x9-2025--Beispielfolien--BMLUK</Template>
  <TotalTime>0</TotalTime>
  <Words>1706</Words>
  <Application>Microsoft Office PowerPoint</Application>
  <PresentationFormat>Bildschirmpräsentation (16:9)</PresentationFormat>
  <Paragraphs>246</Paragraphs>
  <Slides>35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35</vt:i4>
      </vt:variant>
    </vt:vector>
  </HeadingPairs>
  <TitlesOfParts>
    <vt:vector size="47" baseType="lpstr">
      <vt:lpstr>Aptos</vt:lpstr>
      <vt:lpstr>Arial</vt:lpstr>
      <vt:lpstr>Calibri</vt:lpstr>
      <vt:lpstr>Corbel</vt:lpstr>
      <vt:lpstr>Courier New</vt:lpstr>
      <vt:lpstr>Source Sans Pro</vt:lpstr>
      <vt:lpstr>Symbol</vt:lpstr>
      <vt:lpstr>Times New Roman</vt:lpstr>
      <vt:lpstr>Wingdings</vt:lpstr>
      <vt:lpstr>3-zeiliges-Logo</vt:lpstr>
      <vt:lpstr>1_3-zeiliges-Logo</vt:lpstr>
      <vt:lpstr>2_3-zeiliges-Logo</vt:lpstr>
      <vt:lpstr>Willkommen zum GAP-Workshop</vt:lpstr>
      <vt:lpstr>Rahmenbedingungen  für die neue GAP </vt:lpstr>
      <vt:lpstr>EU-Finanzrahmen 2028 – 2034 </vt:lpstr>
      <vt:lpstr>Zeitschiene EU-Finanzrahmen (MFR) 2028 – 2034</vt:lpstr>
      <vt:lpstr>MFR: Vergleich 2021-2027 &amp; 2028-2034 nach Bereichen</vt:lpstr>
      <vt:lpstr>Wesentliche Bausteine GAP 2028 bis 2034    </vt:lpstr>
      <vt:lpstr>GAP im NRPP Österreich 2028 – 2034 (Allokationen laut EK-Vorschlag)</vt:lpstr>
      <vt:lpstr>Nationaler Prozess zur GAP-Gestaltung</vt:lpstr>
      <vt:lpstr>Nationaler Prozess zur GAP-Gestaltung</vt:lpstr>
      <vt:lpstr>Die Zukunft der GAP: Neue Rahmenbedingungen für ländliche Räume</vt:lpstr>
      <vt:lpstr>I. Unterstützungsmöglichkeit für LR im NRPP lt. EK</vt:lpstr>
      <vt:lpstr>II. Unterstützungsmöglichkeit für LR im NRPP lt. EK</vt:lpstr>
      <vt:lpstr>Legitimation für den GAP-VO Teil inkl. Ländliche Räume (LR)</vt:lpstr>
      <vt:lpstr>GAP im NRPP Österreich 2028 – 2034 (Allokationen laut EK-Vorschlag)</vt:lpstr>
      <vt:lpstr>Nationaler und Regionaler Partnerschaftsplan (NRPP)  10,3 Mrd. € (2028-2034) für Österreich</vt:lpstr>
      <vt:lpstr>LEADER &amp; außerlandwirtschaftliche Interventionen </vt:lpstr>
      <vt:lpstr>LEADER weiterhin verpflichtend (GAP-VO) </vt:lpstr>
      <vt:lpstr>LEADER: Regeln bleiben großteils stabil</vt:lpstr>
      <vt:lpstr>Was wäre noch möglich in GAP in ländlichen Räumen? </vt:lpstr>
      <vt:lpstr>Fokus auf Land- und Forstwirtschaft </vt:lpstr>
      <vt:lpstr>Stakeholder-Interviews</vt:lpstr>
      <vt:lpstr>Themen der Fokusgruppen </vt:lpstr>
      <vt:lpstr>Weiterentwicklungsprozess LEADER 28+</vt:lpstr>
      <vt:lpstr>Aufbau von Ländlichen Innovationsökosystemen</vt:lpstr>
      <vt:lpstr>Neue Ansätze der Daseinsvorsorge</vt:lpstr>
      <vt:lpstr>Orts- und Stadtkernstärkung durch Reaktivierung von Leerständen</vt:lpstr>
      <vt:lpstr>Integrierte Mobilitätskonzepte und multifunktionale,  niederrangige Verkehrsinfrastruktur</vt:lpstr>
      <vt:lpstr>Rückmeldungen der Online-Konsultation</vt:lpstr>
      <vt:lpstr>Rückmeldungen aus der Online-Konsultation  Übersicht &amp; Methodik</vt:lpstr>
      <vt:lpstr>Auswertung Stakeholder-Konsultation LEADER</vt:lpstr>
      <vt:lpstr>Auswertung Stakeholder-Konsultation Ländliche Innovationsökosysteme</vt:lpstr>
      <vt:lpstr>Auswertung Stakeholder-Konsultation Orts- und Stadtkerne</vt:lpstr>
      <vt:lpstr>Auswertung Stakeholder-Konsultation Daseinsvorsorge</vt:lpstr>
      <vt:lpstr>Auswertung Stakeholder-Konsultation Mobilität</vt:lpstr>
      <vt:lpstr>Zusammenfassung der Fokusgruppen  &amp; Ausblick </vt:lpstr>
    </vt:vector>
  </TitlesOfParts>
  <Company>BMLFUW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Leitner, Martin</dc:creator>
  <cp:lastModifiedBy>Kömürcü, Sara</cp:lastModifiedBy>
  <cp:revision>280</cp:revision>
  <cp:lastPrinted>2026-06-01T10:54:59Z</cp:lastPrinted>
  <dcterms:created xsi:type="dcterms:W3CDTF">2025-12-09T13:01:10Z</dcterms:created>
  <dcterms:modified xsi:type="dcterms:W3CDTF">2026-07-29T06:41:51Z</dcterms:modified>
</cp:coreProperties>
</file>