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13" r:id="rId1"/>
    <p:sldMasterId id="2147483930" r:id="rId2"/>
  </p:sldMasterIdLst>
  <p:notesMasterIdLst>
    <p:notesMasterId r:id="rId31"/>
  </p:notesMasterIdLst>
  <p:handoutMasterIdLst>
    <p:handoutMasterId r:id="rId32"/>
  </p:handoutMasterIdLst>
  <p:sldIdLst>
    <p:sldId id="371" r:id="rId3"/>
    <p:sldId id="1611" r:id="rId4"/>
    <p:sldId id="1612" r:id="rId5"/>
    <p:sldId id="1613" r:id="rId6"/>
    <p:sldId id="628" r:id="rId7"/>
    <p:sldId id="1601" r:id="rId8"/>
    <p:sldId id="622" r:id="rId9"/>
    <p:sldId id="1602" r:id="rId10"/>
    <p:sldId id="625" r:id="rId11"/>
    <p:sldId id="624" r:id="rId12"/>
    <p:sldId id="342" r:id="rId13"/>
    <p:sldId id="343" r:id="rId14"/>
    <p:sldId id="1639" r:id="rId15"/>
    <p:sldId id="634" r:id="rId16"/>
    <p:sldId id="365" r:id="rId17"/>
    <p:sldId id="638" r:id="rId18"/>
    <p:sldId id="642" r:id="rId19"/>
    <p:sldId id="643" r:id="rId20"/>
    <p:sldId id="644" r:id="rId21"/>
    <p:sldId id="645" r:id="rId22"/>
    <p:sldId id="627" r:id="rId23"/>
    <p:sldId id="1610" r:id="rId24"/>
    <p:sldId id="1609" r:id="rId25"/>
    <p:sldId id="378" r:id="rId26"/>
    <p:sldId id="626" r:id="rId27"/>
    <p:sldId id="635" r:id="rId28"/>
    <p:sldId id="636" r:id="rId29"/>
    <p:sldId id="637" r:id="rId30"/>
  </p:sldIdLst>
  <p:sldSz cx="9144000" cy="5143500" type="screen16x9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lHmj7yJslTTvGgSZAvb6fA==" hashData="w5oa9JLE6vBCJuJXLVdEInYeIS3QjdRUZ7V0HQTNnskWEktKO3pw3aGklqkMvFeMeBliJ53Nc6C1D9ntdNLFYQ=="/>
  <p:extLst>
    <p:ext uri="{EFAFB233-063F-42B5-8137-9DF3F51BA10A}">
      <p15:sldGuideLst xmlns:p15="http://schemas.microsoft.com/office/powerpoint/2012/main">
        <p15:guide id="1" orient="horz" pos="524">
          <p15:clr>
            <a:srgbClr val="A4A3A4"/>
          </p15:clr>
        </p15:guide>
        <p15:guide id="2" orient="horz" pos="2902">
          <p15:clr>
            <a:srgbClr val="A4A3A4"/>
          </p15:clr>
        </p15:guide>
        <p15:guide id="3" pos="345">
          <p15:clr>
            <a:srgbClr val="A4A3A4"/>
          </p15:clr>
        </p15:guide>
        <p15:guide id="4" pos="536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9ED5"/>
    <a:srgbClr val="F5DD2B"/>
    <a:srgbClr val="156082"/>
    <a:srgbClr val="A02B93"/>
    <a:srgbClr val="196B24"/>
    <a:srgbClr val="E97132"/>
    <a:srgbClr val="163E64"/>
    <a:srgbClr val="FF0000"/>
    <a:srgbClr val="F3F32D"/>
    <a:srgbClr val="E632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D7B26C5-4107-4FEC-AEDC-1716B250A1EF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ittlere Formatvorlage 1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E9639D4-E3E2-4D34-9284-5A2195B3D0D7}" styleName="Helle Formatvorlag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6406" autoAdjust="0"/>
  </p:normalViewPr>
  <p:slideViewPr>
    <p:cSldViewPr snapToGrid="0" snapToObjects="1">
      <p:cViewPr varScale="1">
        <p:scale>
          <a:sx n="134" d="100"/>
          <a:sy n="134" d="100"/>
        </p:scale>
        <p:origin x="144" y="576"/>
      </p:cViewPr>
      <p:guideLst>
        <p:guide orient="horz" pos="524"/>
        <p:guide orient="horz" pos="2902"/>
        <p:guide pos="345"/>
        <p:guide pos="5366"/>
      </p:guideLst>
    </p:cSldViewPr>
  </p:slideViewPr>
  <p:outlineViewPr>
    <p:cViewPr>
      <p:scale>
        <a:sx n="33" d="100"/>
        <a:sy n="33" d="100"/>
      </p:scale>
      <p:origin x="0" y="-45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>
        <p:scale>
          <a:sx n="100" d="100"/>
          <a:sy n="100" d="100"/>
        </p:scale>
        <p:origin x="2346" y="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bm60.intern\Org\Gemeinsam\GAP%2028-34\11_Stakeholderprozess\Online-Konsultation%20Apr-Mai%202026\02_Umwelt-Klima\Kopie%20von%20Partizipation%20&#214;PUL_Gesamt_NEU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bm60.intern\Org\Gemeinsam\GAP%2028-34\11_Stakeholderprozess\Online-Konsultation%20Apr-Mai%202026\02_Umwelt-Klima\Kopie%20von%20Partizipation%20&#214;PUL_Gesamt_NEU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de-AT" b="1" dirty="0">
                <a:solidFill>
                  <a:schemeClr val="tx1"/>
                </a:solidFill>
              </a:rPr>
              <a:t>2026</a:t>
            </a:r>
          </a:p>
        </c:rich>
      </c:tx>
      <c:layout>
        <c:manualLayout>
          <c:xMode val="edge"/>
          <c:yMode val="edge"/>
          <c:x val="0.47054015813842576"/>
          <c:y val="0.133026285401291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3.9318040960674795E-2"/>
          <c:y val="0.12192122019835369"/>
          <c:w val="0.93469609739419102"/>
          <c:h val="0.71676170563346264"/>
        </c:manualLayout>
      </c:layout>
      <c:lineChart>
        <c:grouping val="standard"/>
        <c:varyColors val="0"/>
        <c:ser>
          <c:idx val="0"/>
          <c:order val="0"/>
          <c:spPr>
            <a:ln w="203200" cap="rnd">
              <a:solidFill>
                <a:srgbClr val="B92B06">
                  <a:lumMod val="40000"/>
                  <a:lumOff val="60000"/>
                </a:srgbClr>
              </a:solidFill>
              <a:round/>
            </a:ln>
            <a:effectLst/>
          </c:spPr>
          <c:marker>
            <c:symbol val="none"/>
          </c:marker>
          <c:cat>
            <c:strRef>
              <c:f>Tabelle1!$E$11:$E$23</c:f>
              <c:strCache>
                <c:ptCount val="13"/>
                <c:pt idx="1">
                  <c:v>Jänner</c:v>
                </c:pt>
                <c:pt idx="2">
                  <c:v>Februar</c:v>
                </c:pt>
                <c:pt idx="3">
                  <c:v>März</c:v>
                </c:pt>
                <c:pt idx="4">
                  <c:v>April</c:v>
                </c:pt>
                <c:pt idx="5">
                  <c:v>Mai</c:v>
                </c:pt>
                <c:pt idx="6">
                  <c:v>Juni</c:v>
                </c:pt>
                <c:pt idx="7">
                  <c:v>Juli</c:v>
                </c:pt>
                <c:pt idx="8">
                  <c:v>August</c:v>
                </c:pt>
                <c:pt idx="9">
                  <c:v>September</c:v>
                </c:pt>
                <c:pt idx="10">
                  <c:v>Oktober</c:v>
                </c:pt>
                <c:pt idx="11">
                  <c:v>November</c:v>
                </c:pt>
                <c:pt idx="12">
                  <c:v>Dezember</c:v>
                </c:pt>
              </c:strCache>
            </c:strRef>
          </c:cat>
          <c:val>
            <c:numRef>
              <c:f>Tabelle1!$F$11:$F$23</c:f>
              <c:numCache>
                <c:formatCode>General</c:formatCode>
                <c:ptCount val="13"/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479-476E-8ED8-3ADB0B57EE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14590040"/>
        <c:axId val="614589680"/>
      </c:lineChart>
      <c:catAx>
        <c:axId val="614590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rgbClr val="EFF4F7"/>
          </a:solidFill>
          <a:ln w="19050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14589680"/>
        <c:crosses val="autoZero"/>
        <c:auto val="1"/>
        <c:lblAlgn val="ctr"/>
        <c:lblOffset val="100"/>
        <c:noMultiLvlLbl val="0"/>
      </c:catAx>
      <c:valAx>
        <c:axId val="6145896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14590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EFF4F7"/>
    </a:solidFill>
    <a:ln>
      <a:noFill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EA4-45B8-9B58-435AF73B93A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EA4-45B8-9B58-435AF73B93A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EA4-45B8-9B58-435AF73B93A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EA4-45B8-9B58-435AF73B93A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Zusammenfassung!$C$59:$C$62</c:f>
              <c:strCache>
                <c:ptCount val="4"/>
                <c:pt idx="0">
                  <c:v>Einzelpersonen</c:v>
                </c:pt>
                <c:pt idx="1">
                  <c:v>Interessenvertreter*innen</c:v>
                </c:pt>
                <c:pt idx="2">
                  <c:v>Schutzgebietsbetreuer*innen</c:v>
                </c:pt>
                <c:pt idx="3">
                  <c:v>Vertreter*innen Landesregierung</c:v>
                </c:pt>
              </c:strCache>
            </c:strRef>
          </c:cat>
          <c:val>
            <c:numRef>
              <c:f>Zusammenfassung!$D$59:$D$62</c:f>
              <c:numCache>
                <c:formatCode>General</c:formatCode>
                <c:ptCount val="4"/>
                <c:pt idx="0">
                  <c:v>86</c:v>
                </c:pt>
                <c:pt idx="1">
                  <c:v>69</c:v>
                </c:pt>
                <c:pt idx="2">
                  <c:v>38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EA4-45B8-9B58-435AF73B93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5608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15C-4077-B98A-ECC96A277BA8}"/>
              </c:ext>
            </c:extLst>
          </c:dPt>
          <c:dPt>
            <c:idx val="1"/>
            <c:invertIfNegative val="0"/>
            <c:bubble3D val="0"/>
            <c:spPr>
              <a:solidFill>
                <a:srgbClr val="E9713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15C-4077-B98A-ECC96A277BA8}"/>
              </c:ext>
            </c:extLst>
          </c:dPt>
          <c:dPt>
            <c:idx val="2"/>
            <c:invertIfNegative val="0"/>
            <c:bubble3D val="0"/>
            <c:spPr>
              <a:solidFill>
                <a:srgbClr val="196B2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15C-4077-B98A-ECC96A277BA8}"/>
              </c:ext>
            </c:extLst>
          </c:dPt>
          <c:dPt>
            <c:idx val="3"/>
            <c:invertIfNegative val="0"/>
            <c:bubble3D val="0"/>
            <c:spPr>
              <a:solidFill>
                <a:srgbClr val="0F9ED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15C-4077-B98A-ECC96A277BA8}"/>
              </c:ext>
            </c:extLst>
          </c:dPt>
          <c:dPt>
            <c:idx val="4"/>
            <c:invertIfNegative val="0"/>
            <c:bubble3D val="0"/>
            <c:spPr>
              <a:solidFill>
                <a:srgbClr val="A02B9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15C-4077-B98A-ECC96A277BA8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915C-4077-B98A-ECC96A277BA8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15C-4077-B98A-ECC96A277BA8}"/>
              </c:ext>
            </c:extLst>
          </c:dPt>
          <c:cat>
            <c:strRef>
              <c:f>Zusammenfassung!$G$14:$G$20</c:f>
              <c:strCache>
                <c:ptCount val="7"/>
                <c:pt idx="0">
                  <c:v>DIV</c:v>
                </c:pt>
                <c:pt idx="1">
                  <c:v>BIO</c:v>
                </c:pt>
                <c:pt idx="2">
                  <c:v>GLÖZ</c:v>
                </c:pt>
                <c:pt idx="3">
                  <c:v>Bildung</c:v>
                </c:pt>
                <c:pt idx="4">
                  <c:v>Abwicklung</c:v>
                </c:pt>
                <c:pt idx="5">
                  <c:v>ÖPUL </c:v>
                </c:pt>
                <c:pt idx="6">
                  <c:v>LE / allgemein</c:v>
                </c:pt>
              </c:strCache>
            </c:strRef>
          </c:cat>
          <c:val>
            <c:numRef>
              <c:f>Zusammenfassung!$H$14:$H$20</c:f>
              <c:numCache>
                <c:formatCode>0%</c:formatCode>
                <c:ptCount val="7"/>
                <c:pt idx="0">
                  <c:v>0.15748031496062992</c:v>
                </c:pt>
                <c:pt idx="1">
                  <c:v>0.10236220472440945</c:v>
                </c:pt>
                <c:pt idx="2">
                  <c:v>0.10498687664041995</c:v>
                </c:pt>
                <c:pt idx="3">
                  <c:v>7.6115485564304461E-2</c:v>
                </c:pt>
                <c:pt idx="4">
                  <c:v>0.15748031496062992</c:v>
                </c:pt>
                <c:pt idx="5">
                  <c:v>0.22047244094488189</c:v>
                </c:pt>
                <c:pt idx="6">
                  <c:v>0.18110236220472442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15C-4077-B98A-ECC96A277B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"/>
        <c:overlap val="-27"/>
        <c:axId val="835718232"/>
        <c:axId val="835716432"/>
      </c:barChart>
      <c:catAx>
        <c:axId val="835718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835716432"/>
        <c:crosses val="autoZero"/>
        <c:auto val="1"/>
        <c:lblAlgn val="ctr"/>
        <c:lblOffset val="100"/>
        <c:noMultiLvlLbl val="0"/>
      </c:catAx>
      <c:valAx>
        <c:axId val="835716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835718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2"/>
    </a:solidFill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0.12769</cdr:x>
      <cdr:y>0.32155</cdr:y>
    </cdr:from>
    <cdr:to>
      <cdr:x>0.3099</cdr:x>
      <cdr:y>0.42319</cdr:y>
    </cdr:to>
    <cdr:sp macro="" textlink="">
      <cdr:nvSpPr>
        <cdr:cNvPr id="5" name="Textfeld 4">
          <a:extLst xmlns:a="http://schemas.openxmlformats.org/drawingml/2006/main">
            <a:ext uri="{FF2B5EF4-FFF2-40B4-BE49-F238E27FC236}">
              <a16:creationId xmlns:a16="http://schemas.microsoft.com/office/drawing/2014/main" id="{1B5E22F7-750A-9DF4-9D2B-6B1424149AF5}"/>
            </a:ext>
          </a:extLst>
        </cdr:cNvPr>
        <cdr:cNvSpPr txBox="1"/>
      </cdr:nvSpPr>
      <cdr:spPr>
        <a:xfrm xmlns:a="http://schemas.openxmlformats.org/drawingml/2006/main">
          <a:off x="528452" y="1258645"/>
          <a:ext cx="754083" cy="3978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AT" sz="1100" dirty="0"/>
        </a:p>
      </cdr:txBody>
    </cdr:sp>
  </cdr:relSizeAnchor>
  <cdr:relSizeAnchor xmlns:cdr="http://schemas.openxmlformats.org/drawingml/2006/chartDrawing">
    <cdr:from>
      <cdr:x>0.11191</cdr:x>
      <cdr:y>0.34298</cdr:y>
    </cdr:from>
    <cdr:to>
      <cdr:x>0.24677</cdr:x>
      <cdr:y>0.40802</cdr:y>
    </cdr:to>
    <cdr:sp macro="" textlink="">
      <cdr:nvSpPr>
        <cdr:cNvPr id="6" name="Textfeld 5">
          <a:extLst xmlns:a="http://schemas.openxmlformats.org/drawingml/2006/main">
            <a:ext uri="{FF2B5EF4-FFF2-40B4-BE49-F238E27FC236}">
              <a16:creationId xmlns:a16="http://schemas.microsoft.com/office/drawing/2014/main" id="{5BCEBB2F-D6AD-630C-65F3-483FC006447B}"/>
            </a:ext>
          </a:extLst>
        </cdr:cNvPr>
        <cdr:cNvSpPr txBox="1"/>
      </cdr:nvSpPr>
      <cdr:spPr>
        <a:xfrm xmlns:a="http://schemas.openxmlformats.org/drawingml/2006/main">
          <a:off x="463137" y="1342514"/>
          <a:ext cx="558141" cy="2545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AT" sz="1100"/>
        </a:p>
      </cdr:txBody>
    </cdr:sp>
  </cdr:relSizeAnchor>
  <cdr:relSizeAnchor xmlns:cdr="http://schemas.openxmlformats.org/drawingml/2006/chartDrawing">
    <cdr:from>
      <cdr:x>0.14521</cdr:x>
      <cdr:y>0.39019</cdr:y>
    </cdr:from>
    <cdr:to>
      <cdr:x>0.59194</cdr:x>
      <cdr:y>0.47211</cdr:y>
    </cdr:to>
    <cdr:sp macro="" textlink="">
      <cdr:nvSpPr>
        <cdr:cNvPr id="18" name="Textfeld 17">
          <a:extLst xmlns:a="http://schemas.openxmlformats.org/drawingml/2006/main">
            <a:ext uri="{FF2B5EF4-FFF2-40B4-BE49-F238E27FC236}">
              <a16:creationId xmlns:a16="http://schemas.microsoft.com/office/drawing/2014/main" id="{F59926CC-CF73-A618-C816-388F73823398}"/>
            </a:ext>
          </a:extLst>
        </cdr:cNvPr>
        <cdr:cNvSpPr txBox="1"/>
      </cdr:nvSpPr>
      <cdr:spPr>
        <a:xfrm xmlns:a="http://schemas.openxmlformats.org/drawingml/2006/main">
          <a:off x="612599" y="1527307"/>
          <a:ext cx="1884624" cy="3206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de-AT" sz="700" b="1" dirty="0">
              <a:solidFill>
                <a:schemeClr val="tx1"/>
              </a:solidFill>
            </a:rPr>
            <a:t>Breite </a:t>
          </a:r>
          <a:r>
            <a:rPr lang="de-AT" sz="700" b="1" dirty="0" err="1">
              <a:solidFill>
                <a:schemeClr val="tx1"/>
              </a:solidFill>
            </a:rPr>
            <a:t>Einmeldung</a:t>
          </a:r>
          <a:r>
            <a:rPr lang="de-AT" sz="700" b="1" dirty="0">
              <a:solidFill>
                <a:schemeClr val="tx1"/>
              </a:solidFill>
            </a:rPr>
            <a:t> über Partizipationsprozess </a:t>
          </a:r>
        </a:p>
      </cdr:txBody>
    </cdr:sp>
  </cdr:relSizeAnchor>
  <cdr:relSizeAnchor xmlns:cdr="http://schemas.openxmlformats.org/drawingml/2006/chartDrawing">
    <cdr:from>
      <cdr:x>0.5</cdr:x>
      <cdr:y>0.47628</cdr:y>
    </cdr:from>
    <cdr:to>
      <cdr:x>0.80631</cdr:x>
      <cdr:y>0.5764</cdr:y>
    </cdr:to>
    <cdr:sp macro="" textlink="">
      <cdr:nvSpPr>
        <cdr:cNvPr id="22" name="Textfeld 21">
          <a:extLst xmlns:a="http://schemas.openxmlformats.org/drawingml/2006/main">
            <a:ext uri="{FF2B5EF4-FFF2-40B4-BE49-F238E27FC236}">
              <a16:creationId xmlns:a16="http://schemas.microsoft.com/office/drawing/2014/main" id="{F1AE172D-C329-5BEC-22D2-971B500D6117}"/>
            </a:ext>
          </a:extLst>
        </cdr:cNvPr>
        <cdr:cNvSpPr txBox="1"/>
      </cdr:nvSpPr>
      <cdr:spPr>
        <a:xfrm xmlns:a="http://schemas.openxmlformats.org/drawingml/2006/main">
          <a:off x="2069275" y="1864286"/>
          <a:ext cx="1267691" cy="3918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AT" sz="1100" dirty="0"/>
        </a:p>
      </cdr:txBody>
    </cdr:sp>
  </cdr:relSizeAnchor>
  <cdr:relSizeAnchor xmlns:cdr="http://schemas.openxmlformats.org/drawingml/2006/chartDrawing">
    <cdr:from>
      <cdr:x>0.04534</cdr:x>
      <cdr:y>0.30101</cdr:y>
    </cdr:from>
    <cdr:to>
      <cdr:x>0.54176</cdr:x>
      <cdr:y>0.40264</cdr:y>
    </cdr:to>
    <cdr:sp macro="" textlink="">
      <cdr:nvSpPr>
        <cdr:cNvPr id="7" name="Textfeld 6">
          <a:extLst xmlns:a="http://schemas.openxmlformats.org/drawingml/2006/main">
            <a:ext uri="{FF2B5EF4-FFF2-40B4-BE49-F238E27FC236}">
              <a16:creationId xmlns:a16="http://schemas.microsoft.com/office/drawing/2014/main" id="{990644CC-5F27-1B22-0D1B-95AA72D420F4}"/>
            </a:ext>
          </a:extLst>
        </cdr:cNvPr>
        <cdr:cNvSpPr txBox="1"/>
      </cdr:nvSpPr>
      <cdr:spPr>
        <a:xfrm xmlns:a="http://schemas.openxmlformats.org/drawingml/2006/main">
          <a:off x="191276" y="1178233"/>
          <a:ext cx="2094252" cy="3978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de-AT" sz="700" b="1" dirty="0">
              <a:solidFill>
                <a:schemeClr val="tx1"/>
              </a:solidFill>
            </a:rPr>
            <a:t>Infoveranstaltung Jänner 2026- Dialogforum </a:t>
          </a:r>
        </a:p>
      </cdr:txBody>
    </cdr:sp>
  </cdr:relSizeAnchor>
  <cdr:relSizeAnchor xmlns:cdr="http://schemas.openxmlformats.org/drawingml/2006/chartDrawing">
    <cdr:from>
      <cdr:x>0.36872</cdr:x>
      <cdr:y>0.50209</cdr:y>
    </cdr:from>
    <cdr:to>
      <cdr:x>0.71338</cdr:x>
      <cdr:y>0.61356</cdr:y>
    </cdr:to>
    <cdr:sp macro="" textlink="">
      <cdr:nvSpPr>
        <cdr:cNvPr id="23" name="Textfeld 22">
          <a:extLst xmlns:a="http://schemas.openxmlformats.org/drawingml/2006/main">
            <a:ext uri="{FF2B5EF4-FFF2-40B4-BE49-F238E27FC236}">
              <a16:creationId xmlns:a16="http://schemas.microsoft.com/office/drawing/2014/main" id="{6CFF576C-2A87-E588-CAC4-5338A9AB1470}"/>
            </a:ext>
          </a:extLst>
        </cdr:cNvPr>
        <cdr:cNvSpPr txBox="1"/>
      </cdr:nvSpPr>
      <cdr:spPr>
        <a:xfrm xmlns:a="http://schemas.openxmlformats.org/drawingml/2006/main">
          <a:off x="1525979" y="1965296"/>
          <a:ext cx="1426379" cy="4363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de-AT" sz="700" b="1" dirty="0">
              <a:solidFill>
                <a:schemeClr val="tx1"/>
              </a:solidFill>
            </a:rPr>
            <a:t>Abschluss erster Fachgespräche bis Sommer 2026</a:t>
          </a:r>
        </a:p>
      </cdr:txBody>
    </cdr:sp>
  </cdr:relSizeAnchor>
  <cdr:relSizeAnchor xmlns:cdr="http://schemas.openxmlformats.org/drawingml/2006/chartDrawing">
    <cdr:from>
      <cdr:x>0.18938</cdr:x>
      <cdr:y>0.37616</cdr:y>
    </cdr:from>
    <cdr:to>
      <cdr:x>0.5</cdr:x>
      <cdr:y>0.37616</cdr:y>
    </cdr:to>
    <cdr:cxnSp macro="">
      <cdr:nvCxnSpPr>
        <cdr:cNvPr id="9" name="Gerade Verbindung mit Pfeil 8">
          <a:extLst xmlns:a="http://schemas.openxmlformats.org/drawingml/2006/main">
            <a:ext uri="{FF2B5EF4-FFF2-40B4-BE49-F238E27FC236}">
              <a16:creationId xmlns:a16="http://schemas.microsoft.com/office/drawing/2014/main" id="{F3617AC8-9E80-44EA-63ED-05EE71D055D0}"/>
            </a:ext>
          </a:extLst>
        </cdr:cNvPr>
        <cdr:cNvCxnSpPr/>
      </cdr:nvCxnSpPr>
      <cdr:spPr>
        <a:xfrm xmlns:a="http://schemas.openxmlformats.org/drawingml/2006/main">
          <a:off x="798939" y="1472390"/>
          <a:ext cx="1310415" cy="0"/>
        </a:xfrm>
        <a:prstGeom xmlns:a="http://schemas.openxmlformats.org/drawingml/2006/main" prst="straightConnector1">
          <a:avLst/>
        </a:prstGeom>
        <a:ln xmlns:a="http://schemas.openxmlformats.org/drawingml/2006/main" w="12700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0.39024</cdr:x>
      <cdr:y>0.49774</cdr:y>
    </cdr:from>
    <cdr:to>
      <cdr:x>0.66986</cdr:x>
      <cdr:y>0.49774</cdr:y>
    </cdr:to>
    <cdr:cxnSp macro="">
      <cdr:nvCxnSpPr>
        <cdr:cNvPr id="20" name="Gerade Verbindung mit Pfeil 19">
          <a:extLst xmlns:a="http://schemas.openxmlformats.org/drawingml/2006/main">
            <a:ext uri="{FF2B5EF4-FFF2-40B4-BE49-F238E27FC236}">
              <a16:creationId xmlns:a16="http://schemas.microsoft.com/office/drawing/2014/main" id="{FB092FF3-B4C0-F989-6AA7-CC500814C727}"/>
            </a:ext>
          </a:extLst>
        </cdr:cNvPr>
        <cdr:cNvCxnSpPr/>
      </cdr:nvCxnSpPr>
      <cdr:spPr>
        <a:xfrm xmlns:a="http://schemas.openxmlformats.org/drawingml/2006/main">
          <a:off x="1646326" y="1948296"/>
          <a:ext cx="1179607" cy="0"/>
        </a:xfrm>
        <a:prstGeom xmlns:a="http://schemas.openxmlformats.org/drawingml/2006/main" prst="straightConnector1">
          <a:avLst/>
        </a:prstGeom>
        <a:ln xmlns:a="http://schemas.openxmlformats.org/drawingml/2006/main" w="12700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2016" y="943030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200"/>
            </a:lvl1pPr>
          </a:lstStyle>
          <a:p>
            <a:fld id="{A4F87B00-D7D7-4E73-88E5-5DF5797B2681}" type="datetimeFigureOut">
              <a:rPr lang="de-AT" smtClean="0"/>
              <a:t>29.07.2026</a:t>
            </a:fld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3"/>
          </p:nvPr>
        </p:nvSpPr>
        <p:spPr>
          <a:xfrm>
            <a:off x="2945659" y="9428583"/>
            <a:ext cx="904784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ctr"/>
            <a:fld id="{1BCACBB0-6C6B-4B3E-B6E6-54B62284C21B}" type="slidenum">
              <a:rPr lang="de-AT" smtClean="0"/>
              <a:pPr algn="ctr"/>
              <a:t>‹Nr.›</a:t>
            </a:fld>
            <a:endParaRPr lang="de-AT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950" y="496332"/>
            <a:ext cx="1620000" cy="50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3474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2016" y="942858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200"/>
            </a:lvl1pPr>
          </a:lstStyle>
          <a:p>
            <a:fld id="{64F923B6-97FF-4AF0-A17D-1758840DBBE2}" type="datetimeFigureOut">
              <a:rPr lang="de-AT" smtClean="0"/>
              <a:t>29.07.2026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-317500" y="674688"/>
            <a:ext cx="7432675" cy="4181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854894" y="4963319"/>
            <a:ext cx="5090351" cy="421882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2945659" y="9428582"/>
            <a:ext cx="904784" cy="4980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200"/>
            </a:lvl1pPr>
          </a:lstStyle>
          <a:p>
            <a:fld id="{F0A5DA3B-92D6-4D4B-9895-D15CB563B5E4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36113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200"/>
      </a:spcBef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96000" indent="-171450" algn="l" defTabSz="914400" rtl="0" eaLnBrk="1" latinLnBrk="0" hangingPunct="1">
      <a:spcBef>
        <a:spcPts val="200"/>
      </a:spcBef>
      <a:buFont typeface="Arial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792000" indent="-171450" algn="l" defTabSz="914400" rtl="0" eaLnBrk="1" latinLnBrk="0" hangingPunct="1">
      <a:spcBef>
        <a:spcPts val="200"/>
      </a:spcBef>
      <a:buFont typeface="Courier New" pitchFamily="49" charset="0"/>
      <a:buChar char="o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188000" indent="-171450" algn="l" defTabSz="914400" rtl="0" eaLnBrk="1" latinLnBrk="0" hangingPunct="1">
      <a:spcBef>
        <a:spcPts val="200"/>
      </a:spcBef>
      <a:buFont typeface="Wingdings" pitchFamily="2" charset="2"/>
      <a:buChar char="§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584000" indent="-171450" algn="l" defTabSz="914400" rtl="0" eaLnBrk="1" latinLnBrk="0" hangingPunct="1">
      <a:spcBef>
        <a:spcPts val="200"/>
      </a:spcBef>
      <a:buFont typeface="Symbol" pitchFamily="18" charset="2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588" y="0"/>
            <a:ext cx="6816725" cy="383381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246097" y="4004442"/>
            <a:ext cx="6338104" cy="5194556"/>
          </a:xfrm>
        </p:spPr>
        <p:txBody>
          <a:bodyPr/>
          <a:lstStyle/>
          <a:p>
            <a:endParaRPr lang="de-AT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5772">
              <a:defRPr/>
            </a:pPr>
            <a:fld id="{F0A5DA3B-92D6-4D4B-9895-D15CB563B5E4}" type="slidenum">
              <a:rPr lang="de-AT">
                <a:solidFill>
                  <a:prstClr val="black"/>
                </a:solidFill>
                <a:latin typeface="Calibri"/>
              </a:rPr>
              <a:pPr defTabSz="915772">
                <a:defRPr/>
              </a:pPr>
              <a:t>2</a:t>
            </a:fld>
            <a:endParaRPr lang="de-A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3114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588" y="0"/>
            <a:ext cx="6816725" cy="383381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236541" y="4108345"/>
            <a:ext cx="6223430" cy="4794528"/>
          </a:xfrm>
        </p:spPr>
        <p:txBody>
          <a:bodyPr/>
          <a:lstStyle/>
          <a:p>
            <a:endParaRPr lang="de-AT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5772">
              <a:defRPr/>
            </a:pPr>
            <a:fld id="{F0A5DA3B-92D6-4D4B-9895-D15CB563B5E4}" type="slidenum">
              <a:rPr lang="de-AT">
                <a:solidFill>
                  <a:prstClr val="black"/>
                </a:solidFill>
                <a:latin typeface="Calibri"/>
              </a:rPr>
              <a:pPr defTabSz="915772">
                <a:defRPr/>
              </a:pPr>
              <a:t>3</a:t>
            </a:fld>
            <a:endParaRPr lang="de-A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08951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0" y="93663"/>
            <a:ext cx="6815138" cy="3833812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131423" y="4060583"/>
            <a:ext cx="6443221" cy="5395160"/>
          </a:xfrm>
        </p:spPr>
        <p:txBody>
          <a:bodyPr/>
          <a:lstStyle/>
          <a:p>
            <a:endParaRPr lang="de-AT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5772">
              <a:defRPr/>
            </a:pPr>
            <a:fld id="{F0A5DA3B-92D6-4D4B-9895-D15CB563B5E4}" type="slidenum">
              <a:rPr lang="de-AT">
                <a:solidFill>
                  <a:prstClr val="black"/>
                </a:solidFill>
                <a:latin typeface="Calibri"/>
              </a:rPr>
              <a:pPr defTabSz="915772">
                <a:defRPr/>
              </a:pPr>
              <a:t>4</a:t>
            </a:fld>
            <a:endParaRPr lang="de-A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3024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588" y="0"/>
            <a:ext cx="6808787" cy="38290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105118" y="4009219"/>
            <a:ext cx="6631981" cy="5715163"/>
          </a:xfrm>
        </p:spPr>
        <p:txBody>
          <a:bodyPr/>
          <a:lstStyle/>
          <a:p>
            <a:endParaRPr lang="de-AT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5772">
              <a:defRPr/>
            </a:pPr>
            <a:fld id="{F0A5DA3B-92D6-4D4B-9895-D15CB563B5E4}" type="slidenum">
              <a:rPr lang="de-AT">
                <a:solidFill>
                  <a:prstClr val="black"/>
                </a:solidFill>
                <a:latin typeface="Calibri"/>
              </a:rPr>
              <a:pPr defTabSz="915772">
                <a:defRPr/>
              </a:pPr>
              <a:t>5</a:t>
            </a:fld>
            <a:endParaRPr lang="de-A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6139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763" y="93663"/>
            <a:ext cx="6802437" cy="38258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131362" y="4052141"/>
            <a:ext cx="6440211" cy="5383943"/>
          </a:xfrm>
        </p:spPr>
        <p:txBody>
          <a:bodyPr/>
          <a:lstStyle/>
          <a:p>
            <a:endParaRPr lang="de-AT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15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630244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146090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20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894225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24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57999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-mit-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-1" y="1007390"/>
            <a:ext cx="9144001" cy="4136110"/>
          </a:xfrm>
          <a:prstGeom prst="rect">
            <a:avLst/>
          </a:prstGeom>
          <a:solidFill>
            <a:srgbClr val="EBF0F4"/>
          </a:solidFill>
          <a:ln>
            <a:solidFill>
              <a:srgbClr val="EBF0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39999" y="1341739"/>
            <a:ext cx="7978526" cy="969606"/>
          </a:xfrm>
        </p:spPr>
        <p:txBody>
          <a:bodyPr anchor="b" anchorCtr="0"/>
          <a:lstStyle>
            <a:lvl1pPr>
              <a:lnSpc>
                <a:spcPts val="4000"/>
              </a:lnSpc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Titelmasterformat </a:t>
            </a:r>
            <a:br>
              <a:rPr lang="de-DE" dirty="0"/>
            </a:br>
            <a:r>
              <a:rPr lang="de-DE" dirty="0"/>
              <a:t>durch Klicken bearbeiten</a:t>
            </a:r>
            <a:endParaRPr lang="de-AT" dirty="0"/>
          </a:p>
        </p:txBody>
      </p:sp>
      <p:sp>
        <p:nvSpPr>
          <p:cNvPr id="3" name="Untertitel 1"/>
          <p:cNvSpPr>
            <a:spLocks noGrp="1"/>
          </p:cNvSpPr>
          <p:nvPr>
            <p:ph type="subTitle" idx="1"/>
          </p:nvPr>
        </p:nvSpPr>
        <p:spPr>
          <a:xfrm>
            <a:off x="539999" y="2360057"/>
            <a:ext cx="7978526" cy="1390388"/>
          </a:xfrm>
        </p:spPr>
        <p:txBody>
          <a:bodyPr/>
          <a:lstStyle>
            <a:lvl1pPr marL="0" indent="0" algn="l">
              <a:lnSpc>
                <a:spcPts val="4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539750" y="4320000"/>
            <a:ext cx="3422650" cy="415529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feld 12"/>
          <p:cNvSpPr txBox="1"/>
          <p:nvPr userDrawn="1"/>
        </p:nvSpPr>
        <p:spPr>
          <a:xfrm>
            <a:off x="6651752" y="1692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bmluk.gv.at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00" y="205199"/>
            <a:ext cx="2160000" cy="66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552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links-Bild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40001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4705350" y="1295998"/>
            <a:ext cx="3813175" cy="3326402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932271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-Text-links-Bild-u-Fototext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40001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4705350" y="1295998"/>
            <a:ext cx="3813175" cy="305107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705351" y="4347074"/>
            <a:ext cx="3813175" cy="275725"/>
          </a:xfrm>
        </p:spPr>
        <p:txBody>
          <a:bodyPr/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de-AT" sz="1400" dirty="0"/>
              <a:t>Foto: XY</a:t>
            </a:r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039623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eliebig_Marginalspalte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539751" y="1295999"/>
            <a:ext cx="5990589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789419" y="1295999"/>
            <a:ext cx="1729105" cy="332640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de-AT" dirty="0"/>
              <a:t>Text in Marginalspalte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6019900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SmartArt-Platzhalter 5"/>
          <p:cNvSpPr>
            <a:spLocks noGrp="1"/>
          </p:cNvSpPr>
          <p:nvPr>
            <p:ph type="dgm" sz="quarter" idx="14"/>
          </p:nvPr>
        </p:nvSpPr>
        <p:spPr>
          <a:xfrm>
            <a:off x="539750" y="1295999"/>
            <a:ext cx="7978776" cy="3326400"/>
          </a:xfrm>
        </p:spPr>
        <p:txBody>
          <a:bodyPr/>
          <a:lstStyle/>
          <a:p>
            <a:r>
              <a:rPr lang="de-DE"/>
              <a:t>Klicken Sie auf das Symbol, um die SmartArt-Grafik hinzuzufügen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15806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elie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539751" y="1296000"/>
            <a:ext cx="7978775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5560112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e-beliebig-2-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8" name="Inhaltsplatzhalter 7"/>
          <p:cNvSpPr>
            <a:spLocks noGrp="1"/>
          </p:cNvSpPr>
          <p:nvPr>
            <p:ph sz="quarter" idx="15"/>
          </p:nvPr>
        </p:nvSpPr>
        <p:spPr>
          <a:xfrm>
            <a:off x="540000" y="1295999"/>
            <a:ext cx="3838575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9" name="Inhaltsplatzhalter 7"/>
          <p:cNvSpPr>
            <a:spLocks noGrp="1"/>
          </p:cNvSpPr>
          <p:nvPr>
            <p:ph sz="quarter" idx="16"/>
          </p:nvPr>
        </p:nvSpPr>
        <p:spPr>
          <a:xfrm>
            <a:off x="4679951" y="1295999"/>
            <a:ext cx="3838575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065442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39999" y="936000"/>
            <a:ext cx="5389200" cy="1264276"/>
          </a:xfrm>
        </p:spPr>
        <p:txBody>
          <a:bodyPr/>
          <a:lstStyle>
            <a:lvl1pPr>
              <a:lnSpc>
                <a:spcPct val="114000"/>
              </a:lnSpc>
              <a:defRPr sz="3000" b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/>
          </p:nvPr>
        </p:nvSpPr>
        <p:spPr>
          <a:xfrm>
            <a:off x="539750" y="3780000"/>
            <a:ext cx="3423600" cy="963216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08058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-mit-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-1" y="1007390"/>
            <a:ext cx="9144001" cy="4136110"/>
          </a:xfrm>
          <a:prstGeom prst="rect">
            <a:avLst/>
          </a:prstGeom>
          <a:solidFill>
            <a:srgbClr val="EBF0F4"/>
          </a:solidFill>
          <a:ln>
            <a:solidFill>
              <a:srgbClr val="EBF0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39999" y="1341739"/>
            <a:ext cx="7978526" cy="969606"/>
          </a:xfrm>
        </p:spPr>
        <p:txBody>
          <a:bodyPr anchor="b" anchorCtr="0"/>
          <a:lstStyle>
            <a:lvl1pPr>
              <a:lnSpc>
                <a:spcPts val="4000"/>
              </a:lnSpc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Titelmasterformat </a:t>
            </a:r>
            <a:br>
              <a:rPr lang="de-DE" dirty="0"/>
            </a:br>
            <a:r>
              <a:rPr lang="de-DE" dirty="0"/>
              <a:t>durch Klicken bearbeiten</a:t>
            </a:r>
            <a:endParaRPr lang="de-AT" dirty="0"/>
          </a:p>
        </p:txBody>
      </p:sp>
      <p:sp>
        <p:nvSpPr>
          <p:cNvPr id="3" name="Untertitel 1"/>
          <p:cNvSpPr>
            <a:spLocks noGrp="1"/>
          </p:cNvSpPr>
          <p:nvPr>
            <p:ph type="subTitle" idx="1"/>
          </p:nvPr>
        </p:nvSpPr>
        <p:spPr>
          <a:xfrm>
            <a:off x="539999" y="2360057"/>
            <a:ext cx="7978526" cy="1390388"/>
          </a:xfrm>
        </p:spPr>
        <p:txBody>
          <a:bodyPr/>
          <a:lstStyle>
            <a:lvl1pPr marL="0" indent="0" algn="l">
              <a:lnSpc>
                <a:spcPts val="4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539750" y="4320000"/>
            <a:ext cx="3422650" cy="415529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feld 12"/>
          <p:cNvSpPr txBox="1"/>
          <p:nvPr userDrawn="1"/>
        </p:nvSpPr>
        <p:spPr>
          <a:xfrm>
            <a:off x="6651752" y="1692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bmluk.gv.at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00" y="205199"/>
            <a:ext cx="2160000" cy="66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9111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-ohne-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40000" y="1084027"/>
            <a:ext cx="7978526" cy="969606"/>
          </a:xfrm>
        </p:spPr>
        <p:txBody>
          <a:bodyPr anchor="b" anchorCtr="0"/>
          <a:lstStyle>
            <a:lvl1pPr>
              <a:lnSpc>
                <a:spcPts val="4000"/>
              </a:lnSpc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Titelmasterformat </a:t>
            </a:r>
            <a:br>
              <a:rPr lang="de-DE" dirty="0"/>
            </a:br>
            <a:r>
              <a:rPr lang="de-DE" dirty="0"/>
              <a:t>durch Klicken bearbeiten</a:t>
            </a:r>
            <a:endParaRPr lang="de-AT" dirty="0"/>
          </a:p>
        </p:txBody>
      </p:sp>
      <p:sp>
        <p:nvSpPr>
          <p:cNvPr id="3" name="Untertitel 1"/>
          <p:cNvSpPr>
            <a:spLocks noGrp="1"/>
          </p:cNvSpPr>
          <p:nvPr>
            <p:ph type="subTitle" idx="1"/>
          </p:nvPr>
        </p:nvSpPr>
        <p:spPr>
          <a:xfrm>
            <a:off x="539999" y="2099227"/>
            <a:ext cx="7978526" cy="1390388"/>
          </a:xfrm>
        </p:spPr>
        <p:txBody>
          <a:bodyPr/>
          <a:lstStyle>
            <a:lvl1pPr marL="0" indent="0" algn="l">
              <a:lnSpc>
                <a:spcPts val="4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539750" y="4320000"/>
            <a:ext cx="3422650" cy="415529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feld 12"/>
          <p:cNvSpPr txBox="1"/>
          <p:nvPr userDrawn="1"/>
        </p:nvSpPr>
        <p:spPr>
          <a:xfrm>
            <a:off x="6651752" y="1692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bmluk.gv.at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00" y="205199"/>
            <a:ext cx="2160000" cy="66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1526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1296000"/>
            <a:ext cx="7978776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 dirty="0"/>
              <a:t>Folientitel und Datum in Fußzeile einfügen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57532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-ohne-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40000" y="1084027"/>
            <a:ext cx="7978526" cy="969606"/>
          </a:xfrm>
        </p:spPr>
        <p:txBody>
          <a:bodyPr anchor="b" anchorCtr="0"/>
          <a:lstStyle>
            <a:lvl1pPr>
              <a:lnSpc>
                <a:spcPts val="4000"/>
              </a:lnSpc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Titelmasterformat </a:t>
            </a:r>
            <a:br>
              <a:rPr lang="de-DE" dirty="0"/>
            </a:br>
            <a:r>
              <a:rPr lang="de-DE" dirty="0"/>
              <a:t>durch Klicken bearbeiten</a:t>
            </a:r>
            <a:endParaRPr lang="de-AT" dirty="0"/>
          </a:p>
        </p:txBody>
      </p:sp>
      <p:sp>
        <p:nvSpPr>
          <p:cNvPr id="3" name="Untertitel 1"/>
          <p:cNvSpPr>
            <a:spLocks noGrp="1"/>
          </p:cNvSpPr>
          <p:nvPr>
            <p:ph type="subTitle" idx="1"/>
          </p:nvPr>
        </p:nvSpPr>
        <p:spPr>
          <a:xfrm>
            <a:off x="539999" y="2099227"/>
            <a:ext cx="7978526" cy="1390388"/>
          </a:xfrm>
        </p:spPr>
        <p:txBody>
          <a:bodyPr/>
          <a:lstStyle>
            <a:lvl1pPr marL="0" indent="0" algn="l">
              <a:lnSpc>
                <a:spcPts val="4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539750" y="4320000"/>
            <a:ext cx="3422650" cy="415529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feld 12"/>
          <p:cNvSpPr txBox="1"/>
          <p:nvPr userDrawn="1"/>
        </p:nvSpPr>
        <p:spPr>
          <a:xfrm>
            <a:off x="6651752" y="1692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bmluk.gv.at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00" y="205199"/>
            <a:ext cx="2160000" cy="66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2904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2-nebenei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1296000"/>
            <a:ext cx="3812400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7" name="Textplatzhalter 5"/>
          <p:cNvSpPr>
            <a:spLocks noGrp="1"/>
          </p:cNvSpPr>
          <p:nvPr>
            <p:ph type="body" sz="quarter" idx="13" hasCustomPrompt="1"/>
          </p:nvPr>
        </p:nvSpPr>
        <p:spPr>
          <a:xfrm>
            <a:off x="4706125" y="1295999"/>
            <a:ext cx="3812400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622110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und-Marginal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1296000"/>
            <a:ext cx="5990400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7" name="Textplatzhalter 5"/>
          <p:cNvSpPr>
            <a:spLocks noGrp="1"/>
          </p:cNvSpPr>
          <p:nvPr>
            <p:ph type="body" sz="quarter" idx="13" hasCustomPrompt="1"/>
          </p:nvPr>
        </p:nvSpPr>
        <p:spPr>
          <a:xfrm>
            <a:off x="6790526" y="1295999"/>
            <a:ext cx="1728000" cy="3380775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1200"/>
              </a:spcAft>
              <a:buNone/>
              <a:defRPr sz="1400"/>
            </a:lvl1pPr>
            <a:lvl2pPr indent="-252000">
              <a:lnSpc>
                <a:spcPts val="2400"/>
              </a:lnSpc>
              <a:spcAft>
                <a:spcPts val="1200"/>
              </a:spcAft>
              <a:defRPr/>
            </a:lvl2pPr>
            <a:lvl3pPr marL="755650" indent="-250825">
              <a:lnSpc>
                <a:spcPts val="2400"/>
              </a:lnSpc>
              <a:spcAft>
                <a:spcPts val="1200"/>
              </a:spcAft>
              <a:defRPr/>
            </a:lvl3pPr>
            <a:lvl4pPr marL="1044000" indent="-252000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AT" dirty="0"/>
              <a:t>Text in Marginalspalte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2788283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1" y="1296000"/>
            <a:ext cx="7978775" cy="33264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31223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-Bild-u-Foto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1" y="1296000"/>
            <a:ext cx="7978775" cy="33264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5305425" y="4314825"/>
            <a:ext cx="3213100" cy="307975"/>
          </a:xfrm>
          <a:solidFill>
            <a:schemeClr val="bg2"/>
          </a:solidFill>
        </p:spPr>
        <p:txBody>
          <a:bodyPr lIns="108000" rIns="108000" bIns="72000"/>
          <a:lstStyle>
            <a:lvl1pPr marL="0" indent="0">
              <a:buNone/>
              <a:defRPr sz="1400"/>
            </a:lvl1pPr>
          </a:lstStyle>
          <a:p>
            <a:pPr lvl="0"/>
            <a:r>
              <a:rPr lang="de-AT" dirty="0" err="1"/>
              <a:t>Fototext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1233368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ild-links-Text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0" y="1295998"/>
            <a:ext cx="3813175" cy="3326402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06125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0928841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-Bild-u-Fototext-links-Text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0" y="1295998"/>
            <a:ext cx="3813175" cy="305107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0" y="4347074"/>
            <a:ext cx="3813175" cy="275725"/>
          </a:xfrm>
        </p:spPr>
        <p:txBody>
          <a:bodyPr/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de-AT" sz="1400" dirty="0"/>
              <a:t>Foto: XY</a:t>
            </a:r>
            <a:endParaRPr lang="de-AT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06125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5238816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links-Bild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40001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4705350" y="1295998"/>
            <a:ext cx="3813175" cy="3326402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0182072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-Text-links-Bild-u-Fototext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40001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4705350" y="1295998"/>
            <a:ext cx="3813175" cy="305107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705351" y="4347074"/>
            <a:ext cx="3813175" cy="275725"/>
          </a:xfrm>
        </p:spPr>
        <p:txBody>
          <a:bodyPr/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de-AT" sz="1400" dirty="0"/>
              <a:t>Foto: XY</a:t>
            </a:r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468073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eliebig_Marginalspalte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539751" y="1295999"/>
            <a:ext cx="5990589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789419" y="1295999"/>
            <a:ext cx="1729105" cy="332640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de-AT" dirty="0"/>
              <a:t>Text in Marginalspalte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632646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SmartArt-Platzhalter 5"/>
          <p:cNvSpPr>
            <a:spLocks noGrp="1"/>
          </p:cNvSpPr>
          <p:nvPr>
            <p:ph type="dgm" sz="quarter" idx="14"/>
          </p:nvPr>
        </p:nvSpPr>
        <p:spPr>
          <a:xfrm>
            <a:off x="539750" y="1295999"/>
            <a:ext cx="7978776" cy="3326400"/>
          </a:xfrm>
        </p:spPr>
        <p:txBody>
          <a:bodyPr/>
          <a:lstStyle/>
          <a:p>
            <a:r>
              <a:rPr lang="de-DE"/>
              <a:t>Klicken Sie auf das Symbol, um die SmartArt-Grafik hinzuzufügen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40968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1296000"/>
            <a:ext cx="7978776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 dirty="0"/>
              <a:t>Folientitel und Datum in Fußzeile einfügen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7837718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elie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539751" y="1296000"/>
            <a:ext cx="7978775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531789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e-beliebig-2-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8" name="Inhaltsplatzhalter 7"/>
          <p:cNvSpPr>
            <a:spLocks noGrp="1"/>
          </p:cNvSpPr>
          <p:nvPr>
            <p:ph sz="quarter" idx="15"/>
          </p:nvPr>
        </p:nvSpPr>
        <p:spPr>
          <a:xfrm>
            <a:off x="540000" y="1295999"/>
            <a:ext cx="3838575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9" name="Inhaltsplatzhalter 7"/>
          <p:cNvSpPr>
            <a:spLocks noGrp="1"/>
          </p:cNvSpPr>
          <p:nvPr>
            <p:ph sz="quarter" idx="16"/>
          </p:nvPr>
        </p:nvSpPr>
        <p:spPr>
          <a:xfrm>
            <a:off x="4679951" y="1295999"/>
            <a:ext cx="3838575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5937916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39999" y="936000"/>
            <a:ext cx="5389200" cy="1264276"/>
          </a:xfrm>
        </p:spPr>
        <p:txBody>
          <a:bodyPr/>
          <a:lstStyle>
            <a:lvl1pPr>
              <a:lnSpc>
                <a:spcPct val="114000"/>
              </a:lnSpc>
              <a:defRPr sz="3000" b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/>
          </p:nvPr>
        </p:nvSpPr>
        <p:spPr>
          <a:xfrm>
            <a:off x="539750" y="3780000"/>
            <a:ext cx="3423600" cy="963216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112124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2-nebenei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1296000"/>
            <a:ext cx="3812400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7" name="Textplatzhalter 5"/>
          <p:cNvSpPr>
            <a:spLocks noGrp="1"/>
          </p:cNvSpPr>
          <p:nvPr>
            <p:ph type="body" sz="quarter" idx="13" hasCustomPrompt="1"/>
          </p:nvPr>
        </p:nvSpPr>
        <p:spPr>
          <a:xfrm>
            <a:off x="4706125" y="1295999"/>
            <a:ext cx="3812400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22316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und-Marginal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1296000"/>
            <a:ext cx="5990400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7" name="Textplatzhalter 5"/>
          <p:cNvSpPr>
            <a:spLocks noGrp="1"/>
          </p:cNvSpPr>
          <p:nvPr>
            <p:ph type="body" sz="quarter" idx="13" hasCustomPrompt="1"/>
          </p:nvPr>
        </p:nvSpPr>
        <p:spPr>
          <a:xfrm>
            <a:off x="6790526" y="1295999"/>
            <a:ext cx="1728000" cy="3380775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1200"/>
              </a:spcAft>
              <a:buNone/>
              <a:defRPr sz="1400"/>
            </a:lvl1pPr>
            <a:lvl2pPr indent="-252000">
              <a:lnSpc>
                <a:spcPts val="2400"/>
              </a:lnSpc>
              <a:spcAft>
                <a:spcPts val="1200"/>
              </a:spcAft>
              <a:defRPr/>
            </a:lvl2pPr>
            <a:lvl3pPr marL="755650" indent="-250825">
              <a:lnSpc>
                <a:spcPts val="2400"/>
              </a:lnSpc>
              <a:spcAft>
                <a:spcPts val="1200"/>
              </a:spcAft>
              <a:defRPr/>
            </a:lvl3pPr>
            <a:lvl4pPr marL="1044000" indent="-252000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AT" dirty="0"/>
              <a:t>Text in Marginalspalte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67807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1" y="1296000"/>
            <a:ext cx="7978775" cy="33264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43870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-Bild-u-Foto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1" y="1296000"/>
            <a:ext cx="7978775" cy="33264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5305425" y="4314825"/>
            <a:ext cx="3213100" cy="307975"/>
          </a:xfrm>
          <a:solidFill>
            <a:schemeClr val="bg2"/>
          </a:solidFill>
        </p:spPr>
        <p:txBody>
          <a:bodyPr lIns="108000" rIns="108000" bIns="72000"/>
          <a:lstStyle>
            <a:lvl1pPr marL="0" indent="0">
              <a:buNone/>
              <a:defRPr sz="1400"/>
            </a:lvl1pPr>
          </a:lstStyle>
          <a:p>
            <a:pPr lvl="0"/>
            <a:r>
              <a:rPr lang="de-AT" dirty="0" err="1"/>
              <a:t>Fototext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4111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ild-links-Text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0" y="1295998"/>
            <a:ext cx="3813175" cy="3326402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06125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0835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-Bild-u-Fototext-links-Text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0" y="1295998"/>
            <a:ext cx="3813175" cy="305107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0" y="4347074"/>
            <a:ext cx="3813175" cy="275725"/>
          </a:xfrm>
        </p:spPr>
        <p:txBody>
          <a:bodyPr/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de-AT" sz="1400" dirty="0"/>
              <a:t>Foto: XY</a:t>
            </a:r>
            <a:endParaRPr lang="de-AT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06125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531039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1" y="788399"/>
            <a:ext cx="7978525" cy="433425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1" y="1296000"/>
            <a:ext cx="7978525" cy="33278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9" name="Fußzeilenplatzhalter 12"/>
          <p:cNvSpPr>
            <a:spLocks noGrp="1"/>
          </p:cNvSpPr>
          <p:nvPr>
            <p:ph type="ftr" sz="quarter" idx="3"/>
          </p:nvPr>
        </p:nvSpPr>
        <p:spPr>
          <a:xfrm>
            <a:off x="540000" y="4788000"/>
            <a:ext cx="6875916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20" name="Foliennummernplatzhalter 13"/>
          <p:cNvSpPr>
            <a:spLocks noGrp="1"/>
          </p:cNvSpPr>
          <p:nvPr>
            <p:ph type="sldNum" sz="quarter" idx="4"/>
          </p:nvPr>
        </p:nvSpPr>
        <p:spPr>
          <a:xfrm>
            <a:off x="7558201" y="4788000"/>
            <a:ext cx="960324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11" name="Textfeld 10"/>
          <p:cNvSpPr txBox="1"/>
          <p:nvPr userDrawn="1"/>
        </p:nvSpPr>
        <p:spPr>
          <a:xfrm>
            <a:off x="6651752" y="1692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bmluk.gv.at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00" y="205199"/>
            <a:ext cx="1620000" cy="50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708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</p:sldLayoutIdLst>
  <p:hf hdr="0" dt="0"/>
  <p:txStyles>
    <p:titleStyle>
      <a:lvl1pPr algn="l" defTabSz="914400" rtl="0" eaLnBrk="1" latinLnBrk="0" hangingPunct="1">
        <a:lnSpc>
          <a:spcPts val="3000"/>
        </a:lnSpc>
        <a:spcBef>
          <a:spcPct val="0"/>
        </a:spcBef>
        <a:buNone/>
        <a:defRPr sz="2400" b="1" kern="1200">
          <a:solidFill>
            <a:schemeClr val="tx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52000" marR="0" indent="-252000" algn="l" defTabSz="914400" rtl="0" eaLnBrk="1" fontAlgn="auto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SzTx/>
        <a:buFont typeface="Arial" panose="020B0604020202020204" pitchFamily="34" charset="0"/>
        <a:buChar char="•"/>
        <a:tabLst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04000" marR="0" indent="-252000" algn="l" defTabSz="914400" rtl="0" eaLnBrk="1" fontAlgn="auto" latinLnBrk="0" hangingPunct="1">
        <a:lnSpc>
          <a:spcPct val="110000"/>
        </a:lnSpc>
        <a:spcBef>
          <a:spcPts val="0"/>
        </a:spcBef>
        <a:spcAft>
          <a:spcPts val="1200"/>
        </a:spcAft>
        <a:buClrTx/>
        <a:buSzTx/>
        <a:buFont typeface="Corbel" panose="020B0503020204020204" pitchFamily="34" charset="0"/>
        <a:buChar char="−"/>
        <a:tabLst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756000" indent="-252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Tx/>
        <a:buFont typeface="Arial" pitchFamily="34" charset="0"/>
        <a:buChar char="•"/>
        <a:defRPr sz="1800" kern="1200" baseline="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008000" indent="-252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Font typeface="Arial" pitchFamily="34" charset="0"/>
        <a:buChar char="–"/>
        <a:defRPr sz="1800" kern="1200" baseline="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4pPr>
      <a:lvl5pPr marL="1260000" indent="-252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1800" kern="1200" baseline="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1" y="788399"/>
            <a:ext cx="7978525" cy="433425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1" y="1296000"/>
            <a:ext cx="7978525" cy="33278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9" name="Fußzeilenplatzhalter 12"/>
          <p:cNvSpPr>
            <a:spLocks noGrp="1"/>
          </p:cNvSpPr>
          <p:nvPr>
            <p:ph type="ftr" sz="quarter" idx="3"/>
          </p:nvPr>
        </p:nvSpPr>
        <p:spPr>
          <a:xfrm>
            <a:off x="540000" y="4788000"/>
            <a:ext cx="6875916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20" name="Foliennummernplatzhalter 13"/>
          <p:cNvSpPr>
            <a:spLocks noGrp="1"/>
          </p:cNvSpPr>
          <p:nvPr>
            <p:ph type="sldNum" sz="quarter" idx="4"/>
          </p:nvPr>
        </p:nvSpPr>
        <p:spPr>
          <a:xfrm>
            <a:off x="7558201" y="4788000"/>
            <a:ext cx="960324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11" name="Textfeld 10"/>
          <p:cNvSpPr txBox="1"/>
          <p:nvPr userDrawn="1"/>
        </p:nvSpPr>
        <p:spPr>
          <a:xfrm>
            <a:off x="6651752" y="1692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bmluk.gv.at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00" y="205199"/>
            <a:ext cx="1620000" cy="50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482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  <p:sldLayoutId id="2147483942" r:id="rId12"/>
    <p:sldLayoutId id="2147483943" r:id="rId13"/>
    <p:sldLayoutId id="2147483944" r:id="rId14"/>
    <p:sldLayoutId id="2147483945" r:id="rId15"/>
    <p:sldLayoutId id="2147483946" r:id="rId16"/>
  </p:sldLayoutIdLst>
  <p:hf hdr="0" dt="0"/>
  <p:txStyles>
    <p:titleStyle>
      <a:lvl1pPr algn="l" defTabSz="914400" rtl="0" eaLnBrk="1" latinLnBrk="0" hangingPunct="1">
        <a:lnSpc>
          <a:spcPts val="3000"/>
        </a:lnSpc>
        <a:spcBef>
          <a:spcPct val="0"/>
        </a:spcBef>
        <a:buNone/>
        <a:defRPr sz="2400" b="1" kern="1200">
          <a:solidFill>
            <a:schemeClr val="tx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52000" marR="0" indent="-252000" algn="l" defTabSz="914400" rtl="0" eaLnBrk="1" fontAlgn="auto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SzTx/>
        <a:buFont typeface="Arial" panose="020B0604020202020204" pitchFamily="34" charset="0"/>
        <a:buChar char="•"/>
        <a:tabLst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04000" marR="0" indent="-252000" algn="l" defTabSz="914400" rtl="0" eaLnBrk="1" fontAlgn="auto" latinLnBrk="0" hangingPunct="1">
        <a:lnSpc>
          <a:spcPct val="110000"/>
        </a:lnSpc>
        <a:spcBef>
          <a:spcPts val="0"/>
        </a:spcBef>
        <a:spcAft>
          <a:spcPts val="1200"/>
        </a:spcAft>
        <a:buClrTx/>
        <a:buSzTx/>
        <a:buFont typeface="Corbel" panose="020B0503020204020204" pitchFamily="34" charset="0"/>
        <a:buChar char="−"/>
        <a:tabLst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756000" indent="-252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Tx/>
        <a:buFont typeface="Arial" pitchFamily="34" charset="0"/>
        <a:buChar char="•"/>
        <a:defRPr sz="1800" kern="1200" baseline="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008000" indent="-252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Font typeface="Arial" pitchFamily="34" charset="0"/>
        <a:buChar char="–"/>
        <a:defRPr sz="1800" kern="1200" baseline="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4pPr>
      <a:lvl5pPr marL="1260000" indent="-252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1800" kern="1200" baseline="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sv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sz="4000" dirty="0"/>
              <a:t>Willkommen zum GAP-Workshop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AT" dirty="0"/>
              <a:t>„Umwelt und Klima“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Wien, 03. Juni 2026</a:t>
            </a:r>
          </a:p>
          <a:p>
            <a:endParaRPr lang="de-DE" dirty="0"/>
          </a:p>
        </p:txBody>
      </p:sp>
      <p:pic>
        <p:nvPicPr>
          <p:cNvPr id="5" name="Grafik 4" descr="Logoleiste VMLUK">
            <a:extLst>
              <a:ext uri="{FF2B5EF4-FFF2-40B4-BE49-F238E27FC236}">
                <a16:creationId xmlns:a16="http://schemas.microsoft.com/office/drawing/2014/main" id="{DCD4413F-8C44-F469-C551-27491E950C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0256" y="3671745"/>
            <a:ext cx="6013704" cy="12965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7581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/>
              <a:t>Governance</a:t>
            </a:r>
            <a:r>
              <a:rPr lang="de-AT" dirty="0"/>
              <a:t> und Performance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539750" y="1120140"/>
            <a:ext cx="7978776" cy="3867885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endParaRPr lang="de-AT" b="1" dirty="0"/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AT" b="1" dirty="0"/>
              <a:t>1 Nationaler und Regionaler Partnerschaftsplan pro MS </a:t>
            </a:r>
            <a:r>
              <a:rPr lang="de-AT" dirty="0">
                <a:sym typeface="Wingdings" panose="05000000000000000000" pitchFamily="2" charset="2"/>
              </a:rPr>
              <a:t>(Umsetzung ab 1.1.2028) </a:t>
            </a:r>
            <a:r>
              <a:rPr lang="de-AT" b="1" dirty="0">
                <a:sym typeface="Wingdings" panose="05000000000000000000" pitchFamily="2" charset="2"/>
              </a:rPr>
              <a:t>GAP-Interventionen in einem Kapitel </a:t>
            </a:r>
            <a:r>
              <a:rPr lang="de-AT" dirty="0">
                <a:sym typeface="Wingdings" panose="05000000000000000000" pitchFamily="2" charset="2"/>
              </a:rPr>
              <a:t>des NRPP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AT" b="1" dirty="0"/>
              <a:t>Partnerschaft als Grundprinzip</a:t>
            </a:r>
            <a:r>
              <a:rPr lang="de-AT" dirty="0"/>
              <a:t>: Einbindung der Stakeholder bei der Vorbereitung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AT" b="1" dirty="0"/>
              <a:t>Kontinuität bei der Umsetzung</a:t>
            </a:r>
            <a:r>
              <a:rPr lang="de-AT" dirty="0"/>
              <a:t>: Mitgliedstaaten können bestehende GAP-Abwicklungsstrukturen beibehalten (Verwaltungsbehörde, Begleitausschuss, Zahlstelle, nat. GAP-Netzwerk)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AT" dirty="0"/>
              <a:t>Veröffentlichung von </a:t>
            </a:r>
            <a:r>
              <a:rPr lang="de-AT" b="1" dirty="0"/>
              <a:t>MS-spezifische GAP-Empfehlungen </a:t>
            </a:r>
            <a:r>
              <a:rPr lang="de-AT" dirty="0"/>
              <a:t>durch die Kommission </a:t>
            </a:r>
            <a:r>
              <a:rPr lang="de-AT" b="1" dirty="0"/>
              <a:t>2026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AT" b="1" dirty="0"/>
              <a:t>Gemeinsamer Leistungs-, Monitoring- und Berichtsrahmen für die GAP nach Vorbild der Aufbau- und </a:t>
            </a:r>
            <a:r>
              <a:rPr lang="de-AT" b="1" dirty="0" err="1"/>
              <a:t>Resilienzfazilität</a:t>
            </a:r>
            <a:r>
              <a:rPr lang="de-AT" b="1" dirty="0"/>
              <a:t>: </a:t>
            </a:r>
            <a:r>
              <a:rPr lang="de-AT" dirty="0"/>
              <a:t>Fokus auf Indikatoren; Mid-term-review</a:t>
            </a:r>
          </a:p>
          <a:p>
            <a:endParaRPr lang="de-AT" sz="16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483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Nationaler Prozess zur GAP-Gestaltung</a:t>
            </a:r>
          </a:p>
        </p:txBody>
      </p:sp>
      <p:sp>
        <p:nvSpPr>
          <p:cNvPr id="4" name="Flussdiagramm: Verbinder 3">
            <a:extLst>
              <a:ext uri="{FF2B5EF4-FFF2-40B4-BE49-F238E27FC236}">
                <a16:creationId xmlns:a16="http://schemas.microsoft.com/office/drawing/2014/main" id="{546DEA2F-7BD8-6501-CB25-A0BA1E547080}"/>
              </a:ext>
            </a:extLst>
          </p:cNvPr>
          <p:cNvSpPr/>
          <p:nvPr/>
        </p:nvSpPr>
        <p:spPr>
          <a:xfrm>
            <a:off x="323088" y="1220400"/>
            <a:ext cx="1969007" cy="1475232"/>
          </a:xfrm>
          <a:prstGeom prst="flowChartConnector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b="1" dirty="0">
                <a:solidFill>
                  <a:schemeClr val="tx1"/>
                </a:solidFill>
              </a:rPr>
              <a:t>GAP-Dialogforum</a:t>
            </a:r>
          </a:p>
        </p:txBody>
      </p:sp>
      <p:sp>
        <p:nvSpPr>
          <p:cNvPr id="7" name="Flussdiagramm: Verbinder 6">
            <a:extLst>
              <a:ext uri="{FF2B5EF4-FFF2-40B4-BE49-F238E27FC236}">
                <a16:creationId xmlns:a16="http://schemas.microsoft.com/office/drawing/2014/main" id="{B352CDE2-8C83-CBEE-FED2-EA764443BF50}"/>
              </a:ext>
            </a:extLst>
          </p:cNvPr>
          <p:cNvSpPr/>
          <p:nvPr/>
        </p:nvSpPr>
        <p:spPr>
          <a:xfrm>
            <a:off x="3544760" y="3529584"/>
            <a:ext cx="1969006" cy="1475232"/>
          </a:xfrm>
          <a:prstGeom prst="flowChartConnector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800" b="1" dirty="0">
                <a:solidFill>
                  <a:schemeClr val="tx1"/>
                </a:solidFill>
              </a:rPr>
              <a:t>Webinar-reihe</a:t>
            </a:r>
          </a:p>
        </p:txBody>
      </p:sp>
      <p:sp>
        <p:nvSpPr>
          <p:cNvPr id="8" name="Flussdiagramm: Verbinder 7">
            <a:extLst>
              <a:ext uri="{FF2B5EF4-FFF2-40B4-BE49-F238E27FC236}">
                <a16:creationId xmlns:a16="http://schemas.microsoft.com/office/drawing/2014/main" id="{69158A03-23ED-EE53-D395-9C5404E99BAD}"/>
              </a:ext>
            </a:extLst>
          </p:cNvPr>
          <p:cNvSpPr/>
          <p:nvPr/>
        </p:nvSpPr>
        <p:spPr>
          <a:xfrm>
            <a:off x="6745225" y="1220400"/>
            <a:ext cx="1969007" cy="1475232"/>
          </a:xfrm>
          <a:prstGeom prst="flowChartConnector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b="1" dirty="0">
                <a:solidFill>
                  <a:schemeClr val="tx1"/>
                </a:solidFill>
              </a:rPr>
              <a:t>Online-Konsultation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C853C22D-AC50-7371-6434-00A10910A949}"/>
              </a:ext>
            </a:extLst>
          </p:cNvPr>
          <p:cNvSpPr/>
          <p:nvPr/>
        </p:nvSpPr>
        <p:spPr>
          <a:xfrm>
            <a:off x="301751" y="2571750"/>
            <a:ext cx="2072640" cy="1475232"/>
          </a:xfrm>
          <a:prstGeom prst="round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2075" indent="-92075" algn="just">
              <a:buFont typeface="Arial" panose="020B0604020202020204" pitchFamily="34" charset="0"/>
              <a:buChar char="•"/>
            </a:pPr>
            <a:r>
              <a:rPr lang="de-AT" sz="1400" dirty="0">
                <a:solidFill>
                  <a:schemeClr val="tx1"/>
                </a:solidFill>
              </a:rPr>
              <a:t>Jänner 2026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Info-VA Einbindung relevanten Stakeholder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de-AT" sz="1400" i="1" dirty="0">
                <a:solidFill>
                  <a:srgbClr val="000000"/>
                </a:solidFill>
                <a:cs typeface="Times New Roman" panose="02020603050405020304" pitchFamily="18" charset="0"/>
              </a:rPr>
              <a:t>Rd. 140 Personen</a:t>
            </a:r>
            <a:r>
              <a:rPr lang="de-DE" sz="1400" i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3E981F8E-EA15-D912-E97E-E1065EF4FC66}"/>
              </a:ext>
            </a:extLst>
          </p:cNvPr>
          <p:cNvSpPr/>
          <p:nvPr/>
        </p:nvSpPr>
        <p:spPr>
          <a:xfrm>
            <a:off x="3489894" y="1299648"/>
            <a:ext cx="2379963" cy="2274570"/>
          </a:xfrm>
          <a:prstGeom prst="round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2075" indent="-92075" algn="just">
              <a:buFont typeface="Arial" panose="020B0604020202020204" pitchFamily="34" charset="0"/>
              <a:buChar char="•"/>
            </a:pPr>
            <a:r>
              <a:rPr lang="de-AT" sz="1400" dirty="0">
                <a:solidFill>
                  <a:schemeClr val="tx1"/>
                </a:solidFill>
              </a:rPr>
              <a:t>März 2026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Themen: </a:t>
            </a:r>
          </a:p>
          <a:p>
            <a:pPr marL="360363" lvl="1" indent="-184150">
              <a:buFont typeface="Symbol" panose="05050102010706020507" pitchFamily="18" charset="2"/>
              <a:buChar char="-"/>
            </a:pPr>
            <a:r>
              <a:rPr lang="de-DE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MFR und GAP 28-34</a:t>
            </a:r>
          </a:p>
          <a:p>
            <a:pPr marL="360363" lvl="1" indent="-184150">
              <a:buFont typeface="Symbol" panose="05050102010706020507" pitchFamily="18" charset="2"/>
              <a:buChar char="-"/>
            </a:pPr>
            <a:r>
              <a:rPr lang="de-DE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GAP Vorschläge </a:t>
            </a:r>
            <a:br>
              <a:rPr lang="de-DE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Umwelt &amp; Klima; Einkommensstützung</a:t>
            </a:r>
          </a:p>
          <a:p>
            <a:pPr marL="360363" lvl="1" indent="-184150">
              <a:buFont typeface="Symbol" panose="05050102010706020507" pitchFamily="18" charset="2"/>
              <a:buChar char="-"/>
            </a:pPr>
            <a:r>
              <a:rPr lang="de-DE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Stärkung LW &amp; ländlicher Raum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de-AT" sz="1400" i="1" dirty="0">
                <a:solidFill>
                  <a:srgbClr val="000000"/>
                </a:solidFill>
                <a:cs typeface="Times New Roman" panose="02020603050405020304" pitchFamily="18" charset="0"/>
              </a:rPr>
              <a:t>Rd. 771 Personen</a:t>
            </a:r>
            <a:r>
              <a:rPr lang="de-DE" sz="1400" i="1" dirty="0">
                <a:solidFill>
                  <a:srgbClr val="000000"/>
                </a:solidFill>
                <a:cs typeface="Times New Roman" panose="02020603050405020304" pitchFamily="18" charset="0"/>
              </a:rPr>
              <a:t> gesamt</a:t>
            </a:r>
            <a:endParaRPr lang="de-AT" sz="1400" i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EC7ABE8E-FBBF-6F71-B1E6-E9AD1EEFB28C}"/>
              </a:ext>
            </a:extLst>
          </p:cNvPr>
          <p:cNvSpPr/>
          <p:nvPr/>
        </p:nvSpPr>
        <p:spPr>
          <a:xfrm>
            <a:off x="6616553" y="2571750"/>
            <a:ext cx="2379963" cy="2353818"/>
          </a:xfrm>
          <a:prstGeom prst="round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2075" indent="-92075" algn="just">
              <a:buFont typeface="Arial" panose="020B0604020202020204" pitchFamily="34" charset="0"/>
              <a:buChar char="•"/>
            </a:pPr>
            <a:r>
              <a:rPr lang="de-AT" sz="1400" dirty="0">
                <a:solidFill>
                  <a:schemeClr val="tx1"/>
                </a:solidFill>
              </a:rPr>
              <a:t>April - Mai 2026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Öffentliche Konsultation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de-AT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Perspektiven, Erfahrungen, Verbesserungsvorschläge:</a:t>
            </a:r>
          </a:p>
          <a:p>
            <a:pPr marL="347663" lvl="1" indent="-171450">
              <a:buFont typeface="Symbol" panose="05050102010706020507" pitchFamily="18" charset="2"/>
              <a:buChar char="-"/>
            </a:pPr>
            <a:r>
              <a:rPr lang="de-AT" sz="1200" dirty="0">
                <a:solidFill>
                  <a:srgbClr val="000000"/>
                </a:solidFill>
                <a:cs typeface="Times New Roman" panose="02020603050405020304" pitchFamily="18" charset="0"/>
              </a:rPr>
              <a:t>Betriebsentwicklung &amp; Einkommen (191)</a:t>
            </a:r>
          </a:p>
          <a:p>
            <a:pPr marL="347663" lvl="1" indent="-171450">
              <a:buFont typeface="Symbol" panose="05050102010706020507" pitchFamily="18" charset="2"/>
              <a:buChar char="-"/>
            </a:pPr>
            <a:r>
              <a:rPr lang="de-AT" sz="1200" dirty="0">
                <a:solidFill>
                  <a:srgbClr val="000000"/>
                </a:solidFill>
                <a:cs typeface="Times New Roman" panose="02020603050405020304" pitchFamily="18" charset="0"/>
              </a:rPr>
              <a:t>Umwelt &amp; Klima (192)</a:t>
            </a:r>
          </a:p>
          <a:p>
            <a:pPr marL="347663" lvl="1" indent="-171450">
              <a:buFont typeface="Symbol" panose="05050102010706020507" pitchFamily="18" charset="2"/>
              <a:buChar char="-"/>
            </a:pPr>
            <a:r>
              <a:rPr lang="de-AT" sz="1200" dirty="0">
                <a:solidFill>
                  <a:srgbClr val="000000"/>
                </a:solidFill>
                <a:cs typeface="Times New Roman" panose="02020603050405020304" pitchFamily="18" charset="0"/>
              </a:rPr>
              <a:t>Stärkung vitaler ländlicher Räume (907)</a:t>
            </a:r>
            <a:endParaRPr lang="de-DE" sz="12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de-AT" sz="1400" i="1" dirty="0">
                <a:solidFill>
                  <a:srgbClr val="000000"/>
                </a:solidFill>
                <a:cs typeface="Times New Roman" panose="02020603050405020304" pitchFamily="18" charset="0"/>
              </a:rPr>
              <a:t>1290 </a:t>
            </a:r>
            <a:r>
              <a:rPr lang="de-AT" sz="1400" i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Einmeldungen</a:t>
            </a:r>
            <a:endParaRPr lang="de-AT" sz="1400" i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23" name="Verbinder: gekrümmt 22">
            <a:extLst>
              <a:ext uri="{FF2B5EF4-FFF2-40B4-BE49-F238E27FC236}">
                <a16:creationId xmlns:a16="http://schemas.microsoft.com/office/drawing/2014/main" id="{0FCC5E16-4CE2-BF36-67CB-30C8B0B16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4" idx="6"/>
            <a:endCxn id="7" idx="2"/>
          </p:cNvCxnSpPr>
          <p:nvPr/>
        </p:nvCxnSpPr>
        <p:spPr>
          <a:xfrm>
            <a:off x="2292095" y="1958016"/>
            <a:ext cx="1252665" cy="2309184"/>
          </a:xfrm>
          <a:prstGeom prst="curvedConnector3">
            <a:avLst>
              <a:gd name="adj1" fmla="val 50000"/>
            </a:avLst>
          </a:prstGeom>
          <a:ln w="76200">
            <a:solidFill>
              <a:schemeClr val="bg1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Verbinder: gekrümmt 25">
            <a:extLst>
              <a:ext uri="{FF2B5EF4-FFF2-40B4-BE49-F238E27FC236}">
                <a16:creationId xmlns:a16="http://schemas.microsoft.com/office/drawing/2014/main" id="{4E0174C1-BD82-B94C-651B-7903CC6A7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7" idx="6"/>
            <a:endCxn id="8" idx="2"/>
          </p:cNvCxnSpPr>
          <p:nvPr/>
        </p:nvCxnSpPr>
        <p:spPr>
          <a:xfrm flipV="1">
            <a:off x="5513766" y="1958016"/>
            <a:ext cx="1231459" cy="2309184"/>
          </a:xfrm>
          <a:prstGeom prst="curvedConnector3">
            <a:avLst/>
          </a:prstGeom>
          <a:ln w="76200">
            <a:solidFill>
              <a:schemeClr val="bg1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Verbinder: gekrümmt 27">
            <a:extLst>
              <a:ext uri="{FF2B5EF4-FFF2-40B4-BE49-F238E27FC236}">
                <a16:creationId xmlns:a16="http://schemas.microsoft.com/office/drawing/2014/main" id="{4A1170E7-09C0-BF95-DF0F-289FA6BFEC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714232" y="1928736"/>
            <a:ext cx="429768" cy="12700"/>
          </a:xfrm>
          <a:prstGeom prst="curvedConnector3">
            <a:avLst/>
          </a:prstGeom>
          <a:ln w="76200">
            <a:solidFill>
              <a:schemeClr val="bg1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6506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 descr="Nationaler Prozess zur GAP-Gestaltung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Nationaler Prozess zur GAP-Gestaltung</a:t>
            </a:r>
          </a:p>
        </p:txBody>
      </p:sp>
      <p:pic>
        <p:nvPicPr>
          <p:cNvPr id="16" name="Grafik 15" descr="Nationaler Prozess zur GAP-Gestaltung">
            <a:extLst>
              <a:ext uri="{FF2B5EF4-FFF2-40B4-BE49-F238E27FC236}">
                <a16:creationId xmlns:a16="http://schemas.microsoft.com/office/drawing/2014/main" id="{521F1904-816E-897B-4B09-37B7F848F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0571"/>
            <a:ext cx="8120743" cy="3838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718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34C31D85-AEC9-E3D3-6650-1D6622BF4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36789" y="95687"/>
            <a:ext cx="881735" cy="49776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de-AT" sz="1350">
              <a:solidFill>
                <a:srgbClr val="EFF4F7"/>
              </a:solidFill>
              <a:latin typeface="Calibri" panose="020F0502020204030204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8A455D-F04A-2EAE-0E80-18FC01421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dirty="0"/>
              <a:t>Zukunftsbild Landwirtschaft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E41017-189F-B9A5-605A-ACE821D6CE9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1" y="1415354"/>
            <a:ext cx="7573073" cy="3692025"/>
          </a:xfrm>
        </p:spPr>
        <p:txBody>
          <a:bodyPr/>
          <a:lstStyle/>
          <a:p>
            <a:pPr marL="0" indent="0" algn="ctr">
              <a:spcBef>
                <a:spcPts val="450"/>
              </a:spcBef>
              <a:buNone/>
            </a:pPr>
            <a:r>
              <a:rPr lang="de-AT" sz="2100" b="1" dirty="0"/>
              <a:t>Zukunft GAP zentral – </a:t>
            </a:r>
            <a:r>
              <a:rPr lang="de-AT" sz="2100" dirty="0"/>
              <a:t>Kontinuität/ Vereinfachen / Verschlanken</a:t>
            </a:r>
          </a:p>
          <a:p>
            <a:pPr marL="0" indent="0" algn="ctr">
              <a:spcBef>
                <a:spcPts val="450"/>
              </a:spcBef>
              <a:buNone/>
            </a:pPr>
            <a:r>
              <a:rPr lang="de-AT" sz="2100" b="1" dirty="0"/>
              <a:t>Qualitätsproduktion</a:t>
            </a:r>
            <a:r>
              <a:rPr lang="de-AT" sz="2100" dirty="0"/>
              <a:t> – Maßnahmen konsequent vorantreiben</a:t>
            </a:r>
          </a:p>
          <a:p>
            <a:pPr marL="0" indent="0" algn="ctr">
              <a:spcBef>
                <a:spcPts val="450"/>
              </a:spcBef>
              <a:buNone/>
            </a:pPr>
            <a:r>
              <a:rPr lang="de-AT" sz="2100" b="1" dirty="0">
                <a:solidFill>
                  <a:srgbClr val="EFF4F7">
                    <a:lumMod val="10000"/>
                  </a:srgbClr>
                </a:solidFill>
              </a:rPr>
              <a:t>Unternehmertum </a:t>
            </a:r>
            <a:r>
              <a:rPr lang="de-AT" sz="2100" dirty="0">
                <a:solidFill>
                  <a:srgbClr val="EFF4F7">
                    <a:lumMod val="10000"/>
                  </a:srgbClr>
                </a:solidFill>
              </a:rPr>
              <a:t>– Potential weiter heben</a:t>
            </a:r>
          </a:p>
          <a:p>
            <a:pPr marL="0" indent="0" algn="ctr">
              <a:spcBef>
                <a:spcPts val="450"/>
              </a:spcBef>
              <a:buNone/>
            </a:pPr>
            <a:r>
              <a:rPr lang="de-AT" sz="2100" b="1" dirty="0">
                <a:solidFill>
                  <a:srgbClr val="EFF4F7">
                    <a:lumMod val="10000"/>
                  </a:srgbClr>
                </a:solidFill>
              </a:rPr>
              <a:t>Bildung / Beratung </a:t>
            </a:r>
            <a:r>
              <a:rPr lang="de-AT" sz="2100" dirty="0">
                <a:solidFill>
                  <a:srgbClr val="EFF4F7">
                    <a:lumMod val="10000"/>
                  </a:srgbClr>
                </a:solidFill>
              </a:rPr>
              <a:t>– Angebot weiterentwickeln</a:t>
            </a:r>
          </a:p>
          <a:p>
            <a:pPr marL="0" indent="0" algn="ctr">
              <a:spcBef>
                <a:spcPts val="450"/>
              </a:spcBef>
              <a:buNone/>
            </a:pPr>
            <a:r>
              <a:rPr lang="de-AT" sz="2100" b="1" dirty="0">
                <a:solidFill>
                  <a:srgbClr val="EFF4F7">
                    <a:lumMod val="10000"/>
                  </a:srgbClr>
                </a:solidFill>
              </a:rPr>
              <a:t>Vernetzung / Kooperation </a:t>
            </a:r>
            <a:r>
              <a:rPr lang="de-AT" sz="2100" dirty="0">
                <a:solidFill>
                  <a:srgbClr val="EFF4F7">
                    <a:lumMod val="10000"/>
                  </a:srgbClr>
                </a:solidFill>
              </a:rPr>
              <a:t>- Betriebe unterstützen</a:t>
            </a:r>
          </a:p>
          <a:p>
            <a:pPr marL="0" indent="0" algn="ctr">
              <a:spcBef>
                <a:spcPts val="450"/>
              </a:spcBef>
              <a:buNone/>
            </a:pPr>
            <a:r>
              <a:rPr lang="de-AT" sz="2100" b="1" dirty="0">
                <a:solidFill>
                  <a:srgbClr val="EFF4F7">
                    <a:lumMod val="10000"/>
                  </a:srgbClr>
                </a:solidFill>
              </a:rPr>
              <a:t>Digitalisierung </a:t>
            </a:r>
            <a:r>
              <a:rPr lang="de-AT" sz="2100" dirty="0">
                <a:solidFill>
                  <a:srgbClr val="EFF4F7">
                    <a:lumMod val="10000"/>
                  </a:srgbClr>
                </a:solidFill>
              </a:rPr>
              <a:t>– praktikable Tools / Anwendungen – dran bleiben</a:t>
            </a:r>
            <a:endParaRPr lang="de-AT" sz="2100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5B431F0-F850-A46E-C7E0-A26FFB6B45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914378">
              <a:defRPr/>
            </a:pPr>
            <a:fld id="{1206269C-C24E-4E80-9A4B-E7E19BB59A67}" type="slidenum">
              <a:rPr lang="de-AT">
                <a:solidFill>
                  <a:srgbClr val="000000"/>
                </a:solidFill>
              </a:rPr>
              <a:pPr defTabSz="914378">
                <a:defRPr/>
              </a:pPr>
              <a:t>13</a:t>
            </a:fld>
            <a:endParaRPr lang="de-AT" dirty="0">
              <a:solidFill>
                <a:srgbClr val="000000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51BE70A-E0D0-FD76-4392-627C21042F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13074" y="0"/>
            <a:ext cx="1030927" cy="5143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>
              <a:defRPr/>
            </a:pPr>
            <a:endParaRPr lang="de-AT">
              <a:solidFill>
                <a:srgbClr val="E6EFF3"/>
              </a:solidFill>
              <a:latin typeface="Calibri" panose="020F0502020204030204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1569EEE-4418-2682-27F6-6C201A50D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236382" y="144578"/>
            <a:ext cx="9076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>
              <a:defRPr/>
            </a:pPr>
            <a:r>
              <a:rPr lang="de-AT" sz="1200" dirty="0">
                <a:solidFill>
                  <a:srgbClr val="B92B06"/>
                </a:solidFill>
                <a:latin typeface="Calibri" panose="020F0502020204030204"/>
              </a:rPr>
              <a:t>bmluk.gv.at</a:t>
            </a:r>
            <a:endParaRPr lang="de-AT" sz="1100" dirty="0">
              <a:solidFill>
                <a:srgbClr val="B92B06"/>
              </a:solidFill>
              <a:latin typeface="Calibri" panose="020F0502020204030204"/>
            </a:endParaRPr>
          </a:p>
        </p:txBody>
      </p:sp>
      <p:sp>
        <p:nvSpPr>
          <p:cNvPr id="4" name="Foliennummernplatzhalter 4">
            <a:extLst>
              <a:ext uri="{FF2B5EF4-FFF2-40B4-BE49-F238E27FC236}">
                <a16:creationId xmlns:a16="http://schemas.microsoft.com/office/drawing/2014/main" id="{75D48385-0B26-59C3-A422-833DF43D1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7704003" y="4790252"/>
            <a:ext cx="814522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r" defTabSz="914400" rtl="0" eaLnBrk="1" latinLnBrk="0" hangingPunct="1">
              <a:defRPr sz="1333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fld id="{1206269C-C24E-4E80-9A4B-E7E19BB59A67}" type="slidenum">
              <a:rPr lang="de-AT" sz="1000">
                <a:solidFill>
                  <a:srgbClr val="000000"/>
                </a:solidFill>
              </a:rPr>
              <a:pPr defTabSz="685800">
                <a:defRPr/>
              </a:pPr>
              <a:t>13</a:t>
            </a:fld>
            <a:endParaRPr lang="de-AT" sz="1000" dirty="0">
              <a:solidFill>
                <a:srgbClr val="000000"/>
              </a:solidFill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854F38DF-DA83-3237-373A-C9FB89869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289" y="154492"/>
            <a:ext cx="1317458" cy="52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8767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750" y="2820625"/>
            <a:ext cx="7978526" cy="744773"/>
          </a:xfrm>
        </p:spPr>
        <p:txBody>
          <a:bodyPr/>
          <a:lstStyle/>
          <a:p>
            <a:r>
              <a:rPr lang="de-AT" dirty="0"/>
              <a:t>Die Zukunft der GAP – </a:t>
            </a:r>
            <a:br>
              <a:rPr lang="de-AT" dirty="0"/>
            </a:br>
            <a:r>
              <a:rPr lang="de-AT" dirty="0"/>
              <a:t>Neue Rahmenbedingungen für </a:t>
            </a:r>
            <a:br>
              <a:rPr lang="de-AT" dirty="0"/>
            </a:br>
            <a:r>
              <a:rPr lang="de-AT" dirty="0"/>
              <a:t>Umwelt und Klima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AT" dirty="0"/>
              <a:t>Thomas Neudorfer, Abteilungsleiter II/3 und Mathias Janko, Abteilungsleiter II/4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261238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Mehrjähriger Finanzrahmen (MFR) der EU</a:t>
            </a:r>
          </a:p>
        </p:txBody>
      </p:sp>
      <p:sp>
        <p:nvSpPr>
          <p:cNvPr id="55" name="Textplatzhalter 2">
            <a:extLst>
              <a:ext uri="{FF2B5EF4-FFF2-40B4-BE49-F238E27FC236}">
                <a16:creationId xmlns:a16="http://schemas.microsoft.com/office/drawing/2014/main" id="{83C6401B-43DD-FD4D-72E4-8781AFAC1B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9750" y="1296001"/>
            <a:ext cx="7978776" cy="1088029"/>
          </a:xfrm>
        </p:spPr>
        <p:txBody>
          <a:bodyPr/>
          <a:lstStyle/>
          <a:p>
            <a:r>
              <a:rPr lang="de-AT" sz="1600" dirty="0">
                <a:solidFill>
                  <a:schemeClr val="tx1"/>
                </a:solidFill>
              </a:rPr>
              <a:t>Festlegung der </a:t>
            </a:r>
            <a:r>
              <a:rPr lang="de-AT" sz="1600" b="1" dirty="0">
                <a:solidFill>
                  <a:schemeClr val="tx1"/>
                </a:solidFill>
              </a:rPr>
              <a:t>Aufbringung der Mittel</a:t>
            </a:r>
            <a:r>
              <a:rPr lang="de-AT" sz="1600" dirty="0">
                <a:solidFill>
                  <a:schemeClr val="tx1"/>
                </a:solidFill>
              </a:rPr>
              <a:t> und der </a:t>
            </a:r>
            <a:r>
              <a:rPr lang="de-AT" sz="1600" b="1" dirty="0">
                <a:solidFill>
                  <a:schemeClr val="tx1"/>
                </a:solidFill>
              </a:rPr>
              <a:t>jährlichen Höchstbeträge für Ausgaben </a:t>
            </a:r>
            <a:r>
              <a:rPr lang="de-AT" sz="1600" dirty="0">
                <a:solidFill>
                  <a:schemeClr val="tx1"/>
                </a:solidFill>
              </a:rPr>
              <a:t>aus dem EU-Budget in verschiedenen Bereichen – und somit der </a:t>
            </a:r>
            <a:r>
              <a:rPr lang="de-AT" sz="1600" b="1" dirty="0">
                <a:solidFill>
                  <a:schemeClr val="tx1"/>
                </a:solidFill>
              </a:rPr>
              <a:t>politischen Prioritäten der EU</a:t>
            </a:r>
            <a:endParaRPr lang="de-AT" sz="1600" dirty="0"/>
          </a:p>
          <a:p>
            <a:r>
              <a:rPr lang="de-AT" sz="1600" dirty="0">
                <a:sym typeface="Wingdings" panose="05000000000000000000" pitchFamily="2" charset="2"/>
              </a:rPr>
              <a:t>Zeitraum: in der Regel 7 Jahre; mindestens 2 Jahre Verhandlungen</a:t>
            </a: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B5122321-DBD9-46C9-42E0-64F82728D6FE}"/>
              </a:ext>
            </a:extLst>
          </p:cNvPr>
          <p:cNvSpPr txBox="1"/>
          <p:nvPr/>
        </p:nvSpPr>
        <p:spPr>
          <a:xfrm>
            <a:off x="1334654" y="2386742"/>
            <a:ext cx="1522334" cy="34051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de-AT" sz="1400" i="1" dirty="0">
                <a:solidFill>
                  <a:schemeClr val="tx1"/>
                </a:solidFill>
                <a:sym typeface="Wingdings" panose="05000000000000000000" pitchFamily="2" charset="2"/>
              </a:rPr>
              <a:t>16. Juli 2025</a:t>
            </a:r>
            <a:endParaRPr lang="de-AT" sz="1400" dirty="0">
              <a:solidFill>
                <a:schemeClr val="tx1"/>
              </a:solidFill>
              <a:sym typeface="Wingdings" panose="05000000000000000000" pitchFamily="2" charset="2"/>
            </a:endParaRP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FD6440EC-D34C-5612-B3EC-761A53A811AA}"/>
              </a:ext>
            </a:extLst>
          </p:cNvPr>
          <p:cNvSpPr txBox="1"/>
          <p:nvPr/>
        </p:nvSpPr>
        <p:spPr>
          <a:xfrm>
            <a:off x="3593954" y="2381494"/>
            <a:ext cx="1522334" cy="34051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 algn="ctr">
              <a:buFont typeface="Calibri" panose="020F0502020204030204" pitchFamily="34" charset="0"/>
              <a:buChar char="»"/>
            </a:pPr>
            <a:r>
              <a:rPr lang="de-AT" sz="1400" i="1" dirty="0">
                <a:sym typeface="Wingdings" panose="05000000000000000000" pitchFamily="2" charset="2"/>
              </a:rPr>
              <a:t>seit Juli 2025</a:t>
            </a:r>
            <a:endParaRPr lang="de-AT" sz="1400" dirty="0">
              <a:solidFill>
                <a:schemeClr val="tx1"/>
              </a:solidFill>
              <a:sym typeface="Wingdings" panose="05000000000000000000" pitchFamily="2" charset="2"/>
            </a:endParaRPr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36582D7B-CA3D-0A37-4EF0-8C0B51D17CB8}"/>
              </a:ext>
            </a:extLst>
          </p:cNvPr>
          <p:cNvSpPr txBox="1"/>
          <p:nvPr/>
        </p:nvSpPr>
        <p:spPr>
          <a:xfrm>
            <a:off x="5682466" y="2377319"/>
            <a:ext cx="1522334" cy="34051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 algn="ctr">
              <a:buFont typeface="Calibri" panose="020F0502020204030204" pitchFamily="34" charset="0"/>
              <a:buChar char="»"/>
            </a:pPr>
            <a:r>
              <a:rPr lang="de-AT" sz="1400" i="1" dirty="0">
                <a:sym typeface="Wingdings" panose="05000000000000000000" pitchFamily="2" charset="2"/>
              </a:rPr>
              <a:t>Ende 2026?</a:t>
            </a:r>
            <a:endParaRPr lang="de-AT" sz="1400" dirty="0">
              <a:solidFill>
                <a:schemeClr val="tx1"/>
              </a:solidFill>
              <a:sym typeface="Wingdings" panose="05000000000000000000" pitchFamily="2" charset="2"/>
            </a:endParaRPr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50D471FC-B03A-FA99-3A09-91487398EE7E}"/>
              </a:ext>
            </a:extLst>
          </p:cNvPr>
          <p:cNvSpPr txBox="1"/>
          <p:nvPr/>
        </p:nvSpPr>
        <p:spPr>
          <a:xfrm>
            <a:off x="7581281" y="2381941"/>
            <a:ext cx="1522334" cy="34051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 algn="ctr">
              <a:buFont typeface="Calibri" panose="020F0502020204030204" pitchFamily="34" charset="0"/>
              <a:buChar char="»"/>
            </a:pPr>
            <a:r>
              <a:rPr lang="de-AT" sz="1400" i="1" dirty="0">
                <a:sym typeface="Wingdings" panose="05000000000000000000" pitchFamily="2" charset="2"/>
              </a:rPr>
              <a:t>2027?</a:t>
            </a:r>
            <a:endParaRPr lang="de-AT" sz="1400" dirty="0">
              <a:solidFill>
                <a:schemeClr val="tx1"/>
              </a:solidFill>
              <a:sym typeface="Wingdings" panose="05000000000000000000" pitchFamily="2" charset="2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0220AB47-DEFE-ED15-F8AC-0F57DF860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57749" y="1365845"/>
            <a:ext cx="7978525" cy="622091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endParaRPr lang="de-AT" dirty="0"/>
          </a:p>
        </p:txBody>
      </p:sp>
      <p:sp>
        <p:nvSpPr>
          <p:cNvPr id="40" name="Foliennummernplatzhalter 4">
            <a:extLst>
              <a:ext uri="{FF2B5EF4-FFF2-40B4-BE49-F238E27FC236}">
                <a16:creationId xmlns:a16="http://schemas.microsoft.com/office/drawing/2014/main" id="{E70C227F-48AA-4CDE-AC7F-859077DACE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7704003" y="4790252"/>
            <a:ext cx="814522" cy="2000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5650" indent="-25082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44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–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96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206269C-C24E-4E80-9A4B-E7E19BB59A67}" type="slidenum">
              <a:rPr lang="de-AT" smtClean="0"/>
              <a:pPr/>
              <a:t>15</a:t>
            </a:fld>
            <a:endParaRPr lang="de-AT" dirty="0"/>
          </a:p>
        </p:txBody>
      </p:sp>
      <p:pic>
        <p:nvPicPr>
          <p:cNvPr id="41" name="Grafik 40">
            <a:extLst>
              <a:ext uri="{FF2B5EF4-FFF2-40B4-BE49-F238E27FC236}">
                <a16:creationId xmlns:a16="http://schemas.microsoft.com/office/drawing/2014/main" id="{7D5E0775-B829-3385-889C-43538B46C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4" t="7716" r="520"/>
          <a:stretch/>
        </p:blipFill>
        <p:spPr>
          <a:xfrm>
            <a:off x="6213830" y="379827"/>
            <a:ext cx="3820886" cy="4763673"/>
          </a:xfrm>
          <a:prstGeom prst="parallelogram">
            <a:avLst>
              <a:gd name="adj" fmla="val 27598"/>
            </a:avLst>
          </a:prstGeom>
        </p:spPr>
      </p:pic>
      <p:grpSp>
        <p:nvGrpSpPr>
          <p:cNvPr id="45" name="Gruppieren 44" descr="Grafik">
            <a:extLst>
              <a:ext uri="{FF2B5EF4-FFF2-40B4-BE49-F238E27FC236}">
                <a16:creationId xmlns:a16="http://schemas.microsoft.com/office/drawing/2014/main" id="{FE2E6905-AB14-C720-7090-8CAE1B23DBFA}"/>
              </a:ext>
            </a:extLst>
          </p:cNvPr>
          <p:cNvGrpSpPr/>
          <p:nvPr/>
        </p:nvGrpSpPr>
        <p:grpSpPr>
          <a:xfrm>
            <a:off x="550197" y="2673351"/>
            <a:ext cx="8553902" cy="1466992"/>
            <a:chOff x="258097" y="2996439"/>
            <a:chExt cx="8553902" cy="1466992"/>
          </a:xfrm>
        </p:grpSpPr>
        <p:sp>
          <p:nvSpPr>
            <p:cNvPr id="46" name="Textfeld 45">
              <a:extLst>
                <a:ext uri="{FF2B5EF4-FFF2-40B4-BE49-F238E27FC236}">
                  <a16:creationId xmlns:a16="http://schemas.microsoft.com/office/drawing/2014/main" id="{B9D068C5-09A2-B80C-71D6-C8F924099EC3}"/>
                </a:ext>
              </a:extLst>
            </p:cNvPr>
            <p:cNvSpPr txBox="1"/>
            <p:nvPr/>
          </p:nvSpPr>
          <p:spPr>
            <a:xfrm>
              <a:off x="258097" y="3003206"/>
              <a:ext cx="1417924" cy="1191816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de-AT" sz="1600" b="1" dirty="0">
                  <a:solidFill>
                    <a:schemeClr val="tx1"/>
                  </a:solidFill>
                </a:rPr>
                <a:t>Europäische Kommission:</a:t>
              </a:r>
            </a:p>
            <a:p>
              <a:pPr algn="ctr"/>
              <a:r>
                <a:rPr lang="de-AT" sz="1600" dirty="0">
                  <a:solidFill>
                    <a:schemeClr val="tx1"/>
                  </a:solidFill>
                </a:rPr>
                <a:t>Vorlage MFR-Vorschlag</a:t>
              </a:r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F8D6E2BB-97EC-719B-1C47-F8A6164E9600}"/>
                </a:ext>
              </a:extLst>
            </p:cNvPr>
            <p:cNvSpPr txBox="1"/>
            <p:nvPr/>
          </p:nvSpPr>
          <p:spPr>
            <a:xfrm>
              <a:off x="2693336" y="3003775"/>
              <a:ext cx="2130852" cy="1191816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de-AT" sz="1600" b="1" dirty="0">
                  <a:solidFill>
                    <a:schemeClr val="tx1"/>
                  </a:solidFill>
                </a:rPr>
                <a:t>Rat der EU</a:t>
              </a:r>
              <a:br>
                <a:rPr lang="de-AT" sz="1600" b="1" dirty="0">
                  <a:solidFill>
                    <a:schemeClr val="tx1"/>
                  </a:solidFill>
                </a:rPr>
              </a:br>
              <a:r>
                <a:rPr lang="de-AT" sz="1600" dirty="0">
                  <a:solidFill>
                    <a:schemeClr val="tx1"/>
                  </a:solidFill>
                </a:rPr>
                <a:t>(technisch &amp; politisch)</a:t>
              </a:r>
            </a:p>
            <a:p>
              <a:pPr algn="ctr"/>
              <a:r>
                <a:rPr lang="de-AT" sz="1600" dirty="0">
                  <a:solidFill>
                    <a:schemeClr val="tx1"/>
                  </a:solidFill>
                </a:rPr>
                <a:t>Vorbereitung Verhandlungsbox</a:t>
              </a:r>
            </a:p>
          </p:txBody>
        </p:sp>
        <p:sp>
          <p:nvSpPr>
            <p:cNvPr id="48" name="Textfeld 47">
              <a:extLst>
                <a:ext uri="{FF2B5EF4-FFF2-40B4-BE49-F238E27FC236}">
                  <a16:creationId xmlns:a16="http://schemas.microsoft.com/office/drawing/2014/main" id="{F7F24C2A-4C0E-0C65-D7C4-0B31A64970B2}"/>
                </a:ext>
              </a:extLst>
            </p:cNvPr>
            <p:cNvSpPr txBox="1"/>
            <p:nvPr/>
          </p:nvSpPr>
          <p:spPr>
            <a:xfrm>
              <a:off x="5005248" y="2996439"/>
              <a:ext cx="1898815" cy="1191816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de-AT" sz="1600" b="1" dirty="0">
                  <a:solidFill>
                    <a:schemeClr val="tx1"/>
                  </a:solidFill>
                </a:rPr>
                <a:t>Europäischer Rat</a:t>
              </a:r>
            </a:p>
            <a:p>
              <a:pPr algn="ctr"/>
              <a:r>
                <a:rPr lang="de-AT" sz="1600" dirty="0">
                  <a:solidFill>
                    <a:schemeClr val="tx1"/>
                  </a:solidFill>
                </a:rPr>
                <a:t>Vorgabe politischer Leitlinien &amp; Grundsatzeinigung</a:t>
              </a:r>
            </a:p>
          </p:txBody>
        </p:sp>
        <p:sp>
          <p:nvSpPr>
            <p:cNvPr id="49" name="Pfeil nach rechts 11">
              <a:extLst>
                <a:ext uri="{FF2B5EF4-FFF2-40B4-BE49-F238E27FC236}">
                  <a16:creationId xmlns:a16="http://schemas.microsoft.com/office/drawing/2014/main" id="{752C22F8-2C50-EFB2-19BE-A3BC7D854881}"/>
                </a:ext>
              </a:extLst>
            </p:cNvPr>
            <p:cNvSpPr/>
            <p:nvPr/>
          </p:nvSpPr>
          <p:spPr>
            <a:xfrm flipV="1">
              <a:off x="1561171" y="3466854"/>
              <a:ext cx="1264579" cy="194336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50" name="Rahmen 3">
              <a:extLst>
                <a:ext uri="{FF2B5EF4-FFF2-40B4-BE49-F238E27FC236}">
                  <a16:creationId xmlns:a16="http://schemas.microsoft.com/office/drawing/2014/main" id="{B38522B7-8B5F-2983-D8D1-53E5B414DBA2}"/>
                </a:ext>
              </a:extLst>
            </p:cNvPr>
            <p:cNvSpPr/>
            <p:nvPr/>
          </p:nvSpPr>
          <p:spPr>
            <a:xfrm>
              <a:off x="1786181" y="3277216"/>
              <a:ext cx="778706" cy="591541"/>
            </a:xfrm>
            <a:prstGeom prst="bevel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bg1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1400" dirty="0">
                  <a:solidFill>
                    <a:schemeClr val="tx1"/>
                  </a:solidFill>
                </a:rPr>
                <a:t>MFR-Paket</a:t>
              </a:r>
            </a:p>
          </p:txBody>
        </p:sp>
        <p:sp>
          <p:nvSpPr>
            <p:cNvPr id="51" name="Geschweifte Klammer links 50">
              <a:extLst>
                <a:ext uri="{FF2B5EF4-FFF2-40B4-BE49-F238E27FC236}">
                  <a16:creationId xmlns:a16="http://schemas.microsoft.com/office/drawing/2014/main" id="{00EC691E-30CF-649F-EA36-7E96E93EF807}"/>
                </a:ext>
              </a:extLst>
            </p:cNvPr>
            <p:cNvSpPr/>
            <p:nvPr/>
          </p:nvSpPr>
          <p:spPr>
            <a:xfrm rot="16200000">
              <a:off x="2036996" y="3763656"/>
              <a:ext cx="279890" cy="744944"/>
            </a:xfrm>
            <a:prstGeom prst="leftBrace">
              <a:avLst>
                <a:gd name="adj1" fmla="val 46394"/>
                <a:gd name="adj2" fmla="val 49763"/>
              </a:avLst>
            </a:prstGeom>
            <a:noFill/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52" name="Pfeil nach rechts 17">
              <a:extLst>
                <a:ext uri="{FF2B5EF4-FFF2-40B4-BE49-F238E27FC236}">
                  <a16:creationId xmlns:a16="http://schemas.microsoft.com/office/drawing/2014/main" id="{309BCD6F-D6C9-27AC-327D-198BA3D941C3}"/>
                </a:ext>
              </a:extLst>
            </p:cNvPr>
            <p:cNvSpPr/>
            <p:nvPr/>
          </p:nvSpPr>
          <p:spPr>
            <a:xfrm flipV="1">
              <a:off x="4773211" y="3475818"/>
              <a:ext cx="311892" cy="194336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806C7470-FB63-B1A9-510B-42191350C940}"/>
                </a:ext>
              </a:extLst>
            </p:cNvPr>
            <p:cNvSpPr txBox="1"/>
            <p:nvPr/>
          </p:nvSpPr>
          <p:spPr>
            <a:xfrm>
              <a:off x="7073683" y="2999200"/>
              <a:ext cx="1738316" cy="146423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de-AT" sz="1600" b="1" dirty="0">
                  <a:solidFill>
                    <a:schemeClr val="tx1"/>
                  </a:solidFill>
                </a:rPr>
                <a:t>Beschluss im Rat </a:t>
              </a:r>
              <a:r>
                <a:rPr lang="de-AT" sz="1600" dirty="0">
                  <a:solidFill>
                    <a:schemeClr val="tx1"/>
                  </a:solidFill>
                </a:rPr>
                <a:t>(einstimmig), </a:t>
              </a:r>
              <a:r>
                <a:rPr lang="de-AT" sz="1600" b="1" dirty="0">
                  <a:solidFill>
                    <a:schemeClr val="tx1"/>
                  </a:solidFill>
                </a:rPr>
                <a:t>Zustimmung EP </a:t>
              </a:r>
              <a:r>
                <a:rPr lang="de-AT" sz="1600" dirty="0">
                  <a:solidFill>
                    <a:schemeClr val="tx1"/>
                  </a:solidFill>
                </a:rPr>
                <a:t>(Europäisches Parlament)</a:t>
              </a:r>
            </a:p>
          </p:txBody>
        </p:sp>
        <p:sp>
          <p:nvSpPr>
            <p:cNvPr id="54" name="Pfeil nach rechts 18">
              <a:extLst>
                <a:ext uri="{FF2B5EF4-FFF2-40B4-BE49-F238E27FC236}">
                  <a16:creationId xmlns:a16="http://schemas.microsoft.com/office/drawing/2014/main" id="{C862703C-8D6A-5321-C7C3-E8E1C1A49126}"/>
                </a:ext>
              </a:extLst>
            </p:cNvPr>
            <p:cNvSpPr/>
            <p:nvPr/>
          </p:nvSpPr>
          <p:spPr>
            <a:xfrm flipV="1">
              <a:off x="6794188" y="3494660"/>
              <a:ext cx="339454" cy="194336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  <p:sp>
        <p:nvSpPr>
          <p:cNvPr id="44" name="Textfeld 43">
            <a:extLst>
              <a:ext uri="{FF2B5EF4-FFF2-40B4-BE49-F238E27FC236}">
                <a16:creationId xmlns:a16="http://schemas.microsoft.com/office/drawing/2014/main" id="{90C688CF-8DF0-C5FD-2F40-B8BFC1380DC2}"/>
              </a:ext>
            </a:extLst>
          </p:cNvPr>
          <p:cNvSpPr txBox="1"/>
          <p:nvPr/>
        </p:nvSpPr>
        <p:spPr>
          <a:xfrm>
            <a:off x="550197" y="4014799"/>
            <a:ext cx="4088352" cy="54483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AT" sz="1500" dirty="0"/>
              <a:t>Im Kern: MFR-Verordnung + Eigenmittelbeschluss</a:t>
            </a:r>
          </a:p>
          <a:p>
            <a:pPr algn="ctr"/>
            <a:r>
              <a:rPr lang="de-AT" sz="1050" i="1" dirty="0"/>
              <a:t>Wieviel kann ausgegeben werden? + Woher kommen die Einnahmen?</a:t>
            </a:r>
          </a:p>
        </p:txBody>
      </p:sp>
      <p:sp>
        <p:nvSpPr>
          <p:cNvPr id="56" name="Foliennummernplatzhalter 4">
            <a:extLst>
              <a:ext uri="{FF2B5EF4-FFF2-40B4-BE49-F238E27FC236}">
                <a16:creationId xmlns:a16="http://schemas.microsoft.com/office/drawing/2014/main" id="{95900B0E-A5AA-D504-8800-99328FCC63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558201" y="4788000"/>
            <a:ext cx="960324" cy="200025"/>
          </a:xfrm>
        </p:spPr>
        <p:txBody>
          <a:bodyPr/>
          <a:lstStyle/>
          <a:p>
            <a:fld id="{1206269C-C24E-4E80-9A4B-E7E19BB59A67}" type="slidenum">
              <a:rPr lang="de-AT" smtClean="0"/>
              <a:pPr/>
              <a:t>15</a:t>
            </a:fld>
            <a:endParaRPr lang="de-AT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47F3DDDA-F74A-79E9-0973-6F8DB1A16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862801" y="4199745"/>
            <a:ext cx="124081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800" i="1" dirty="0">
                <a:solidFill>
                  <a:srgbClr val="000000"/>
                </a:solidFill>
                <a:latin typeface="Calibri" panose="020F0502020204030204" pitchFamily="34" charset="0"/>
              </a:rPr>
              <a:t>Grafik</a:t>
            </a:r>
            <a:r>
              <a:rPr lang="de-AT" sz="8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: BMLUK, Abt. II/2</a:t>
            </a:r>
            <a:endParaRPr lang="de-AT" sz="800" dirty="0"/>
          </a:p>
        </p:txBody>
      </p:sp>
    </p:spTree>
    <p:extLst>
      <p:ext uri="{BB962C8B-B14F-4D97-AF65-F5344CB8AC3E}">
        <p14:creationId xmlns:p14="http://schemas.microsoft.com/office/powerpoint/2010/main" val="1579863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06FE0B-DD9E-F84D-FAC9-F01F5FC6A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z="2000" dirty="0"/>
              <a:t>NRPP (AT): Vergleich Politik-</a:t>
            </a:r>
            <a:br>
              <a:rPr lang="de-AT" sz="2000" dirty="0"/>
            </a:br>
            <a:r>
              <a:rPr lang="de-AT" sz="2000" dirty="0" err="1"/>
              <a:t>bereiche</a:t>
            </a:r>
            <a:r>
              <a:rPr lang="de-AT" sz="2000" dirty="0"/>
              <a:t> zur Periode 2021-2027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5B478E6-7634-0102-BA5D-58D2B50445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16</a:t>
            </a:fld>
            <a:endParaRPr lang="de-AT" dirty="0"/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298FE73A-94B7-DDAB-95BC-FF1B6072E5D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9750" y="1720427"/>
            <a:ext cx="3081655" cy="2956348"/>
          </a:xfrm>
        </p:spPr>
        <p:txBody>
          <a:bodyPr/>
          <a:lstStyle/>
          <a:p>
            <a:r>
              <a:rPr lang="de-AT" dirty="0"/>
              <a:t>EK-Vorschlag sieht für die NRPP-Politikbereiche in AT eine </a:t>
            </a:r>
            <a:r>
              <a:rPr lang="de-AT" b="1" dirty="0"/>
              <a:t>Mittelausstattung fast in gleicher Höhe wie bisher </a:t>
            </a:r>
            <a:r>
              <a:rPr lang="de-AT" dirty="0"/>
              <a:t>vor</a:t>
            </a:r>
          </a:p>
          <a:p>
            <a:r>
              <a:rPr lang="de-AT" b="1" dirty="0"/>
              <a:t>Allerdings</a:t>
            </a:r>
            <a:r>
              <a:rPr lang="de-AT" dirty="0"/>
              <a:t> zeigt sich auch hier eine </a:t>
            </a:r>
            <a:r>
              <a:rPr lang="de-AT" b="1" dirty="0"/>
              <a:t>deutliche Verschiebung </a:t>
            </a:r>
            <a:r>
              <a:rPr lang="de-AT" dirty="0"/>
              <a:t>hin zu Sicherheit/Migration, was </a:t>
            </a:r>
            <a:r>
              <a:rPr lang="de-AT" b="1" dirty="0"/>
              <a:t>Kürzungen für GAP bzw. Kohäsion</a:t>
            </a:r>
            <a:r>
              <a:rPr lang="de-AT" dirty="0"/>
              <a:t> bedeuten würde</a:t>
            </a:r>
          </a:p>
        </p:txBody>
      </p:sp>
      <p:grpSp>
        <p:nvGrpSpPr>
          <p:cNvPr id="9" name="Gruppieren 8" descr="Diagramm">
            <a:extLst>
              <a:ext uri="{FF2B5EF4-FFF2-40B4-BE49-F238E27FC236}">
                <a16:creationId xmlns:a16="http://schemas.microsoft.com/office/drawing/2014/main" id="{0311CBEF-7951-D53E-DD15-E2B068556D41}"/>
              </a:ext>
            </a:extLst>
          </p:cNvPr>
          <p:cNvGrpSpPr/>
          <p:nvPr/>
        </p:nvGrpSpPr>
        <p:grpSpPr>
          <a:xfrm>
            <a:off x="3978463" y="438355"/>
            <a:ext cx="4605896" cy="4476897"/>
            <a:chOff x="3978463" y="438355"/>
            <a:chExt cx="4605896" cy="4476897"/>
          </a:xfrm>
        </p:grpSpPr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BB02AE4F-AED2-731A-937E-9C38EB78553E}"/>
                </a:ext>
              </a:extLst>
            </p:cNvPr>
            <p:cNvSpPr txBox="1"/>
            <p:nvPr/>
          </p:nvSpPr>
          <p:spPr>
            <a:xfrm>
              <a:off x="3978463" y="4699808"/>
              <a:ext cx="4447857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AT" sz="800" b="0" i="1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Angaben: Mittel für Verpflichtungen in Mrd. € zu laufenden Preisen; Bearb.: BMLUK Abt. II/2</a:t>
              </a:r>
              <a:endParaRPr lang="de-AT" sz="800" dirty="0"/>
            </a:p>
          </p:txBody>
        </p:sp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49EF8ABE-0CEA-F0F1-ABED-B5B9FBE5D8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59511" y="438355"/>
              <a:ext cx="4524848" cy="42754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214168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84FD6F-3CE0-8908-3E05-B1D7079B3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Umwelt- und Klimaarchitektur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AB9D301-6599-51D6-B4A1-EBD693CBB64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4D38427-A37F-966E-D323-6B88C9AE9B8A}"/>
              </a:ext>
            </a:extLst>
          </p:cNvPr>
          <p:cNvSpPr txBox="1"/>
          <p:nvPr/>
        </p:nvSpPr>
        <p:spPr>
          <a:xfrm>
            <a:off x="5543891" y="4852800"/>
            <a:ext cx="250130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Grafik: Eigene Darstellung nach EU-Kommission</a:t>
            </a:r>
            <a:endParaRPr kumimoji="0" lang="de-AT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1" name="Gruppieren 20" descr="Diagramm">
            <a:extLst>
              <a:ext uri="{FF2B5EF4-FFF2-40B4-BE49-F238E27FC236}">
                <a16:creationId xmlns:a16="http://schemas.microsoft.com/office/drawing/2014/main" id="{E0570EB7-9B36-BD8E-B381-0446CCB62C2C}"/>
              </a:ext>
            </a:extLst>
          </p:cNvPr>
          <p:cNvGrpSpPr/>
          <p:nvPr/>
        </p:nvGrpSpPr>
        <p:grpSpPr>
          <a:xfrm>
            <a:off x="201180" y="1198395"/>
            <a:ext cx="8856181" cy="4078310"/>
            <a:chOff x="422560" y="1169520"/>
            <a:chExt cx="8856181" cy="4078310"/>
          </a:xfrm>
        </p:grpSpPr>
        <p:grpSp>
          <p:nvGrpSpPr>
            <p:cNvPr id="1044" name="Gruppieren 1043">
              <a:extLst>
                <a:ext uri="{FF2B5EF4-FFF2-40B4-BE49-F238E27FC236}">
                  <a16:creationId xmlns:a16="http://schemas.microsoft.com/office/drawing/2014/main" id="{489FC8C0-08B6-09DF-7707-B1D83620E8AF}"/>
                </a:ext>
              </a:extLst>
            </p:cNvPr>
            <p:cNvGrpSpPr/>
            <p:nvPr/>
          </p:nvGrpSpPr>
          <p:grpSpPr>
            <a:xfrm>
              <a:off x="422560" y="1169520"/>
              <a:ext cx="8856181" cy="4078310"/>
              <a:chOff x="459185" y="1214611"/>
              <a:chExt cx="8856181" cy="4078310"/>
            </a:xfrm>
          </p:grpSpPr>
          <p:cxnSp>
            <p:nvCxnSpPr>
              <p:cNvPr id="12" name="Gerade Verbindung mit Pfeil 11">
                <a:extLst>
                  <a:ext uri="{FF2B5EF4-FFF2-40B4-BE49-F238E27FC236}">
                    <a16:creationId xmlns:a16="http://schemas.microsoft.com/office/drawing/2014/main" id="{B77BD723-7CCB-554C-1922-4379EC22374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00403" y="1697260"/>
                <a:ext cx="0" cy="3121125"/>
              </a:xfrm>
              <a:prstGeom prst="straightConnector1">
                <a:avLst/>
              </a:prstGeom>
              <a:ln w="19050">
                <a:solidFill>
                  <a:srgbClr val="9EB65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3" name="Textfeld 1032">
                <a:extLst>
                  <a:ext uri="{FF2B5EF4-FFF2-40B4-BE49-F238E27FC236}">
                    <a16:creationId xmlns:a16="http://schemas.microsoft.com/office/drawing/2014/main" id="{C7E15F46-C6D2-D149-67EE-E7572537A353}"/>
                  </a:ext>
                </a:extLst>
              </p:cNvPr>
              <p:cNvSpPr txBox="1"/>
              <p:nvPr/>
            </p:nvSpPr>
            <p:spPr>
              <a:xfrm>
                <a:off x="3470360" y="1321345"/>
                <a:ext cx="1260000" cy="307777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AT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Ambitionsniveau</a:t>
                </a:r>
              </a:p>
            </p:txBody>
          </p:sp>
          <p:grpSp>
            <p:nvGrpSpPr>
              <p:cNvPr id="1043" name="Gruppieren 1042">
                <a:extLst>
                  <a:ext uri="{FF2B5EF4-FFF2-40B4-BE49-F238E27FC236}">
                    <a16:creationId xmlns:a16="http://schemas.microsoft.com/office/drawing/2014/main" id="{AB06ACA9-8B84-0C82-E0AF-5D9C32CB6C20}"/>
                  </a:ext>
                </a:extLst>
              </p:cNvPr>
              <p:cNvGrpSpPr/>
              <p:nvPr/>
            </p:nvGrpSpPr>
            <p:grpSpPr>
              <a:xfrm>
                <a:off x="459185" y="1214611"/>
                <a:ext cx="8856181" cy="4078310"/>
                <a:chOff x="459185" y="1214611"/>
                <a:chExt cx="8856181" cy="4078310"/>
              </a:xfrm>
            </p:grpSpPr>
            <p:grpSp>
              <p:nvGrpSpPr>
                <p:cNvPr id="30" name="Gruppieren 29">
                  <a:extLst>
                    <a:ext uri="{FF2B5EF4-FFF2-40B4-BE49-F238E27FC236}">
                      <a16:creationId xmlns:a16="http://schemas.microsoft.com/office/drawing/2014/main" id="{E600212C-8F4F-6C40-455F-F0B0296469DA}"/>
                    </a:ext>
                  </a:extLst>
                </p:cNvPr>
                <p:cNvGrpSpPr/>
                <p:nvPr/>
              </p:nvGrpSpPr>
              <p:grpSpPr>
                <a:xfrm>
                  <a:off x="4802630" y="1629543"/>
                  <a:ext cx="3035301" cy="3163425"/>
                  <a:chOff x="5194299" y="1344273"/>
                  <a:chExt cx="3035301" cy="3163425"/>
                </a:xfrm>
              </p:grpSpPr>
              <p:sp>
                <p:nvSpPr>
                  <p:cNvPr id="20" name="Textfeld 19">
                    <a:extLst>
                      <a:ext uri="{FF2B5EF4-FFF2-40B4-BE49-F238E27FC236}">
                        <a16:creationId xmlns:a16="http://schemas.microsoft.com/office/drawing/2014/main" id="{D83680E7-073F-4E6A-CAD3-AE8B70F74537}"/>
                      </a:ext>
                    </a:extLst>
                  </p:cNvPr>
                  <p:cNvSpPr txBox="1"/>
                  <p:nvPr/>
                </p:nvSpPr>
                <p:spPr>
                  <a:xfrm>
                    <a:off x="5194301" y="2928566"/>
                    <a:ext cx="3035299" cy="1579132"/>
                  </a:xfrm>
                  <a:prstGeom prst="rect">
                    <a:avLst/>
                  </a:prstGeom>
                  <a:solidFill>
                    <a:srgbClr val="71AF80"/>
                  </a:solidFill>
                  <a:ln w="28575"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de-AT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3" name="Textfeld 22">
                    <a:extLst>
                      <a:ext uri="{FF2B5EF4-FFF2-40B4-BE49-F238E27FC236}">
                        <a16:creationId xmlns:a16="http://schemas.microsoft.com/office/drawing/2014/main" id="{437C0942-211F-D2CF-6C0D-9FC27C3BFBB2}"/>
                      </a:ext>
                    </a:extLst>
                  </p:cNvPr>
                  <p:cNvSpPr txBox="1"/>
                  <p:nvPr/>
                </p:nvSpPr>
                <p:spPr>
                  <a:xfrm>
                    <a:off x="5600825" y="2012287"/>
                    <a:ext cx="2214000" cy="1579129"/>
                  </a:xfrm>
                  <a:prstGeom prst="rect">
                    <a:avLst/>
                  </a:prstGeom>
                  <a:noFill/>
                  <a:ln w="28575">
                    <a:solidFill>
                      <a:srgbClr val="036942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de-AT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cxnSp>
                <p:nvCxnSpPr>
                  <p:cNvPr id="25" name="Gerader Verbinder 24">
                    <a:extLst>
                      <a:ext uri="{FF2B5EF4-FFF2-40B4-BE49-F238E27FC236}">
                        <a16:creationId xmlns:a16="http://schemas.microsoft.com/office/drawing/2014/main" id="{4E443E5D-B8EA-DA41-FA55-CC53AFE6E39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194299" y="2923405"/>
                    <a:ext cx="0" cy="1584293"/>
                  </a:xfrm>
                  <a:prstGeom prst="line">
                    <a:avLst/>
                  </a:prstGeom>
                  <a:ln w="28575">
                    <a:solidFill>
                      <a:srgbClr val="9EB65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" name="Gerader Verbinder 25">
                    <a:extLst>
                      <a:ext uri="{FF2B5EF4-FFF2-40B4-BE49-F238E27FC236}">
                        <a16:creationId xmlns:a16="http://schemas.microsoft.com/office/drawing/2014/main" id="{7A0D5DA0-C7D7-30AD-58FB-57D3D39805D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228363" y="2923405"/>
                    <a:ext cx="0" cy="1584293"/>
                  </a:xfrm>
                  <a:prstGeom prst="line">
                    <a:avLst/>
                  </a:prstGeom>
                  <a:ln w="28575">
                    <a:solidFill>
                      <a:srgbClr val="9EB65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" name="Gerader Verbinder 26">
                    <a:extLst>
                      <a:ext uri="{FF2B5EF4-FFF2-40B4-BE49-F238E27FC236}">
                        <a16:creationId xmlns:a16="http://schemas.microsoft.com/office/drawing/2014/main" id="{C2D80F86-24E8-2BCE-FC40-C28FF4B7265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194301" y="4494066"/>
                    <a:ext cx="3035299" cy="0"/>
                  </a:xfrm>
                  <a:prstGeom prst="line">
                    <a:avLst/>
                  </a:prstGeom>
                  <a:ln w="28575">
                    <a:solidFill>
                      <a:srgbClr val="9EB65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9" name="Textfeld 18">
                    <a:extLst>
                      <a:ext uri="{FF2B5EF4-FFF2-40B4-BE49-F238E27FC236}">
                        <a16:creationId xmlns:a16="http://schemas.microsoft.com/office/drawing/2014/main" id="{4CC04B9E-E0C6-B6F5-F270-62856DBF298F}"/>
                      </a:ext>
                    </a:extLst>
                  </p:cNvPr>
                  <p:cNvSpPr txBox="1"/>
                  <p:nvPr/>
                </p:nvSpPr>
                <p:spPr>
                  <a:xfrm>
                    <a:off x="5588125" y="1345537"/>
                    <a:ext cx="2247649" cy="1579129"/>
                  </a:xfrm>
                  <a:prstGeom prst="rect">
                    <a:avLst/>
                  </a:prstGeom>
                  <a:solidFill>
                    <a:srgbClr val="036942"/>
                  </a:solidFill>
                  <a:ln w="28575"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de-AT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2" name="Textfeld 21">
                    <a:extLst>
                      <a:ext uri="{FF2B5EF4-FFF2-40B4-BE49-F238E27FC236}">
                        <a16:creationId xmlns:a16="http://schemas.microsoft.com/office/drawing/2014/main" id="{C0244D01-1A38-CE27-6B06-818C7572F611}"/>
                      </a:ext>
                    </a:extLst>
                  </p:cNvPr>
                  <p:cNvSpPr txBox="1"/>
                  <p:nvPr/>
                </p:nvSpPr>
                <p:spPr>
                  <a:xfrm>
                    <a:off x="5194299" y="1344273"/>
                    <a:ext cx="3035299" cy="1579132"/>
                  </a:xfrm>
                  <a:prstGeom prst="rect">
                    <a:avLst/>
                  </a:prstGeom>
                  <a:noFill/>
                  <a:ln w="28575">
                    <a:solidFill>
                      <a:srgbClr val="F5CA3A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de-AT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032" name="Textfeld 1031">
                  <a:extLst>
                    <a:ext uri="{FF2B5EF4-FFF2-40B4-BE49-F238E27FC236}">
                      <a16:creationId xmlns:a16="http://schemas.microsoft.com/office/drawing/2014/main" id="{E72EC603-D37B-B9E5-FE82-C526F4742D6C}"/>
                    </a:ext>
                  </a:extLst>
                </p:cNvPr>
                <p:cNvSpPr txBox="1"/>
                <p:nvPr/>
              </p:nvSpPr>
              <p:spPr>
                <a:xfrm>
                  <a:off x="5904687" y="1214611"/>
                  <a:ext cx="114786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AT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Zukunft</a:t>
                  </a:r>
                </a:p>
              </p:txBody>
            </p:sp>
            <p:sp>
              <p:nvSpPr>
                <p:cNvPr id="1034" name="Pfeil: nach rechts 1033">
                  <a:extLst>
                    <a:ext uri="{FF2B5EF4-FFF2-40B4-BE49-F238E27FC236}">
                      <a16:creationId xmlns:a16="http://schemas.microsoft.com/office/drawing/2014/main" id="{7CF8287C-9A76-F880-DF53-B8B2F2A2CAF5}"/>
                    </a:ext>
                  </a:extLst>
                </p:cNvPr>
                <p:cNvSpPr/>
                <p:nvPr/>
              </p:nvSpPr>
              <p:spPr>
                <a:xfrm>
                  <a:off x="7914303" y="1588847"/>
                  <a:ext cx="314426" cy="216825"/>
                </a:xfrm>
                <a:prstGeom prst="rightArrow">
                  <a:avLst/>
                </a:prstGeom>
                <a:noFill/>
                <a:ln w="19050">
                  <a:solidFill>
                    <a:srgbClr val="F5CA3A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AT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EFF4F7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35" name="Textfeld 1034">
                  <a:extLst>
                    <a:ext uri="{FF2B5EF4-FFF2-40B4-BE49-F238E27FC236}">
                      <a16:creationId xmlns:a16="http://schemas.microsoft.com/office/drawing/2014/main" id="{245C7A9B-0575-27E4-DB27-70429A5E43B8}"/>
                    </a:ext>
                  </a:extLst>
                </p:cNvPr>
                <p:cNvSpPr txBox="1"/>
                <p:nvPr/>
              </p:nvSpPr>
              <p:spPr>
                <a:xfrm>
                  <a:off x="8071516" y="1544062"/>
                  <a:ext cx="96032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AT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EU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AT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Prioritäten</a:t>
                  </a:r>
                </a:p>
              </p:txBody>
            </p:sp>
            <p:grpSp>
              <p:nvGrpSpPr>
                <p:cNvPr id="1042" name="Gruppieren 1041">
                  <a:extLst>
                    <a:ext uri="{FF2B5EF4-FFF2-40B4-BE49-F238E27FC236}">
                      <a16:creationId xmlns:a16="http://schemas.microsoft.com/office/drawing/2014/main" id="{7BC71297-D970-68E6-EFD3-0934E3F31F6A}"/>
                    </a:ext>
                  </a:extLst>
                </p:cNvPr>
                <p:cNvGrpSpPr/>
                <p:nvPr/>
              </p:nvGrpSpPr>
              <p:grpSpPr>
                <a:xfrm>
                  <a:off x="459185" y="1240305"/>
                  <a:ext cx="2912424" cy="4052616"/>
                  <a:chOff x="459185" y="1240305"/>
                  <a:chExt cx="2912424" cy="4052616"/>
                </a:xfrm>
              </p:grpSpPr>
              <p:sp>
                <p:nvSpPr>
                  <p:cNvPr id="1036" name="Textfeld 1035">
                    <a:extLst>
                      <a:ext uri="{FF2B5EF4-FFF2-40B4-BE49-F238E27FC236}">
                        <a16:creationId xmlns:a16="http://schemas.microsoft.com/office/drawing/2014/main" id="{E87734BE-9272-FA27-5447-0CD4FC55B03E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-319531" y="2116204"/>
                    <a:ext cx="2162783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de-AT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Freiwillig für 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de-AT" sz="1400" b="0" i="0" u="none" strike="noStrike" kern="1200" cap="none" spc="0" normalizeH="0" baseline="0" noProof="0" dirty="0" err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Landwirt:innen</a:t>
                    </a:r>
                    <a:endParaRPr kumimoji="0" lang="de-AT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17" name="Gruppieren 16">
                    <a:extLst>
                      <a:ext uri="{FF2B5EF4-FFF2-40B4-BE49-F238E27FC236}">
                        <a16:creationId xmlns:a16="http://schemas.microsoft.com/office/drawing/2014/main" id="{934D14F8-8CD9-5470-3283-640B5007415D}"/>
                      </a:ext>
                    </a:extLst>
                  </p:cNvPr>
                  <p:cNvGrpSpPr/>
                  <p:nvPr/>
                </p:nvGrpSpPr>
                <p:grpSpPr>
                  <a:xfrm>
                    <a:off x="459185" y="1641192"/>
                    <a:ext cx="2912424" cy="3170708"/>
                    <a:chOff x="-124770" y="1525082"/>
                    <a:chExt cx="2912424" cy="3170708"/>
                  </a:xfrm>
                </p:grpSpPr>
                <p:sp>
                  <p:nvSpPr>
                    <p:cNvPr id="9" name="Textfeld 8">
                      <a:extLst>
                        <a:ext uri="{FF2B5EF4-FFF2-40B4-BE49-F238E27FC236}">
                          <a16:creationId xmlns:a16="http://schemas.microsoft.com/office/drawing/2014/main" id="{44D4953E-D018-0E97-AC53-93CEF4D6153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40001" y="1525082"/>
                      <a:ext cx="2247649" cy="1579129"/>
                    </a:xfrm>
                    <a:prstGeom prst="rect">
                      <a:avLst/>
                    </a:prstGeom>
                    <a:solidFill>
                      <a:srgbClr val="036942"/>
                    </a:solidFill>
                    <a:ln w="28575">
                      <a:solidFill>
                        <a:srgbClr val="9EB652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AT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" name="Textfeld 9">
                      <a:extLst>
                        <a:ext uri="{FF2B5EF4-FFF2-40B4-BE49-F238E27FC236}">
                          <a16:creationId xmlns:a16="http://schemas.microsoft.com/office/drawing/2014/main" id="{2178C3A4-1E89-990F-34C8-14E9027B9B2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40001" y="3116658"/>
                      <a:ext cx="2247653" cy="1579132"/>
                    </a:xfrm>
                    <a:prstGeom prst="rect">
                      <a:avLst/>
                    </a:prstGeom>
                    <a:solidFill>
                      <a:srgbClr val="71AF80"/>
                    </a:solidFill>
                    <a:ln w="28575">
                      <a:solidFill>
                        <a:srgbClr val="9EB652"/>
                      </a:solidFill>
                    </a:ln>
                  </p:spPr>
                  <p:txBody>
                    <a:bodyPr wrap="square" rtlCol="0">
                      <a:sp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AT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cxnSp>
                  <p:nvCxnSpPr>
                    <p:cNvPr id="14" name="Gerader Verbinder 13">
                      <a:extLst>
                        <a:ext uri="{FF2B5EF4-FFF2-40B4-BE49-F238E27FC236}">
                          <a16:creationId xmlns:a16="http://schemas.microsoft.com/office/drawing/2014/main" id="{29086EE7-B905-FC43-9ED3-B13FAE468E7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-124770" y="3103161"/>
                      <a:ext cx="2912424" cy="0"/>
                    </a:xfrm>
                    <a:prstGeom prst="line">
                      <a:avLst/>
                    </a:prstGeom>
                    <a:ln w="19050">
                      <a:solidFill>
                        <a:srgbClr val="9EB652"/>
                      </a:solidFill>
                      <a:prstDash val="lgDashDot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" name="Gerader Verbinder 30">
                      <a:extLst>
                        <a:ext uri="{FF2B5EF4-FFF2-40B4-BE49-F238E27FC236}">
                          <a16:creationId xmlns:a16="http://schemas.microsoft.com/office/drawing/2014/main" id="{7217585C-0328-BC22-00D6-CA591852D6B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1650296" y="1934785"/>
                      <a:ext cx="0" cy="1177973"/>
                    </a:xfrm>
                    <a:prstGeom prst="line">
                      <a:avLst/>
                    </a:prstGeom>
                    <a:ln w="19050">
                      <a:solidFill>
                        <a:srgbClr val="9EB652"/>
                      </a:solidFill>
                      <a:prstDash val="sysDot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031" name="Textfeld 1030">
                    <a:extLst>
                      <a:ext uri="{FF2B5EF4-FFF2-40B4-BE49-F238E27FC236}">
                        <a16:creationId xmlns:a16="http://schemas.microsoft.com/office/drawing/2014/main" id="{186DF99B-4477-711F-2783-5AD35C37F846}"/>
                      </a:ext>
                    </a:extLst>
                  </p:cNvPr>
                  <p:cNvSpPr txBox="1"/>
                  <p:nvPr/>
                </p:nvSpPr>
                <p:spPr>
                  <a:xfrm>
                    <a:off x="1809345" y="1240305"/>
                    <a:ext cx="1147864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de-AT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Aktuell</a:t>
                    </a:r>
                  </a:p>
                </p:txBody>
              </p:sp>
              <p:sp>
                <p:nvSpPr>
                  <p:cNvPr id="1039" name="Textfeld 1038">
                    <a:extLst>
                      <a:ext uri="{FF2B5EF4-FFF2-40B4-BE49-F238E27FC236}">
                        <a16:creationId xmlns:a16="http://schemas.microsoft.com/office/drawing/2014/main" id="{CE9339F1-C836-43C1-89F4-6F2209105CCE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-319532" y="3949920"/>
                    <a:ext cx="2162783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de-AT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Verpflichtend für 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de-AT" sz="1400" b="0" i="0" u="none" strike="noStrike" kern="1200" cap="none" spc="0" normalizeH="0" baseline="0" noProof="0" dirty="0" err="1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Landwirt:innen</a:t>
                    </a:r>
                    <a:endParaRPr kumimoji="0" lang="de-AT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040" name="Textfeld 1039">
                  <a:extLst>
                    <a:ext uri="{FF2B5EF4-FFF2-40B4-BE49-F238E27FC236}">
                      <a16:creationId xmlns:a16="http://schemas.microsoft.com/office/drawing/2014/main" id="{0B33BD7F-AF64-2ED1-D81B-0CC1565722E1}"/>
                    </a:ext>
                  </a:extLst>
                </p:cNvPr>
                <p:cNvSpPr txBox="1"/>
                <p:nvPr/>
              </p:nvSpPr>
              <p:spPr>
                <a:xfrm rot="16200000">
                  <a:off x="3365886" y="3949919"/>
                  <a:ext cx="216278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AT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Verpflichtend für 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AT" sz="1400" b="0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Landwirt:innen</a:t>
                  </a:r>
                  <a:endParaRPr kumimoji="0" lang="de-AT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41" name="Textfeld 1040">
                  <a:extLst>
                    <a:ext uri="{FF2B5EF4-FFF2-40B4-BE49-F238E27FC236}">
                      <a16:creationId xmlns:a16="http://schemas.microsoft.com/office/drawing/2014/main" id="{21A6F2DA-F480-9A9F-6655-8CBA5FC58F50}"/>
                    </a:ext>
                  </a:extLst>
                </p:cNvPr>
                <p:cNvSpPr txBox="1"/>
                <p:nvPr/>
              </p:nvSpPr>
              <p:spPr>
                <a:xfrm rot="16200000">
                  <a:off x="3363565" y="2169145"/>
                  <a:ext cx="216278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AT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Freiwillig für 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AT" sz="1400" b="0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Landwirt:innen</a:t>
                  </a:r>
                  <a:endParaRPr kumimoji="0" lang="de-AT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" name="Textfeld 17">
                  <a:extLst>
                    <a:ext uri="{FF2B5EF4-FFF2-40B4-BE49-F238E27FC236}">
                      <a16:creationId xmlns:a16="http://schemas.microsoft.com/office/drawing/2014/main" id="{4EBF1DD2-9627-E797-FA13-A8BDB2399E61}"/>
                    </a:ext>
                  </a:extLst>
                </p:cNvPr>
                <p:cNvSpPr txBox="1"/>
                <p:nvPr/>
              </p:nvSpPr>
              <p:spPr>
                <a:xfrm>
                  <a:off x="7890137" y="3718349"/>
                  <a:ext cx="1425229" cy="646331"/>
                </a:xfrm>
                <a:prstGeom prst="rect">
                  <a:avLst/>
                </a:prstGeom>
                <a:noFill/>
              </p:spPr>
              <p:txBody>
                <a:bodyPr wrap="square" lIns="0" rIns="0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AT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3694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Verantwortungsvolle Betriebsführung/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AT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3694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Farm Stewardship</a:t>
                  </a:r>
                </a:p>
              </p:txBody>
            </p:sp>
          </p:grpSp>
        </p:grpSp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022AC4BE-ACDB-E551-BF50-EB68DF2729A7}"/>
                </a:ext>
              </a:extLst>
            </p:cNvPr>
            <p:cNvSpPr txBox="1"/>
            <p:nvPr/>
          </p:nvSpPr>
          <p:spPr>
            <a:xfrm>
              <a:off x="1123888" y="2005805"/>
              <a:ext cx="1028333" cy="95410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Öko-regelungen</a:t>
              </a:r>
              <a:r>
                <a:rPr kumimoji="0" lang="de-AT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1. Säule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(25 % DZ)</a:t>
              </a:r>
            </a:p>
          </p:txBody>
        </p:sp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B98CBB32-D065-CF58-134E-866EB58595CD}"/>
                </a:ext>
              </a:extLst>
            </p:cNvPr>
            <p:cNvSpPr txBox="1"/>
            <p:nvPr/>
          </p:nvSpPr>
          <p:spPr>
            <a:xfrm>
              <a:off x="2155122" y="2005804"/>
              <a:ext cx="1206615" cy="95410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Agrarumwelt-</a:t>
              </a:r>
              <a:r>
                <a:rPr kumimoji="0" lang="de-AT" sz="1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maßnahmen</a:t>
              </a:r>
              <a:r>
                <a:rPr kumimoji="0" lang="de-AT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2. Säule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(35 % ELER)</a:t>
              </a:r>
            </a:p>
          </p:txBody>
        </p:sp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D76D95FD-D044-4DFD-12E4-0F73D2E62AF2}"/>
                </a:ext>
              </a:extLst>
            </p:cNvPr>
            <p:cNvSpPr txBox="1"/>
            <p:nvPr/>
          </p:nvSpPr>
          <p:spPr>
            <a:xfrm>
              <a:off x="1127537" y="3391129"/>
              <a:ext cx="2159982" cy="140038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Erweiterte Konditionalität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Standards für den guten landwirtschaftlichen und ökologischen Zustand von Flächen (GLÖZ)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Grundanforderung an die Betriebsführung (GAB)</a:t>
              </a:r>
            </a:p>
          </p:txBody>
        </p: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42A88244-9577-78C2-7DEC-7D1FC59EB528}"/>
                </a:ext>
              </a:extLst>
            </p:cNvPr>
            <p:cNvSpPr txBox="1"/>
            <p:nvPr/>
          </p:nvSpPr>
          <p:spPr>
            <a:xfrm>
              <a:off x="5199540" y="2058699"/>
              <a:ext cx="2159982" cy="60016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Umwelt- und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Klimaschwerpunkte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CB5BAFB3-CA3C-317D-EBDF-DBD94B32463D}"/>
                </a:ext>
              </a:extLst>
            </p:cNvPr>
            <p:cNvSpPr txBox="1"/>
            <p:nvPr/>
          </p:nvSpPr>
          <p:spPr>
            <a:xfrm>
              <a:off x="5215960" y="3392816"/>
              <a:ext cx="2159982" cy="115416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Schutzpraktiken</a:t>
              </a:r>
              <a:endParaRPr kumimoji="0" lang="de-AT" sz="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Grundanforderung an die Betriebsführung (GAB)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587212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0AAC87-2D35-2F3A-0A2C-F2180C5B1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Verantwortungsvolle Betriebsführung (Art.3, Anhang I d. GAP-VO)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5376134-A5BB-8557-E76D-8131FE98D8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1" y="1296000"/>
            <a:ext cx="7978777" cy="3380775"/>
          </a:xfrm>
        </p:spPr>
        <p:txBody>
          <a:bodyPr/>
          <a:lstStyle/>
          <a:p>
            <a:pPr marL="0" indent="0">
              <a:buNone/>
            </a:pPr>
            <a:r>
              <a:rPr lang="de-AT" dirty="0">
                <a:latin typeface="+mj-lt"/>
              </a:rPr>
              <a:t>Verpflichtend für LW (ausgenommen Bio- + Kleinerzeuger)zum Erhalt von flächen- und tierbezogenen GAP-Zahlungen: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b="1" u="sng" dirty="0">
                <a:latin typeface="+mj-lt"/>
              </a:rPr>
              <a:t>Teil A: </a:t>
            </a:r>
            <a:r>
              <a:rPr lang="de-AT" b="1" dirty="0">
                <a:latin typeface="+mj-lt"/>
              </a:rPr>
              <a:t>Grundanforderungen </a:t>
            </a:r>
            <a:r>
              <a:rPr lang="de-AT" dirty="0">
                <a:latin typeface="+mj-lt"/>
              </a:rPr>
              <a:t>an die </a:t>
            </a:r>
            <a:r>
              <a:rPr lang="de-AT" b="1" dirty="0">
                <a:latin typeface="+mj-lt"/>
              </a:rPr>
              <a:t>Betriebsführung (GAB) </a:t>
            </a:r>
            <a:r>
              <a:rPr lang="de-DE" kern="0" dirty="0">
                <a:solidFill>
                  <a:srgbClr val="000000"/>
                </a:solidFill>
                <a:effectLst/>
                <a:latin typeface="+mj-lt"/>
                <a:ea typeface="Arial" panose="020B0604020202020204" pitchFamily="34" charset="0"/>
              </a:rPr>
              <a:t>z.B. </a:t>
            </a:r>
            <a:r>
              <a:rPr lang="de-DE" kern="0" dirty="0" err="1">
                <a:solidFill>
                  <a:srgbClr val="000000"/>
                </a:solidFill>
                <a:effectLst/>
                <a:latin typeface="+mj-lt"/>
                <a:ea typeface="Arial" panose="020B0604020202020204" pitchFamily="34" charset="0"/>
              </a:rPr>
              <a:t>iZm</a:t>
            </a:r>
            <a:r>
              <a:rPr lang="de-DE" kern="0" dirty="0">
                <a:solidFill>
                  <a:srgbClr val="000000"/>
                </a:solidFill>
                <a:effectLst/>
                <a:latin typeface="+mj-lt"/>
                <a:ea typeface="Arial" panose="020B0604020202020204" pitchFamily="34" charset="0"/>
              </a:rPr>
              <a:t> Nitrataktionsprogramm, der sachgerechten Anwendung von PSM und dem Tierschutz </a:t>
            </a:r>
            <a:r>
              <a:rPr lang="de-AT" dirty="0">
                <a:latin typeface="+mj-lt"/>
              </a:rPr>
              <a:t> werden </a:t>
            </a:r>
            <a:r>
              <a:rPr lang="de-AT" b="1" dirty="0">
                <a:latin typeface="+mj-lt"/>
              </a:rPr>
              <a:t>unverändert</a:t>
            </a:r>
            <a:r>
              <a:rPr lang="de-AT" dirty="0">
                <a:latin typeface="+mj-lt"/>
              </a:rPr>
              <a:t> aus der </a:t>
            </a:r>
            <a:r>
              <a:rPr lang="de-AT" b="1" dirty="0">
                <a:latin typeface="+mj-lt"/>
              </a:rPr>
              <a:t>aktuellen Periode </a:t>
            </a:r>
            <a:r>
              <a:rPr lang="de-AT" dirty="0">
                <a:latin typeface="+mj-lt"/>
              </a:rPr>
              <a:t>übernommen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b="1" u="sng" dirty="0">
                <a:latin typeface="+mj-lt"/>
              </a:rPr>
              <a:t>Teil B: </a:t>
            </a:r>
            <a:r>
              <a:rPr lang="de-AT" b="1" dirty="0">
                <a:latin typeface="+mj-lt"/>
              </a:rPr>
              <a:t>Regeln zur sozialen Konditionalität </a:t>
            </a:r>
            <a:r>
              <a:rPr lang="de-DE" kern="0" dirty="0">
                <a:solidFill>
                  <a:srgbClr val="000000"/>
                </a:solidFill>
                <a:effectLst/>
                <a:latin typeface="+mj-lt"/>
                <a:ea typeface="Arial" panose="020B0604020202020204" pitchFamily="34" charset="0"/>
              </a:rPr>
              <a:t>z.B. Arbeitsbedingungen, Arbeitssicherheit und Gesundheit</a:t>
            </a:r>
            <a:r>
              <a:rPr lang="de-AT" dirty="0">
                <a:latin typeface="+mj-lt"/>
              </a:rPr>
              <a:t> werden </a:t>
            </a:r>
            <a:r>
              <a:rPr lang="de-AT" b="1" dirty="0">
                <a:latin typeface="+mj-lt"/>
              </a:rPr>
              <a:t>unverändert</a:t>
            </a:r>
            <a:r>
              <a:rPr lang="de-AT" dirty="0">
                <a:latin typeface="+mj-lt"/>
              </a:rPr>
              <a:t> aus der </a:t>
            </a:r>
            <a:r>
              <a:rPr lang="de-AT" b="1" dirty="0">
                <a:latin typeface="+mj-lt"/>
              </a:rPr>
              <a:t>aktuellen Periode </a:t>
            </a:r>
            <a:r>
              <a:rPr lang="de-AT" dirty="0">
                <a:latin typeface="+mj-lt"/>
              </a:rPr>
              <a:t>übernommen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b="1" u="sng" dirty="0">
                <a:latin typeface="+mj-lt"/>
              </a:rPr>
              <a:t>Teil C: </a:t>
            </a:r>
            <a:r>
              <a:rPr lang="de-AT" b="1" dirty="0">
                <a:latin typeface="+mj-lt"/>
              </a:rPr>
              <a:t>NEU – Schutzpraktiken </a:t>
            </a:r>
            <a:r>
              <a:rPr lang="de-AT" dirty="0">
                <a:latin typeface="+mj-lt"/>
              </a:rPr>
              <a:t>(„Nachfolgemodell“ GLÖZ): die EK definiert Ziele, die der MS in Form von Schutzpraktiken auf nationaler Ebene umsetzt</a:t>
            </a:r>
          </a:p>
          <a:p>
            <a:pPr marL="252000" lvl="1" indent="0">
              <a:buNone/>
            </a:pPr>
            <a:endParaRPr lang="de-AT" dirty="0">
              <a:latin typeface="+mj-lt"/>
            </a:endParaRPr>
          </a:p>
          <a:p>
            <a:endParaRPr lang="de-AT" dirty="0">
              <a:latin typeface="+mj-lt"/>
            </a:endParaRPr>
          </a:p>
          <a:p>
            <a:endParaRPr lang="de-AT" dirty="0">
              <a:latin typeface="+mj-lt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6F79EE1-DF85-58D8-944E-D95F081205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18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002856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08DBA4-258F-D41A-E300-03BA441F1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Schutzpraktiken (Nachfolgemodell GLÖZ)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A31F45D-72A8-8341-3928-DA74173529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9750" y="1296000"/>
            <a:ext cx="7978776" cy="3492000"/>
          </a:xfrm>
        </p:spPr>
        <p:txBody>
          <a:bodyPr/>
          <a:lstStyle/>
          <a:p>
            <a:r>
              <a:rPr lang="de-DE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Die </a:t>
            </a:r>
            <a:r>
              <a:rPr lang="de-DE" sz="1800" b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Ziele der EK </a:t>
            </a:r>
            <a:r>
              <a:rPr lang="de-DE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- die bisher mit der Einhaltung der GLÖZ-Standards erreicht werden sollen - bleiben </a:t>
            </a:r>
            <a:r>
              <a:rPr lang="de-DE" sz="1800" b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nahezu unverändert</a:t>
            </a:r>
            <a:r>
              <a:rPr lang="de-DE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: Schutz kohlenstoffreicher Böden, Landschaftselemente und Dauergrünland, Schutz des Bodens vor Erosion, Erhaltung der Bodengesundheit, Schutz von Wasserläufen und Grundwasser</a:t>
            </a:r>
          </a:p>
          <a:p>
            <a:r>
              <a:rPr lang="de-AT" b="1" dirty="0">
                <a:ea typeface="Times New Roman" panose="02020603050405020304" pitchFamily="18" charset="0"/>
              </a:rPr>
              <a:t>E</a:t>
            </a:r>
            <a:r>
              <a:rPr lang="de-AT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tablierte GLÖZ Standards </a:t>
            </a:r>
            <a:r>
              <a:rPr lang="de-AT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können als Schutzpraktiken </a:t>
            </a:r>
            <a:r>
              <a:rPr lang="de-AT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anerkannt</a:t>
            </a:r>
            <a:r>
              <a:rPr lang="de-AT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werden</a:t>
            </a:r>
          </a:p>
          <a:p>
            <a:r>
              <a:rPr lang="de-AT" dirty="0">
                <a:ea typeface="Times New Roman" panose="02020603050405020304" pitchFamily="18" charset="0"/>
              </a:rPr>
              <a:t>E</a:t>
            </a:r>
            <a:r>
              <a:rPr lang="de-AT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benso kann bei der Teilnahme an einer Agrar-Umweltmaßnahmen eine automatische Einhaltung </a:t>
            </a:r>
            <a:r>
              <a:rPr lang="de-AT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(Äquivalenzregelung) </a:t>
            </a:r>
            <a:r>
              <a:rPr lang="de-AT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vorgesehen werden</a:t>
            </a:r>
          </a:p>
          <a:p>
            <a:r>
              <a:rPr lang="de-AT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de-AT" sz="1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de-AT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AT" sz="1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Significant</a:t>
            </a:r>
            <a:r>
              <a:rPr lang="de-AT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Harm - Prinzip</a:t>
            </a:r>
            <a:r>
              <a:rPr lang="de-AT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Alle Zahlungen, die der „</a:t>
            </a:r>
            <a:r>
              <a:rPr lang="de-AT" dirty="0"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de-AT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arm </a:t>
            </a:r>
            <a:r>
              <a:rPr lang="de-AT" dirty="0"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de-AT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tewardship“ unterliegen, erfüllen automatisch das DNSH - Prinzip</a:t>
            </a:r>
          </a:p>
          <a:p>
            <a:endParaRPr lang="de-DE" sz="1800" kern="0" dirty="0">
              <a:solidFill>
                <a:srgbClr val="000000"/>
              </a:solidFill>
              <a:effectLst/>
              <a:latin typeface="Calibri" panose="020F0502020204030204" pitchFamily="34" charset="0"/>
              <a:ea typeface="Arial" panose="020B0604020202020204" pitchFamily="34" charset="0"/>
            </a:endParaRPr>
          </a:p>
          <a:p>
            <a:endParaRPr lang="de-DE" sz="1800" kern="0" dirty="0">
              <a:solidFill>
                <a:srgbClr val="000000"/>
              </a:solidFill>
              <a:effectLst/>
              <a:latin typeface="Calibri" panose="020F0502020204030204" pitchFamily="34" charset="0"/>
              <a:ea typeface="Arial" panose="020B0604020202020204" pitchFamily="34" charset="0"/>
            </a:endParaRPr>
          </a:p>
          <a:p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CA8377D-FDD2-0627-160E-0633B5922F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19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783674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1014717"/>
            <a:ext cx="7978526" cy="155404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AT" dirty="0"/>
              <a:t>Die GAP im Zeitraum</a:t>
            </a:r>
            <a:br>
              <a:rPr lang="de-AT" dirty="0"/>
            </a:br>
            <a:r>
              <a:rPr lang="de-AT" dirty="0"/>
              <a:t>2028 bis 2034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EEA70C8-7F0F-EB34-7F98-FC4A40EBBF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52" r="22552"/>
          <a:stretch/>
        </p:blipFill>
        <p:spPr>
          <a:xfrm rot="21377615">
            <a:off x="6257615" y="-71092"/>
            <a:ext cx="3864441" cy="5279700"/>
          </a:xfrm>
          <a:prstGeom prst="parallelogram">
            <a:avLst>
              <a:gd name="adj" fmla="val 27598"/>
            </a:avLst>
          </a:prstGeom>
        </p:spPr>
      </p:pic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F57AF1F9-A535-4B70-36C8-DFB864669C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48143" y="3583474"/>
            <a:ext cx="6735161" cy="960802"/>
          </a:xfrm>
        </p:spPr>
        <p:txBody>
          <a:bodyPr/>
          <a:lstStyle/>
          <a:p>
            <a:pPr defTabSz="1625519">
              <a:lnSpc>
                <a:spcPct val="100000"/>
              </a:lnSpc>
              <a:buClr>
                <a:srgbClr val="E6320F"/>
              </a:buClr>
            </a:pPr>
            <a:r>
              <a:rPr lang="de-AT" sz="2000" b="1" dirty="0">
                <a:solidFill>
                  <a:srgbClr val="E6EFF3">
                    <a:lumMod val="10000"/>
                  </a:srgbClr>
                </a:solidFill>
              </a:rPr>
              <a:t>DI Johannes Fankhauser</a:t>
            </a:r>
          </a:p>
          <a:p>
            <a:pPr>
              <a:lnSpc>
                <a:spcPct val="100000"/>
              </a:lnSpc>
            </a:pPr>
            <a:r>
              <a:rPr lang="de-AT" sz="2000" dirty="0"/>
              <a:t>Sektionschef der Sektion II - Landwirtschaft </a:t>
            </a:r>
            <a:br>
              <a:rPr lang="de-AT" sz="2000" dirty="0"/>
            </a:br>
            <a:r>
              <a:rPr lang="de-AT" sz="2000" dirty="0"/>
              <a:t>und ländliche Entwicklung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0C0664F-EC6E-1A4A-3121-F627791F2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29" t="2101" r="22975" b="38355"/>
          <a:stretch/>
        </p:blipFill>
        <p:spPr>
          <a:xfrm>
            <a:off x="186920" y="3248800"/>
            <a:ext cx="1621345" cy="162134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6963037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2845C8-F7D4-F130-F7DF-7D9FA40F6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Artikel 3: Verantwortungsvolle Betriebsführung (Anhang I)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6114F25-50F5-32CC-FFC7-61FE8AB7D5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9750" y="1220400"/>
            <a:ext cx="3783772" cy="3380775"/>
          </a:xfrm>
        </p:spPr>
        <p:txBody>
          <a:bodyPr/>
          <a:lstStyle/>
          <a:p>
            <a:pPr marL="0" indent="0">
              <a:buNone/>
            </a:pPr>
            <a:r>
              <a:rPr lang="de-AT" dirty="0"/>
              <a:t>Teil A / Teil B – Grundanforderungen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12EEA6F-37FC-67B9-27AB-DE1E612E7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20</a:t>
            </a:fld>
            <a:endParaRPr lang="de-AT" dirty="0"/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2FFD2CD3-F55F-7751-3D15-DE722FCD3B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5297554"/>
              </p:ext>
            </p:extLst>
          </p:nvPr>
        </p:nvGraphicFramePr>
        <p:xfrm>
          <a:off x="539749" y="1511132"/>
          <a:ext cx="4069024" cy="3255651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034512">
                  <a:extLst>
                    <a:ext uri="{9D8B030D-6E8A-4147-A177-3AD203B41FA5}">
                      <a16:colId xmlns:a16="http://schemas.microsoft.com/office/drawing/2014/main" val="204960296"/>
                    </a:ext>
                  </a:extLst>
                </a:gridCol>
                <a:gridCol w="2034512">
                  <a:extLst>
                    <a:ext uri="{9D8B030D-6E8A-4147-A177-3AD203B41FA5}">
                      <a16:colId xmlns:a16="http://schemas.microsoft.com/office/drawing/2014/main" val="705879876"/>
                    </a:ext>
                  </a:extLst>
                </a:gridCol>
              </a:tblGrid>
              <a:tr h="465093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GAB 1 – WRRL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de-AT" sz="1100" b="0" dirty="0">
                          <a:effectLst/>
                        </a:rPr>
                        <a:t>RL 2000/60/EG</a:t>
                      </a:r>
                      <a:endParaRPr lang="de-AT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970" marR="53970" marT="26985" marB="269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GAB 8 - </a:t>
                      </a:r>
                      <a:r>
                        <a:rPr lang="de-AT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Anwendung</a:t>
                      </a:r>
                      <a:r>
                        <a:rPr lang="de-AT" sz="11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AT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PSM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de-AT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RL 2009/128/EG</a:t>
                      </a:r>
                      <a:endParaRPr lang="de-AT" sz="1100" b="1" dirty="0">
                        <a:effectLst/>
                      </a:endParaRPr>
                    </a:p>
                  </a:txBody>
                  <a:tcPr marL="53970" marR="53970" marT="26985" marB="269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8978358"/>
                  </a:ext>
                </a:extLst>
              </a:tr>
              <a:tr h="465093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GAB 2 – 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effectLst/>
                        </a:rPr>
                        <a:t>Nitrat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 - RL</a:t>
                      </a:r>
                      <a:endParaRPr lang="de-AT" sz="11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de-AT" sz="1100" dirty="0">
                          <a:effectLst/>
                        </a:rPr>
                        <a:t>RL 91/676/EWG</a:t>
                      </a:r>
                      <a:endParaRPr lang="de-AT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970" marR="53970" marT="26985" marB="269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GAB 9 - </a:t>
                      </a:r>
                      <a:r>
                        <a:rPr lang="de-AT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Tierschutz Kälber 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de-AT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RL 2008/119/EG</a:t>
                      </a:r>
                    </a:p>
                  </a:txBody>
                  <a:tcPr marL="53970" marR="53970" marT="26985" marB="269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6879332"/>
                  </a:ext>
                </a:extLst>
              </a:tr>
              <a:tr h="465093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GAB </a:t>
                      </a:r>
                      <a:r>
                        <a:rPr lang="en-US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3 - </a:t>
                      </a:r>
                      <a:r>
                        <a:rPr lang="de-AT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Vogelschutzrichtlinie</a:t>
                      </a:r>
                      <a:r>
                        <a:rPr lang="de-AT" sz="1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br>
                        <a:rPr lang="de-AT" sz="11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de-AT" sz="1100" dirty="0">
                          <a:solidFill>
                            <a:schemeClr val="tx1"/>
                          </a:solidFill>
                          <a:effectLst/>
                        </a:rPr>
                        <a:t>RL 2009/147/EG</a:t>
                      </a:r>
                      <a:endParaRPr lang="de-AT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970" marR="53970" marT="26985" marB="269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GAB 10 - </a:t>
                      </a:r>
                      <a:r>
                        <a:rPr lang="de-AT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Tierschutz Schweine 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de-AT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RL 2008/120/EG</a:t>
                      </a:r>
                    </a:p>
                  </a:txBody>
                  <a:tcPr marL="53970" marR="53970" marT="26985" marB="269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2858648"/>
                  </a:ext>
                </a:extLst>
              </a:tr>
              <a:tr h="465093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GAB 4 - </a:t>
                      </a:r>
                      <a:r>
                        <a:rPr lang="de-AT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Flora/Fauna/</a:t>
                      </a:r>
                      <a:r>
                        <a:rPr lang="de-AT" sz="11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HabitatRL</a:t>
                      </a:r>
                      <a:r>
                        <a:rPr lang="de-AT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AT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RL 92/43/EWG</a:t>
                      </a:r>
                    </a:p>
                  </a:txBody>
                  <a:tcPr marL="53970" marR="53970" marT="26985" marB="269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GAB 11 - Tierschutz  Nutztiere</a:t>
                      </a:r>
                    </a:p>
                    <a:p>
                      <a:r>
                        <a:rPr lang="de-AT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RL 98/58/EG</a:t>
                      </a:r>
                    </a:p>
                  </a:txBody>
                  <a:tcPr marL="53970" marR="53970" marT="26985" marB="269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9626908"/>
                  </a:ext>
                </a:extLst>
              </a:tr>
              <a:tr h="465093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GAB 5 - </a:t>
                      </a:r>
                      <a:r>
                        <a:rPr lang="de-AT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Lebensmittelsicherheit</a:t>
                      </a:r>
                      <a:r>
                        <a:rPr lang="de-AT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de-AT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 (EG) NR. 178/2002</a:t>
                      </a:r>
                    </a:p>
                  </a:txBody>
                  <a:tcPr marL="53970" marR="53970" marT="26985" marB="269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GAB 12 - </a:t>
                      </a:r>
                      <a:r>
                        <a:rPr lang="de-AT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Arbeitsbedingungen</a:t>
                      </a:r>
                      <a:r>
                        <a:rPr lang="de-AT" sz="11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de-AT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RL (EU) 2019/1152</a:t>
                      </a:r>
                      <a:endParaRPr lang="de-AT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970" marR="53970" marT="26985" marB="269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679235"/>
                  </a:ext>
                </a:extLst>
              </a:tr>
              <a:tr h="465093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GAB 6 - </a:t>
                      </a:r>
                      <a:r>
                        <a:rPr lang="de-AT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Hormonanwendung</a:t>
                      </a:r>
                      <a:r>
                        <a:rPr lang="de-AT" sz="11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de-AT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RL </a:t>
                      </a:r>
                      <a:r>
                        <a:rPr lang="de-AT" sz="1100" b="0" dirty="0">
                          <a:effectLst/>
                        </a:rPr>
                        <a:t>96/22/EG</a:t>
                      </a:r>
                      <a:endParaRPr lang="de-AT" sz="1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970" marR="53970" marT="26985" marB="269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GAB </a:t>
                      </a:r>
                      <a:r>
                        <a:rPr lang="de-AT" sz="1100" b="1" dirty="0">
                          <a:solidFill>
                            <a:schemeClr val="tx1"/>
                          </a:solidFill>
                          <a:effectLst/>
                        </a:rPr>
                        <a:t>13 - </a:t>
                      </a:r>
                      <a:r>
                        <a:rPr lang="de-AT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Sicherheit</a:t>
                      </a:r>
                      <a:r>
                        <a:rPr lang="de-AT" sz="1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de-AT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RL 89/391/EWG</a:t>
                      </a:r>
                    </a:p>
                  </a:txBody>
                  <a:tcPr marL="53970" marR="53970" marT="26985" marB="269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1225387"/>
                  </a:ext>
                </a:extLst>
              </a:tr>
              <a:tr h="465093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GAB 7 - </a:t>
                      </a:r>
                      <a:r>
                        <a:rPr lang="de-AT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Inverkehrbringen</a:t>
                      </a:r>
                      <a:r>
                        <a:rPr lang="de-AT" sz="1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AT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PSM</a:t>
                      </a:r>
                      <a:r>
                        <a:rPr lang="de-AT" sz="1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de-AT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 (EG) 1107/2009</a:t>
                      </a:r>
                      <a:endParaRPr lang="de-AT" sz="1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970" marR="53970" marT="26985" marB="269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GAB </a:t>
                      </a:r>
                      <a:r>
                        <a:rPr lang="de-AT" sz="1100" b="1" dirty="0">
                          <a:solidFill>
                            <a:schemeClr val="tx1"/>
                          </a:solidFill>
                          <a:effectLst/>
                        </a:rPr>
                        <a:t>14 - </a:t>
                      </a:r>
                      <a:r>
                        <a:rPr lang="de-AT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Gesundheitsschutz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RL 2009/104/EG </a:t>
                      </a:r>
                    </a:p>
                  </a:txBody>
                  <a:tcPr marL="53970" marR="53970" marT="26985" marB="269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1574173"/>
                  </a:ext>
                </a:extLst>
              </a:tr>
            </a:tbl>
          </a:graphicData>
        </a:graphic>
      </p:graphicFrame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19204F43-4BD8-93FC-90F7-5857E18B5047}"/>
              </a:ext>
            </a:extLst>
          </p:cNvPr>
          <p:cNvSpPr txBox="1">
            <a:spLocks/>
          </p:cNvSpPr>
          <p:nvPr/>
        </p:nvSpPr>
        <p:spPr>
          <a:xfrm>
            <a:off x="4734753" y="1220400"/>
            <a:ext cx="3783772" cy="33807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5650" indent="-25082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44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–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96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AT" dirty="0"/>
              <a:t>Teil C – Schutzpraktiken</a:t>
            </a:r>
          </a:p>
        </p:txBody>
      </p:sp>
      <p:graphicFrame>
        <p:nvGraphicFramePr>
          <p:cNvPr id="10" name="Tabelle 9">
            <a:extLst>
              <a:ext uri="{FF2B5EF4-FFF2-40B4-BE49-F238E27FC236}">
                <a16:creationId xmlns:a16="http://schemas.microsoft.com/office/drawing/2014/main" id="{A0F32327-1302-381D-B05D-01E4A0722A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781536"/>
              </p:ext>
            </p:extLst>
          </p:nvPr>
        </p:nvGraphicFramePr>
        <p:xfrm>
          <a:off x="4757115" y="1511132"/>
          <a:ext cx="4069024" cy="3258678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034512">
                  <a:extLst>
                    <a:ext uri="{9D8B030D-6E8A-4147-A177-3AD203B41FA5}">
                      <a16:colId xmlns:a16="http://schemas.microsoft.com/office/drawing/2014/main" val="204960296"/>
                    </a:ext>
                  </a:extLst>
                </a:gridCol>
                <a:gridCol w="2034512">
                  <a:extLst>
                    <a:ext uri="{9D8B030D-6E8A-4147-A177-3AD203B41FA5}">
                      <a16:colId xmlns:a16="http://schemas.microsoft.com/office/drawing/2014/main" val="705879876"/>
                    </a:ext>
                  </a:extLst>
                </a:gridCol>
              </a:tblGrid>
              <a:tr h="534509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SP 1  (</a:t>
                      </a:r>
                      <a:r>
                        <a:rPr lang="en-US" sz="1100" b="1" dirty="0" err="1">
                          <a:solidFill>
                            <a:schemeClr val="tx1"/>
                          </a:solidFill>
                          <a:effectLst/>
                        </a:rPr>
                        <a:t>vgl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. GLÖZ 2 + 8)</a:t>
                      </a:r>
                      <a:endParaRPr lang="de-AT" sz="11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de-AT" sz="1100" b="0" dirty="0">
                          <a:effectLst/>
                        </a:rPr>
                        <a:t>Schutz </a:t>
                      </a:r>
                      <a:r>
                        <a:rPr lang="de-AT" sz="1100" b="0" dirty="0" err="1">
                          <a:effectLst/>
                        </a:rPr>
                        <a:t>kohlenstroffreicher</a:t>
                      </a:r>
                      <a:r>
                        <a:rPr lang="de-AT" sz="1100" b="0" dirty="0">
                          <a:effectLst/>
                        </a:rPr>
                        <a:t> Böden (Feucht-,Torfgebiete und LSE)</a:t>
                      </a:r>
                      <a:endParaRPr lang="de-AT" sz="11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970" marR="53970" marT="26985" marB="269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de-AT" sz="1100" b="1" dirty="0">
                          <a:solidFill>
                            <a:schemeClr val="tx1"/>
                          </a:solidFill>
                          <a:effectLst/>
                        </a:rPr>
                        <a:t>SP 4 (vgl. GLÖZ 6 + 7)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de-AT" sz="1100" b="0" dirty="0">
                          <a:effectLst/>
                        </a:rPr>
                        <a:t>Erhaltung der Bodengesundheit einschließlich Schutz der Böden in sensiblen Zeiten und Anbaudiversifizierung oder FF</a:t>
                      </a:r>
                      <a:endParaRPr lang="de-AT" sz="11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970" marR="53970" marT="26985" marB="269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8978358"/>
                  </a:ext>
                </a:extLst>
              </a:tr>
              <a:tr h="617769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de-AT" sz="1100" b="1" dirty="0">
                          <a:solidFill>
                            <a:schemeClr val="tx1"/>
                          </a:solidFill>
                          <a:effectLst/>
                        </a:rPr>
                        <a:t>SP 2 (vgl. GLÖZ 9)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de-AT" sz="1100" dirty="0">
                          <a:effectLst/>
                        </a:rPr>
                        <a:t>Schutz umweltsensibles Dauergrünland in Natura-2000-Gebieten</a:t>
                      </a:r>
                      <a:endParaRPr lang="de-AT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970" marR="53970" marT="26985" marB="269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de-AT" sz="1100" b="1" dirty="0">
                          <a:solidFill>
                            <a:schemeClr val="tx1"/>
                          </a:solidFill>
                          <a:effectLst/>
                        </a:rPr>
                        <a:t>SP 5 (vgl. GLÖZ 3 + 6)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25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de-AT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Erhaltung der organischen Substanz durch Bewirtschaftung Ernterückstände einschließlich Verbot Abbrennen Stoppelfelder</a:t>
                      </a:r>
                    </a:p>
                  </a:txBody>
                  <a:tcPr marL="53970" marR="53970" marT="26985" marB="269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6879332"/>
                  </a:ext>
                </a:extLst>
              </a:tr>
              <a:tr h="551923"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de-AT" sz="1100" b="1" dirty="0">
                          <a:solidFill>
                            <a:schemeClr val="tx1"/>
                          </a:solidFill>
                          <a:effectLst/>
                        </a:rPr>
                        <a:t>SP 3 (vgl. GLÖZ 5)</a:t>
                      </a:r>
                    </a:p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de-AT" sz="1100" dirty="0">
                          <a:effectLst/>
                        </a:rPr>
                        <a:t>Schutz des Bodens vor Erosion unter Berücksichtigung der Standortbedingungen</a:t>
                      </a:r>
                      <a:endParaRPr lang="de-AT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970" marR="53970" marT="26985" marB="269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de-AT" sz="1100" b="1" dirty="0">
                          <a:solidFill>
                            <a:schemeClr val="tx1"/>
                          </a:solidFill>
                          <a:effectLst/>
                        </a:rPr>
                        <a:t>SP 6 (vgl. GLÖZ 4)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25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de-AT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Schutz von Wasserläufen und Grundwasser vor Verunreinigung und Abfluss, Schaffung von Pufferstreifen</a:t>
                      </a:r>
                    </a:p>
                  </a:txBody>
                  <a:tcPr marL="53970" marR="53970" marT="26985" marB="269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2858648"/>
                  </a:ext>
                </a:extLst>
              </a:tr>
            </a:tbl>
          </a:graphicData>
        </a:graphic>
      </p:graphicFrame>
      <p:sp>
        <p:nvSpPr>
          <p:cNvPr id="13" name="Textfeld 12">
            <a:extLst>
              <a:ext uri="{FF2B5EF4-FFF2-40B4-BE49-F238E27FC236}">
                <a16:creationId xmlns:a16="http://schemas.microsoft.com/office/drawing/2014/main" id="{4636DE2B-C0A5-511A-664D-B6AB5E294C67}"/>
              </a:ext>
            </a:extLst>
          </p:cNvPr>
          <p:cNvSpPr txBox="1"/>
          <p:nvPr/>
        </p:nvSpPr>
        <p:spPr>
          <a:xfrm>
            <a:off x="2523996" y="4733849"/>
            <a:ext cx="583086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100" dirty="0"/>
              <a:t>- Verantwortungsvolle Betriebsführung gilt nicht für Betriebe mit Zahlung für Kleinerzeuger</a:t>
            </a:r>
          </a:p>
          <a:p>
            <a:r>
              <a:rPr lang="de-AT" sz="1100" dirty="0"/>
              <a:t>- Schutzpraktiken gelten nicht für Bio-Betriebe (Teilbetrieb + Umstellung)</a:t>
            </a:r>
          </a:p>
        </p:txBody>
      </p:sp>
      <p:sp>
        <p:nvSpPr>
          <p:cNvPr id="14" name="Fußzeilenplatzhalter 3">
            <a:extLst>
              <a:ext uri="{FF2B5EF4-FFF2-40B4-BE49-F238E27FC236}">
                <a16:creationId xmlns:a16="http://schemas.microsoft.com/office/drawing/2014/main" id="{A13E2C89-AA08-0ABC-2F02-76878EBF05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540001" y="4915965"/>
            <a:ext cx="1570161" cy="24877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dirty="0"/>
              <a:t>CY-Präsidentschaftsvorschlag vom 6.3.2026</a:t>
            </a:r>
            <a:endParaRPr lang="de-DE" dirty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672136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6F1600-0CFD-FEE1-4810-FAF504732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Diskussionsbereiche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D144CD2-143A-071D-C72D-59CB3D535B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de-AT" dirty="0"/>
              <a:t>SP 1 (ex GLÖZ 2): Aktualisierung Gebietsausweisung</a:t>
            </a:r>
          </a:p>
          <a:p>
            <a:pPr>
              <a:spcAft>
                <a:spcPts val="0"/>
              </a:spcAft>
            </a:pPr>
            <a:r>
              <a:rPr lang="de-AT" dirty="0"/>
              <a:t>SP 4 (ex GLÖZ 7): Streichung Fruchtwechsel -&gt; nur mehr AD</a:t>
            </a:r>
          </a:p>
          <a:p>
            <a:pPr>
              <a:spcAft>
                <a:spcPts val="0"/>
              </a:spcAft>
            </a:pPr>
            <a:r>
              <a:rPr lang="de-AT" dirty="0"/>
              <a:t>SP 5 (ex GLÖZ 3): Erhalt der organischen Substanz des Bodens durch Bewirtschaftung der Ernterückstände zusätzlich zum Strohabbrennverbot</a:t>
            </a:r>
          </a:p>
          <a:p>
            <a:pPr>
              <a:spcAft>
                <a:spcPts val="0"/>
              </a:spcAft>
            </a:pPr>
            <a:r>
              <a:rPr lang="de-AT" dirty="0"/>
              <a:t>SP 6 (ex GLÖZ 4): Zusätzlich Schutz von Grundwasser, Notwendigkeit Pufferstreifen an belasteten Gewässern (5 m)</a:t>
            </a:r>
          </a:p>
          <a:p>
            <a:pPr>
              <a:spcAft>
                <a:spcPts val="0"/>
              </a:spcAft>
            </a:pPr>
            <a:r>
              <a:rPr lang="de-AT" dirty="0"/>
              <a:t>Anpassung Zeitraum GLÖZ 6</a:t>
            </a:r>
          </a:p>
          <a:p>
            <a:pPr>
              <a:spcAft>
                <a:spcPts val="0"/>
              </a:spcAft>
            </a:pPr>
            <a:r>
              <a:rPr lang="de-AT" dirty="0"/>
              <a:t>GLÖZ 10 – Phosphor</a:t>
            </a:r>
          </a:p>
          <a:p>
            <a:pPr>
              <a:spcAft>
                <a:spcPts val="0"/>
              </a:spcAft>
            </a:pPr>
            <a:r>
              <a:rPr lang="de-AT" dirty="0"/>
              <a:t>Vereinfachung Landschaftselemente bzw. Abgeltung</a:t>
            </a:r>
          </a:p>
          <a:p>
            <a:pPr>
              <a:spcAft>
                <a:spcPts val="0"/>
              </a:spcAft>
            </a:pPr>
            <a:r>
              <a:rPr lang="de-AT" dirty="0"/>
              <a:t>Definition Dauergrünland/-werdung (keine EU-Vorgabe)</a:t>
            </a:r>
          </a:p>
          <a:p>
            <a:endParaRPr lang="de-AT" dirty="0"/>
          </a:p>
          <a:p>
            <a:endParaRPr lang="de-AT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EF1D5AA-2E5E-5BC3-0172-E18D361C6E1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21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577150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2F6C67-4052-6FF2-C525-3EB3BC8DF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Artikel 62 – Kontrollsystem verantwortungsvolle Betriebsführung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E183C3D-7FAD-4AEA-BC66-4AC8BFC407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1196" y="1220400"/>
            <a:ext cx="7978776" cy="3567600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de-AT" dirty="0"/>
              <a:t>MS muss seine </a:t>
            </a:r>
            <a:r>
              <a:rPr lang="de-AT" b="1" dirty="0"/>
              <a:t>bestehenden Kontroll- und Durchsetzungssysteme </a:t>
            </a:r>
            <a:r>
              <a:rPr lang="de-AT" dirty="0"/>
              <a:t>in allen Bereichen nutzen</a:t>
            </a:r>
          </a:p>
          <a:p>
            <a:pPr>
              <a:spcAft>
                <a:spcPts val="0"/>
              </a:spcAft>
            </a:pPr>
            <a:r>
              <a:rPr lang="de-AT" dirty="0"/>
              <a:t>Gewährte Verwaltungsstrafen sind bei der Sanktionsberechnung zu berücksichtigen</a:t>
            </a:r>
          </a:p>
          <a:p>
            <a:pPr lvl="1">
              <a:spcAft>
                <a:spcPts val="0"/>
              </a:spcAft>
            </a:pPr>
            <a:r>
              <a:rPr lang="de-AT" dirty="0"/>
              <a:t>&gt;&gt;&gt; Zusammenführung der bisher getrennten Bereiche Umweltkonditionalität und soziale Konditionalität</a:t>
            </a:r>
          </a:p>
          <a:p>
            <a:pPr>
              <a:spcAft>
                <a:spcPts val="0"/>
              </a:spcAft>
            </a:pPr>
            <a:r>
              <a:rPr lang="de-AT" dirty="0"/>
              <a:t>Reduktion der Zahlungen gem. Art. 35 Abs 1:  (a) bis (f), (o) und (p)</a:t>
            </a:r>
          </a:p>
          <a:p>
            <a:pPr marL="503650" lvl="2">
              <a:spcAft>
                <a:spcPts val="0"/>
              </a:spcAft>
              <a:buClr>
                <a:schemeClr val="tx2"/>
              </a:buClr>
            </a:pPr>
            <a:r>
              <a:rPr lang="de-AT" dirty="0"/>
              <a:t>Degressive flächenbezogene Einkommensstützung </a:t>
            </a:r>
          </a:p>
          <a:p>
            <a:pPr marL="503650" lvl="2">
              <a:spcAft>
                <a:spcPts val="0"/>
              </a:spcAft>
              <a:buClr>
                <a:schemeClr val="tx2"/>
              </a:buClr>
            </a:pPr>
            <a:r>
              <a:rPr lang="de-AT" dirty="0"/>
              <a:t>Gekoppelte Einkommensstützung </a:t>
            </a:r>
          </a:p>
          <a:p>
            <a:pPr marL="503650" lvl="2">
              <a:spcAft>
                <a:spcPts val="0"/>
              </a:spcAft>
              <a:buClr>
                <a:schemeClr val="tx2"/>
              </a:buClr>
            </a:pPr>
            <a:r>
              <a:rPr lang="de-AT" dirty="0"/>
              <a:t>Ausgleichszulage und WRRL + N2000 Zahlung</a:t>
            </a:r>
          </a:p>
          <a:p>
            <a:pPr marL="503650" lvl="2">
              <a:spcAft>
                <a:spcPts val="0"/>
              </a:spcAft>
              <a:buClr>
                <a:schemeClr val="tx2"/>
              </a:buClr>
            </a:pPr>
            <a:r>
              <a:rPr lang="de-AT" dirty="0"/>
              <a:t>Agrarumwelt- und Klimaaktionen (ÖPUL)</a:t>
            </a:r>
          </a:p>
          <a:p>
            <a:pPr algn="just"/>
            <a:endParaRPr lang="de-AT" sz="1400" dirty="0"/>
          </a:p>
          <a:p>
            <a:endParaRPr lang="de-AT" sz="1400" dirty="0"/>
          </a:p>
          <a:p>
            <a:endParaRPr lang="de-AT" sz="1400" dirty="0"/>
          </a:p>
          <a:p>
            <a:endParaRPr lang="de-AT" sz="1400" b="1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9A32020-DA5A-EF3C-36D1-F32C32CB795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22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5125642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2F6C67-4052-6FF2-C525-3EB3BC8DF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Artikel 62 – Kontrollsystem verantwortungsvolle Betriebsführung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E183C3D-7FAD-4AEA-BC66-4AC8BFC407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just">
              <a:lnSpc>
                <a:spcPct val="80000"/>
              </a:lnSpc>
            </a:pPr>
            <a:r>
              <a:rPr lang="de-AT" sz="1700" b="1" dirty="0"/>
              <a:t>Kontrollen durch MS</a:t>
            </a:r>
            <a:r>
              <a:rPr lang="de-AT" sz="1700" dirty="0"/>
              <a:t> zur Überprüfung der Einhaltung der verantwortungsvollen Betriebsführung</a:t>
            </a:r>
          </a:p>
          <a:p>
            <a:pPr algn="just">
              <a:lnSpc>
                <a:spcPct val="80000"/>
              </a:lnSpc>
            </a:pPr>
            <a:r>
              <a:rPr lang="de-AT" sz="1700" b="1" dirty="0"/>
              <a:t>Ausnahme</a:t>
            </a:r>
            <a:r>
              <a:rPr lang="de-AT" sz="1700" dirty="0"/>
              <a:t> von Kontrollen und Sanktionen für Betriebe mit Flächen </a:t>
            </a:r>
            <a:r>
              <a:rPr lang="de-AT" sz="1700" b="1" dirty="0"/>
              <a:t>unter 10 ha</a:t>
            </a:r>
          </a:p>
          <a:p>
            <a:pPr algn="just">
              <a:lnSpc>
                <a:spcPct val="80000"/>
              </a:lnSpc>
            </a:pPr>
            <a:r>
              <a:rPr lang="de-AT" sz="1700" b="1" dirty="0"/>
              <a:t>Obligatorische</a:t>
            </a:r>
            <a:r>
              <a:rPr lang="de-AT" sz="1700" dirty="0"/>
              <a:t> Anwendung bestehenden nationaler Kontroll- und Durchsetzungssystemen für SMR</a:t>
            </a:r>
          </a:p>
          <a:p>
            <a:pPr algn="just">
              <a:lnSpc>
                <a:spcPct val="80000"/>
              </a:lnSpc>
            </a:pPr>
            <a:r>
              <a:rPr lang="de-AT" sz="1700" b="1" dirty="0"/>
              <a:t>Information</a:t>
            </a:r>
            <a:r>
              <a:rPr lang="de-AT" sz="1700" dirty="0"/>
              <a:t> an VW-Behörde/Zahlstelle </a:t>
            </a:r>
            <a:r>
              <a:rPr lang="de-AT" sz="1700" b="1" dirty="0"/>
              <a:t>1x jährlich </a:t>
            </a:r>
            <a:r>
              <a:rPr lang="de-AT" sz="1700" dirty="0"/>
              <a:t>über Verstöße und vollstreckbare Entscheidungen</a:t>
            </a:r>
          </a:p>
          <a:p>
            <a:pPr algn="just">
              <a:lnSpc>
                <a:spcPct val="80000"/>
              </a:lnSpc>
            </a:pPr>
            <a:r>
              <a:rPr lang="de-AT" sz="1700" dirty="0"/>
              <a:t>MS richtet </a:t>
            </a:r>
            <a:r>
              <a:rPr lang="de-AT" sz="1700" b="1" dirty="0"/>
              <a:t>System von Verwaltungsstrafen </a:t>
            </a:r>
            <a:r>
              <a:rPr lang="de-AT" sz="1700" dirty="0"/>
              <a:t>auf Grundlage bestimmter gemeinsamer EU-Vorschriften ein</a:t>
            </a:r>
          </a:p>
          <a:p>
            <a:pPr algn="just">
              <a:lnSpc>
                <a:spcPct val="80000"/>
              </a:lnSpc>
            </a:pPr>
            <a:r>
              <a:rPr lang="de-AT" sz="1700" dirty="0"/>
              <a:t>Bisher getrennte Kontroll- und Verwaltungssysteme für Umweltbestimmungen bzw. arbeitsrechtliche Bestimmungen </a:t>
            </a:r>
            <a:r>
              <a:rPr lang="de-AT" sz="1700" b="1" dirty="0"/>
              <a:t>werden zusammengeführt</a:t>
            </a:r>
          </a:p>
          <a:p>
            <a:pPr>
              <a:lnSpc>
                <a:spcPct val="80000"/>
              </a:lnSpc>
            </a:pPr>
            <a:endParaRPr lang="de-AT" sz="1700" dirty="0"/>
          </a:p>
          <a:p>
            <a:pPr>
              <a:lnSpc>
                <a:spcPct val="80000"/>
              </a:lnSpc>
            </a:pPr>
            <a:endParaRPr lang="de-AT" sz="1700" b="1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9A32020-DA5A-EF3C-36D1-F32C32CB795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23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932882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621BA8-B270-698D-6A15-89513C8D5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Artikel 10: Agrarumwelt- und Klimaaktionen (AUKA)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B84889F-2390-21C7-15C9-7C6470121A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9750" y="1296000"/>
            <a:ext cx="7978776" cy="4853947"/>
          </a:xfrm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de-AT" sz="1600" dirty="0"/>
              <a:t>Mitgliedstaaten schaffen Anreize für folgende Aktionen, die dem Klima, der Umwelt, der Tiergesundheit und dem Tierwohl sowie der nachhaltigen Forstwirtschaft förderlich sind </a:t>
            </a:r>
          </a:p>
          <a:p>
            <a:pPr marL="594900" lvl="1" indent="-342900" algn="just">
              <a:spcAft>
                <a:spcPts val="600"/>
              </a:spcAft>
              <a:buFont typeface="+mj-lt"/>
              <a:buAutoNum type="alphaLcParenR"/>
            </a:pPr>
            <a:r>
              <a:rPr lang="de-AT" sz="1600" b="1" dirty="0"/>
              <a:t>Freiwillige, ein oder mehrjährige Bewirtschaftungsverpflichtungen </a:t>
            </a:r>
            <a:r>
              <a:rPr lang="de-AT" sz="1600" dirty="0"/>
              <a:t>einschließlich Aufrechterhaltung Bio-Landbau und zur Extensivierung der tierischen Erzeugung </a:t>
            </a:r>
            <a:br>
              <a:rPr lang="de-AT" sz="1600" dirty="0"/>
            </a:br>
            <a:r>
              <a:rPr lang="de-AT" sz="1600" b="1" dirty="0">
                <a:solidFill>
                  <a:srgbClr val="C00000"/>
                </a:solidFill>
                <a:sym typeface="Wingdings" panose="05000000000000000000" pitchFamily="2" charset="2"/>
              </a:rPr>
              <a:t> ÖPUL-Maßnahmen als flächen- oder tierbezogene Zahlung</a:t>
            </a:r>
            <a:endParaRPr lang="de-AT" sz="1600" b="1" dirty="0">
              <a:solidFill>
                <a:srgbClr val="C00000"/>
              </a:solidFill>
            </a:endParaRPr>
          </a:p>
          <a:p>
            <a:pPr marL="594900" lvl="1" indent="-342900" algn="just">
              <a:spcAft>
                <a:spcPts val="600"/>
              </a:spcAft>
              <a:buFont typeface="+mj-lt"/>
              <a:buAutoNum type="alphaLcParenR"/>
            </a:pPr>
            <a:r>
              <a:rPr lang="de-AT" sz="1600" b="1" dirty="0"/>
              <a:t>Freiwillige Umstellung auf resiliente Erzeugungssysteme auf Betriebsebene </a:t>
            </a:r>
            <a:r>
              <a:rPr lang="de-AT" sz="1600" dirty="0"/>
              <a:t>einschließlich Umstellung auf Bio-Landbau und Extensivierung von Tierhaltungssystemen </a:t>
            </a:r>
            <a:r>
              <a:rPr lang="de-AT" sz="1600" b="1" dirty="0">
                <a:solidFill>
                  <a:srgbClr val="C00000"/>
                </a:solidFill>
                <a:sym typeface="Wingdings" panose="05000000000000000000" pitchFamily="2" charset="2"/>
              </a:rPr>
              <a:t> „Aktionsplan“ und Pauschalzahlung</a:t>
            </a:r>
            <a:endParaRPr lang="de-AT" sz="1600" b="1" dirty="0">
              <a:solidFill>
                <a:srgbClr val="C00000"/>
              </a:solidFill>
            </a:endParaRPr>
          </a:p>
          <a:p>
            <a:pPr algn="just">
              <a:spcAft>
                <a:spcPts val="600"/>
              </a:spcAft>
            </a:pPr>
            <a:r>
              <a:rPr lang="de-AT" sz="1600" dirty="0"/>
              <a:t>Unterstützung für </a:t>
            </a:r>
            <a:r>
              <a:rPr lang="de-AT" sz="1600" b="1" dirty="0"/>
              <a:t>Bewirtschaftungsverpflichtungen nur für über die GAB (Anhang I, Teil A) und die einschlägigen Mindestanforderungen des nationalen und europäischen Rechts hinausgehen</a:t>
            </a:r>
            <a:r>
              <a:rPr lang="de-AT" sz="1600" dirty="0"/>
              <a:t>. </a:t>
            </a:r>
            <a:r>
              <a:rPr lang="de-AT" sz="1600" dirty="0">
                <a:sym typeface="Wingdings" panose="05000000000000000000" pitchFamily="2" charset="2"/>
              </a:rPr>
              <a:t> bisherige GLÖZ-Anforderungen können zukünftig bezahlt werden!</a:t>
            </a:r>
            <a:endParaRPr lang="de-AT" sz="1600" dirty="0"/>
          </a:p>
          <a:p>
            <a:endParaRPr lang="de-AT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A0A5B22-6197-3870-F203-3C4881E36AC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24</a:t>
            </a:fld>
            <a:endParaRPr lang="de-AT" dirty="0"/>
          </a:p>
        </p:txBody>
      </p:sp>
      <p:sp>
        <p:nvSpPr>
          <p:cNvPr id="6" name="Fußzeilenplatzhalter 3">
            <a:extLst>
              <a:ext uri="{FF2B5EF4-FFF2-40B4-BE49-F238E27FC236}">
                <a16:creationId xmlns:a16="http://schemas.microsoft.com/office/drawing/2014/main" id="{AF9DF94E-10D1-EF89-7243-9195811C9025}"/>
              </a:ext>
            </a:extLst>
          </p:cNvPr>
          <p:cNvSpPr txBox="1">
            <a:spLocks/>
          </p:cNvSpPr>
          <p:nvPr/>
        </p:nvSpPr>
        <p:spPr>
          <a:xfrm>
            <a:off x="540000" y="5008006"/>
            <a:ext cx="6875916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/>
              <a:t>Die Vorschläge im Bereich Umwelt und Klima. Wien, 06. März 2026</a:t>
            </a:r>
            <a:endParaRPr lang="de-DE" dirty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2403636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 8" descr="Diagramm">
            <a:extLst>
              <a:ext uri="{FF2B5EF4-FFF2-40B4-BE49-F238E27FC236}">
                <a16:creationId xmlns:a16="http://schemas.microsoft.com/office/drawing/2014/main" id="{B3A7DE93-08C7-0FD5-9F24-B37208AA09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1077195"/>
              </p:ext>
            </p:extLst>
          </p:nvPr>
        </p:nvGraphicFramePr>
        <p:xfrm>
          <a:off x="4876852" y="1229236"/>
          <a:ext cx="4342162" cy="3914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89897" y="860200"/>
            <a:ext cx="7978525" cy="432000"/>
          </a:xfrm>
        </p:spPr>
        <p:txBody>
          <a:bodyPr/>
          <a:lstStyle/>
          <a:p>
            <a:r>
              <a:rPr lang="de-AT" dirty="0"/>
              <a:t>Leitplanken GAP 2028+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33449" y="1414997"/>
            <a:ext cx="7978776" cy="3380775"/>
          </a:xfrm>
        </p:spPr>
        <p:txBody>
          <a:bodyPr/>
          <a:lstStyle/>
          <a:p>
            <a:pPr lvl="1"/>
            <a:r>
              <a:rPr lang="de-AT" sz="1400" dirty="0"/>
              <a:t>Fokussierung und Priorisierung der Maßnahmen</a:t>
            </a:r>
          </a:p>
          <a:p>
            <a:pPr lvl="1"/>
            <a:r>
              <a:rPr lang="de-AT" sz="1400" dirty="0"/>
              <a:t>Vereinfachung - Kontrollierbarkeit mitdenken!</a:t>
            </a:r>
          </a:p>
          <a:p>
            <a:pPr lvl="1"/>
            <a:r>
              <a:rPr lang="de-AT" sz="1400" dirty="0"/>
              <a:t>Kongruenz AUKA + verantw. Betriebsführung</a:t>
            </a:r>
          </a:p>
          <a:p>
            <a:pPr lvl="1"/>
            <a:r>
              <a:rPr lang="de-AT" sz="1400" dirty="0"/>
              <a:t>Evaluierungsergebnisse berücksichtigen</a:t>
            </a:r>
          </a:p>
          <a:p>
            <a:pPr lvl="1"/>
            <a:endParaRPr lang="de-AT" sz="1400" dirty="0"/>
          </a:p>
          <a:p>
            <a:pPr lvl="1"/>
            <a:r>
              <a:rPr lang="de-AT" sz="1400" dirty="0"/>
              <a:t>Zielorientiertes Programm, rechtliche Ziele</a:t>
            </a:r>
          </a:p>
          <a:p>
            <a:pPr lvl="1"/>
            <a:r>
              <a:rPr lang="de-AT" sz="1400" dirty="0"/>
              <a:t>Partizipation und gemeinsame Diskussion</a:t>
            </a:r>
          </a:p>
          <a:p>
            <a:pPr lvl="1"/>
            <a:r>
              <a:rPr lang="de-AT" sz="1400" dirty="0"/>
              <a:t>Bildung und Beratung stärker integrieren</a:t>
            </a:r>
          </a:p>
          <a:p>
            <a:pPr lvl="1"/>
            <a:r>
              <a:rPr lang="de-AT" sz="1400" dirty="0"/>
              <a:t>Erfahrungen mit Konformitätsverfahren / Fehlerraten</a:t>
            </a:r>
          </a:p>
          <a:p>
            <a:pPr lvl="1"/>
            <a:endParaRPr lang="de-AT" dirty="0"/>
          </a:p>
          <a:p>
            <a:pPr lvl="1"/>
            <a:endParaRPr lang="de-AT" dirty="0"/>
          </a:p>
          <a:p>
            <a:pPr lvl="1"/>
            <a:endParaRPr lang="de-AT" dirty="0"/>
          </a:p>
        </p:txBody>
      </p: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D64426B6-3781-2534-A1F5-A227FBCE5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382491" y="2386940"/>
            <a:ext cx="264226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49BB8CBF-3076-30BB-B84A-DF83A686C9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709660" y="3630880"/>
            <a:ext cx="320190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890C2FE7-A3F2-56B4-20BB-658FEA5C1E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038363" y="4067299"/>
            <a:ext cx="672188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feld 27">
            <a:extLst>
              <a:ext uri="{FF2B5EF4-FFF2-40B4-BE49-F238E27FC236}">
                <a16:creationId xmlns:a16="http://schemas.microsoft.com/office/drawing/2014/main" id="{643DA296-1329-7495-7903-112DC73E5D99}"/>
              </a:ext>
            </a:extLst>
          </p:cNvPr>
          <p:cNvSpPr txBox="1"/>
          <p:nvPr/>
        </p:nvSpPr>
        <p:spPr>
          <a:xfrm>
            <a:off x="7811161" y="4119872"/>
            <a:ext cx="14147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700" b="1" dirty="0"/>
              <a:t>Anschließend politische Abstimmung (LARK, Länder usw.) 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0587AC8F-0B5F-0DF7-166F-1806DA16798E}"/>
              </a:ext>
            </a:extLst>
          </p:cNvPr>
          <p:cNvSpPr txBox="1"/>
          <p:nvPr/>
        </p:nvSpPr>
        <p:spPr>
          <a:xfrm>
            <a:off x="7470915" y="3628224"/>
            <a:ext cx="1189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700" b="1" dirty="0"/>
              <a:t>BMLUK Vorschlag Ende September 2026 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8013443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42292" y="2236171"/>
            <a:ext cx="7978526" cy="969606"/>
          </a:xfrm>
        </p:spPr>
        <p:txBody>
          <a:bodyPr/>
          <a:lstStyle/>
          <a:p>
            <a:r>
              <a:rPr lang="de-AT" err="1"/>
              <a:t>Stocktaking</a:t>
            </a:r>
            <a:r>
              <a:rPr lang="de-AT"/>
              <a:t> - Rückmeldungen der </a:t>
            </a:r>
            <a:br>
              <a:rPr lang="de-AT"/>
            </a:br>
            <a:r>
              <a:rPr lang="de-AT"/>
              <a:t>öffentlichen Konsultation</a:t>
            </a:r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AT" dirty="0" err="1"/>
              <a:t>Referent:innen</a:t>
            </a:r>
            <a:r>
              <a:rPr lang="de-AT" dirty="0"/>
              <a:t> der Sektion II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318248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B34F0F8D-D68B-C89A-D9B7-02EFE2F61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197 Rückmeldungen nach Gruppen</a:t>
            </a:r>
            <a:br>
              <a:rPr lang="de-AT" dirty="0"/>
            </a:br>
            <a:endParaRPr lang="de-AT" dirty="0"/>
          </a:p>
        </p:txBody>
      </p:sp>
      <p:graphicFrame>
        <p:nvGraphicFramePr>
          <p:cNvPr id="7" name="Diagramm 6" descr="Diagramm">
            <a:extLst>
              <a:ext uri="{FF2B5EF4-FFF2-40B4-BE49-F238E27FC236}">
                <a16:creationId xmlns:a16="http://schemas.microsoft.com/office/drawing/2014/main" id="{36ACDA98-A684-633A-0325-0321CC7158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7236651"/>
              </p:ext>
            </p:extLst>
          </p:nvPr>
        </p:nvGraphicFramePr>
        <p:xfrm>
          <a:off x="-4381500" y="1271217"/>
          <a:ext cx="17926050" cy="36787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789033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4DF551-4DC2-1AD5-123A-42C0A9BC6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381 Rückmeldungen nach Themen 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589DFD5-8362-1742-4660-22E2790F2FA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28</a:t>
            </a:fld>
            <a:endParaRPr lang="de-AT" dirty="0"/>
          </a:p>
        </p:txBody>
      </p:sp>
      <p:graphicFrame>
        <p:nvGraphicFramePr>
          <p:cNvPr id="8" name="Diagramm 7" descr="Diagramm">
            <a:extLst>
              <a:ext uri="{FF2B5EF4-FFF2-40B4-BE49-F238E27FC236}">
                <a16:creationId xmlns:a16="http://schemas.microsoft.com/office/drawing/2014/main" id="{9C3E05A1-5591-2FDE-6530-7C644E9862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5904526"/>
              </p:ext>
            </p:extLst>
          </p:nvPr>
        </p:nvGraphicFramePr>
        <p:xfrm>
          <a:off x="540001" y="1378857"/>
          <a:ext cx="8473103" cy="3710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19648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EU-Finanzrahmen 2028 – 2034 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540001" y="1529587"/>
            <a:ext cx="7372509" cy="347703"/>
          </a:xfrm>
        </p:spPr>
        <p:txBody>
          <a:bodyPr/>
          <a:lstStyle/>
          <a:p>
            <a:r>
              <a:rPr lang="de-AT" b="1" dirty="0"/>
              <a:t>Sehr herausfordernde generelle Situation</a:t>
            </a:r>
            <a:r>
              <a:rPr lang="de-AT" dirty="0"/>
              <a:t>: national und international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11B627B3-DDB7-5413-D7E4-3DE1895A5070}"/>
              </a:ext>
            </a:extLst>
          </p:cNvPr>
          <p:cNvSpPr txBox="1">
            <a:spLocks/>
          </p:cNvSpPr>
          <p:nvPr/>
        </p:nvSpPr>
        <p:spPr>
          <a:xfrm>
            <a:off x="540001" y="2167334"/>
            <a:ext cx="8227732" cy="10888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5650" indent="-25082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44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–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96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000" marR="0" lvl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B92B0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Große Anstrengungen und </a:t>
            </a:r>
            <a:r>
              <a:rPr kumimoji="0" lang="de-AT" sz="1800" b="0" i="0" u="sng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Kompromisse für Einstimmigkeit erforderlich</a:t>
            </a: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  <a:p>
            <a:pPr marL="504000" marR="0" lvl="1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orbel" panose="020B0503020204020204" pitchFamily="34" charset="0"/>
              <a:buChar char="−"/>
              <a:tabLst/>
              <a:defRPr/>
            </a:pP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Einige MS</a:t>
            </a:r>
            <a:r>
              <a:rPr lang="de-AT" dirty="0">
                <a:solidFill>
                  <a:srgbClr val="EFF4F7">
                    <a:lumMod val="10000"/>
                  </a:srgbClr>
                </a:solidFill>
              </a:rPr>
              <a:t>: </a:t>
            </a:r>
            <a:r>
              <a:rPr kumimoji="0" lang="de-AT" sz="1800" b="1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effizienter, kleinerer EU-Haushalt: </a:t>
            </a: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AT, DE, FI, NL, SE</a:t>
            </a:r>
          </a:p>
          <a:p>
            <a:pPr marL="504000" marR="0" lvl="1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/>
            </a:pP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Viele MS</a:t>
            </a:r>
            <a:r>
              <a:rPr lang="de-AT" dirty="0">
                <a:solidFill>
                  <a:srgbClr val="EFF4F7">
                    <a:lumMod val="10000"/>
                  </a:srgbClr>
                </a:solidFill>
              </a:rPr>
              <a:t>: </a:t>
            </a:r>
            <a:r>
              <a:rPr kumimoji="0" lang="de-AT" sz="1800" b="1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angemessener EU-Haushalt</a:t>
            </a: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notwendig</a:t>
            </a:r>
            <a:r>
              <a:rPr lang="de-AT" b="1" dirty="0">
                <a:solidFill>
                  <a:srgbClr val="EFF4F7">
                    <a:lumMod val="10000"/>
                  </a:srgbClr>
                </a:solidFill>
              </a:rPr>
              <a:t>: </a:t>
            </a: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u. a. EL, ES, FR, IT, PL, RO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DBCB50E2-E227-ECE9-BF35-995453FFD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5757760" y="3356178"/>
            <a:ext cx="2344692" cy="1729772"/>
            <a:chOff x="5724865" y="3258630"/>
            <a:chExt cx="2344692" cy="1729772"/>
          </a:xfrm>
        </p:grpSpPr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3A31C154-831B-AA95-A443-F08D9559AD3B}"/>
                </a:ext>
              </a:extLst>
            </p:cNvPr>
            <p:cNvSpPr txBox="1"/>
            <p:nvPr/>
          </p:nvSpPr>
          <p:spPr>
            <a:xfrm>
              <a:off x="5724865" y="4788347"/>
              <a:ext cx="2344692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tabLst>
                  <a:tab pos="717550" algn="l"/>
                </a:tabLst>
              </a:pPr>
              <a:r>
                <a:rPr lang="de-AT" sz="700" i="1" dirty="0"/>
                <a:t>Foto: Europa-Gebäude, Sitz des Rats (Quelle: Wikipedia)</a:t>
              </a:r>
            </a:p>
          </p:txBody>
        </p:sp>
        <p:pic>
          <p:nvPicPr>
            <p:cNvPr id="7" name="Grafik 6" descr="Europa-Gebäude; Quelle: https://de.wikipedia.org/wiki/Datei:Europa_building_February_2016.jpg">
              <a:extLst>
                <a:ext uri="{FF2B5EF4-FFF2-40B4-BE49-F238E27FC236}">
                  <a16:creationId xmlns:a16="http://schemas.microsoft.com/office/drawing/2014/main" id="{04C8F3F6-5EE8-EC96-6E24-1456F3D3B6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24865" y="3258630"/>
              <a:ext cx="2280603" cy="15318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26253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Zeitschiene EU-Finanzrahmen (MFR) 2028 – 2034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0220AB47-DEFE-ED15-F8AC-0F57DF860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57749" y="1365845"/>
            <a:ext cx="7978525" cy="622091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2400" b="1" i="0" u="none" strike="noStrike" kern="1200" cap="none" spc="0" normalizeH="0" baseline="0" noProof="0" dirty="0">
              <a:ln>
                <a:noFill/>
              </a:ln>
              <a:solidFill>
                <a:srgbClr val="B92B06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40" name="Foliennummernplatzhalter 4">
            <a:extLst>
              <a:ext uri="{FF2B5EF4-FFF2-40B4-BE49-F238E27FC236}">
                <a16:creationId xmlns:a16="http://schemas.microsoft.com/office/drawing/2014/main" id="{E70C227F-48AA-4CDE-AC7F-859077DACE72}"/>
              </a:ext>
            </a:extLst>
          </p:cNvPr>
          <p:cNvSpPr txBox="1">
            <a:spLocks/>
          </p:cNvSpPr>
          <p:nvPr/>
        </p:nvSpPr>
        <p:spPr>
          <a:xfrm>
            <a:off x="7704003" y="4790252"/>
            <a:ext cx="814522" cy="2000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5650" indent="-25082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44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–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96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000" marR="0" lvl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B92B0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fld id="{1206269C-C24E-4E80-9A4B-E7E19BB59A67}" type="slidenum">
              <a:rPr kumimoji="0" lang="de-AT" sz="1800" b="0" i="0" u="none" strike="noStrike" kern="1200" cap="none" spc="0" normalizeH="0" baseline="0" noProof="0" smtClean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252000" marR="0" lvl="0" indent="-25200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B92B06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t>4</a:t>
            </a:fld>
            <a:endParaRPr kumimoji="0" lang="de-AT" sz="1800" b="0" i="0" u="none" strike="noStrike" kern="1200" cap="none" spc="0" normalizeH="0" baseline="0" noProof="0" dirty="0">
              <a:ln>
                <a:noFill/>
              </a:ln>
              <a:solidFill>
                <a:srgbClr val="EFF4F7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1" name="Grafik 40" descr="Grafik">
            <a:extLst>
              <a:ext uri="{FF2B5EF4-FFF2-40B4-BE49-F238E27FC236}">
                <a16:creationId xmlns:a16="http://schemas.microsoft.com/office/drawing/2014/main" id="{7D5E0775-B829-3385-889C-43538B46C4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4" t="7716" r="520"/>
          <a:stretch/>
        </p:blipFill>
        <p:spPr>
          <a:xfrm>
            <a:off x="6844798" y="849381"/>
            <a:ext cx="3189917" cy="4294119"/>
          </a:xfrm>
          <a:prstGeom prst="parallelogram">
            <a:avLst>
              <a:gd name="adj" fmla="val 27598"/>
            </a:avLst>
          </a:prstGeom>
        </p:spPr>
      </p:pic>
      <p:sp>
        <p:nvSpPr>
          <p:cNvPr id="56" name="Foliennummernplatzhalter 4">
            <a:extLst>
              <a:ext uri="{FF2B5EF4-FFF2-40B4-BE49-F238E27FC236}">
                <a16:creationId xmlns:a16="http://schemas.microsoft.com/office/drawing/2014/main" id="{95900B0E-A5AA-D504-8800-99328FCC63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558201" y="4788000"/>
            <a:ext cx="960324" cy="2000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4" name="Gruppieren 3" descr="Grafik">
            <a:extLst>
              <a:ext uri="{FF2B5EF4-FFF2-40B4-BE49-F238E27FC236}">
                <a16:creationId xmlns:a16="http://schemas.microsoft.com/office/drawing/2014/main" id="{0BF42D02-5DBA-19A2-69FC-4EAB42848C77}"/>
              </a:ext>
            </a:extLst>
          </p:cNvPr>
          <p:cNvGrpSpPr/>
          <p:nvPr/>
        </p:nvGrpSpPr>
        <p:grpSpPr>
          <a:xfrm>
            <a:off x="295049" y="1842999"/>
            <a:ext cx="8553902" cy="2182310"/>
            <a:chOff x="550197" y="1824259"/>
            <a:chExt cx="8553902" cy="2182310"/>
          </a:xfrm>
        </p:grpSpPr>
        <p:sp>
          <p:nvSpPr>
            <p:cNvPr id="44" name="Textfeld 43">
              <a:extLst>
                <a:ext uri="{FF2B5EF4-FFF2-40B4-BE49-F238E27FC236}">
                  <a16:creationId xmlns:a16="http://schemas.microsoft.com/office/drawing/2014/main" id="{90C688CF-8DF0-C5FD-2F40-B8BFC1380DC2}"/>
                </a:ext>
              </a:extLst>
            </p:cNvPr>
            <p:cNvSpPr txBox="1"/>
            <p:nvPr/>
          </p:nvSpPr>
          <p:spPr>
            <a:xfrm>
              <a:off x="550197" y="3461739"/>
              <a:ext cx="4088352" cy="54483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Im Kern: MFR-Verordnung + Eigenmittelbeschluss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05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Wieviel kann ausgegeben werden? + Woher kommen die Einnahmen?</a:t>
              </a:r>
            </a:p>
          </p:txBody>
        </p: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FE2E6905-AB14-C720-7090-8CAE1B23DBFA}"/>
                </a:ext>
              </a:extLst>
            </p:cNvPr>
            <p:cNvGrpSpPr/>
            <p:nvPr/>
          </p:nvGrpSpPr>
          <p:grpSpPr>
            <a:xfrm>
              <a:off x="550197" y="2120291"/>
              <a:ext cx="8553902" cy="1466992"/>
              <a:chOff x="258097" y="2443379"/>
              <a:chExt cx="8553902" cy="1466992"/>
            </a:xfrm>
          </p:grpSpPr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B9D068C5-09A2-B80C-71D6-C8F924099EC3}"/>
                  </a:ext>
                </a:extLst>
              </p:cNvPr>
              <p:cNvSpPr txBox="1"/>
              <p:nvPr/>
            </p:nvSpPr>
            <p:spPr>
              <a:xfrm>
                <a:off x="258097" y="2450146"/>
                <a:ext cx="1417924" cy="1191816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A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Europäische Kommission: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AT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Vorlage MFR-Vorschlag</a:t>
                </a:r>
              </a:p>
            </p:txBody>
          </p: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F8D6E2BB-97EC-719B-1C47-F8A6164E9600}"/>
                  </a:ext>
                </a:extLst>
              </p:cNvPr>
              <p:cNvSpPr txBox="1"/>
              <p:nvPr/>
            </p:nvSpPr>
            <p:spPr>
              <a:xfrm>
                <a:off x="2693336" y="2450715"/>
                <a:ext cx="2130852" cy="1191816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A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Rat der EU</a:t>
                </a:r>
                <a:br>
                  <a:rPr kumimoji="0" lang="de-A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</a:br>
                <a:r>
                  <a:rPr kumimoji="0" lang="de-AT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(technisch &amp; politisch)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AT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Vorbereitung Verhandlungsbox</a:t>
                </a:r>
              </a:p>
            </p:txBody>
          </p:sp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F7F24C2A-4C0E-0C65-D7C4-0B31A64970B2}"/>
                  </a:ext>
                </a:extLst>
              </p:cNvPr>
              <p:cNvSpPr txBox="1"/>
              <p:nvPr/>
            </p:nvSpPr>
            <p:spPr>
              <a:xfrm>
                <a:off x="5005248" y="2443379"/>
                <a:ext cx="1898815" cy="1191816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A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Europäischer Rat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AT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Vorgabe politischer Leitlinien &amp; Grundsatzeinigung</a:t>
                </a:r>
              </a:p>
            </p:txBody>
          </p:sp>
          <p:sp>
            <p:nvSpPr>
              <p:cNvPr id="49" name="Pfeil nach rechts 11">
                <a:extLst>
                  <a:ext uri="{FF2B5EF4-FFF2-40B4-BE49-F238E27FC236}">
                    <a16:creationId xmlns:a16="http://schemas.microsoft.com/office/drawing/2014/main" id="{752C22F8-2C50-EFB2-19BE-A3BC7D854881}"/>
                  </a:ext>
                </a:extLst>
              </p:cNvPr>
              <p:cNvSpPr/>
              <p:nvPr/>
            </p:nvSpPr>
            <p:spPr>
              <a:xfrm flipV="1">
                <a:off x="1561171" y="2913794"/>
                <a:ext cx="1264579" cy="194336"/>
              </a:xfrm>
              <a:prstGeom prst="rightArrow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Rahmen 3">
                <a:extLst>
                  <a:ext uri="{FF2B5EF4-FFF2-40B4-BE49-F238E27FC236}">
                    <a16:creationId xmlns:a16="http://schemas.microsoft.com/office/drawing/2014/main" id="{B38522B7-8B5F-2983-D8D1-53E5B414DBA2}"/>
                  </a:ext>
                </a:extLst>
              </p:cNvPr>
              <p:cNvSpPr/>
              <p:nvPr/>
            </p:nvSpPr>
            <p:spPr>
              <a:xfrm>
                <a:off x="1786181" y="2724156"/>
                <a:ext cx="778706" cy="591541"/>
              </a:xfrm>
              <a:prstGeom prst="bevel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bg1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AT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MFR-Paket</a:t>
                </a:r>
              </a:p>
            </p:txBody>
          </p:sp>
          <p:sp>
            <p:nvSpPr>
              <p:cNvPr id="51" name="Geschweifte Klammer links 50">
                <a:extLst>
                  <a:ext uri="{FF2B5EF4-FFF2-40B4-BE49-F238E27FC236}">
                    <a16:creationId xmlns:a16="http://schemas.microsoft.com/office/drawing/2014/main" id="{00EC691E-30CF-649F-EA36-7E96E93EF807}"/>
                  </a:ext>
                </a:extLst>
              </p:cNvPr>
              <p:cNvSpPr/>
              <p:nvPr/>
            </p:nvSpPr>
            <p:spPr>
              <a:xfrm rot="16200000">
                <a:off x="2036996" y="3210596"/>
                <a:ext cx="279890" cy="744944"/>
              </a:xfrm>
              <a:prstGeom prst="leftBrace">
                <a:avLst>
                  <a:gd name="adj1" fmla="val 46394"/>
                  <a:gd name="adj2" fmla="val 49763"/>
                </a:avLst>
              </a:prstGeom>
              <a:noFill/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Pfeil nach rechts 17">
                <a:extLst>
                  <a:ext uri="{FF2B5EF4-FFF2-40B4-BE49-F238E27FC236}">
                    <a16:creationId xmlns:a16="http://schemas.microsoft.com/office/drawing/2014/main" id="{309BCD6F-D6C9-27AC-327D-198BA3D941C3}"/>
                  </a:ext>
                </a:extLst>
              </p:cNvPr>
              <p:cNvSpPr/>
              <p:nvPr/>
            </p:nvSpPr>
            <p:spPr>
              <a:xfrm flipV="1">
                <a:off x="4773211" y="2922758"/>
                <a:ext cx="311892" cy="194336"/>
              </a:xfrm>
              <a:prstGeom prst="rightArrow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" name="Textfeld 52">
                <a:extLst>
                  <a:ext uri="{FF2B5EF4-FFF2-40B4-BE49-F238E27FC236}">
                    <a16:creationId xmlns:a16="http://schemas.microsoft.com/office/drawing/2014/main" id="{806C7470-FB63-B1A9-510B-42191350C940}"/>
                  </a:ext>
                </a:extLst>
              </p:cNvPr>
              <p:cNvSpPr txBox="1"/>
              <p:nvPr/>
            </p:nvSpPr>
            <p:spPr>
              <a:xfrm>
                <a:off x="7073683" y="2446140"/>
                <a:ext cx="1738316" cy="1464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A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Beschluss im Rat </a:t>
                </a:r>
                <a:r>
                  <a:rPr kumimoji="0" lang="de-AT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(einstimmig), </a:t>
                </a:r>
                <a:r>
                  <a:rPr kumimoji="0" lang="de-A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Zustimmung EP </a:t>
                </a:r>
                <a:r>
                  <a:rPr kumimoji="0" lang="de-AT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(Europäisches Parlament)</a:t>
                </a:r>
              </a:p>
            </p:txBody>
          </p:sp>
          <p:sp>
            <p:nvSpPr>
              <p:cNvPr id="54" name="Pfeil nach rechts 18">
                <a:extLst>
                  <a:ext uri="{FF2B5EF4-FFF2-40B4-BE49-F238E27FC236}">
                    <a16:creationId xmlns:a16="http://schemas.microsoft.com/office/drawing/2014/main" id="{C862703C-8D6A-5321-C7C3-E8E1C1A49126}"/>
                  </a:ext>
                </a:extLst>
              </p:cNvPr>
              <p:cNvSpPr/>
              <p:nvPr/>
            </p:nvSpPr>
            <p:spPr>
              <a:xfrm flipV="1">
                <a:off x="6794188" y="2941600"/>
                <a:ext cx="339454" cy="194336"/>
              </a:xfrm>
              <a:prstGeom prst="rightArrow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B5122321-DBD9-46C9-42E0-64F82728D6FE}"/>
                </a:ext>
              </a:extLst>
            </p:cNvPr>
            <p:cNvSpPr txBox="1"/>
            <p:nvPr/>
          </p:nvSpPr>
          <p:spPr>
            <a:xfrm>
              <a:off x="1334654" y="1833682"/>
              <a:ext cx="1522334" cy="340519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285750" marR="0" lvl="0" indent="-28575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de-AT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16. Juli 2025</a:t>
              </a:r>
              <a:endPara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</p:txBody>
        </p: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FD6440EC-D34C-5612-B3EC-761A53A811AA}"/>
                </a:ext>
              </a:extLst>
            </p:cNvPr>
            <p:cNvSpPr txBox="1"/>
            <p:nvPr/>
          </p:nvSpPr>
          <p:spPr>
            <a:xfrm>
              <a:off x="3593954" y="1828434"/>
              <a:ext cx="1522334" cy="340519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285750" marR="0" lvl="0" indent="-28575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F0502020204030204" pitchFamily="34" charset="0"/>
                <a:buChar char="»"/>
                <a:tabLst/>
                <a:defRPr/>
              </a:pPr>
              <a:r>
                <a:rPr kumimoji="0" lang="de-AT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seit Juli 2025</a:t>
              </a:r>
              <a:endPara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</p:txBody>
        </p:sp>
        <p:sp>
          <p:nvSpPr>
            <p:cNvPr id="59" name="Textfeld 58">
              <a:extLst>
                <a:ext uri="{FF2B5EF4-FFF2-40B4-BE49-F238E27FC236}">
                  <a16:creationId xmlns:a16="http://schemas.microsoft.com/office/drawing/2014/main" id="{36582D7B-CA3D-0A37-4EF0-8C0B51D17CB8}"/>
                </a:ext>
              </a:extLst>
            </p:cNvPr>
            <p:cNvSpPr txBox="1"/>
            <p:nvPr/>
          </p:nvSpPr>
          <p:spPr>
            <a:xfrm>
              <a:off x="5682466" y="1824259"/>
              <a:ext cx="1522334" cy="340519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285750" marR="0" lvl="0" indent="-28575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F0502020204030204" pitchFamily="34" charset="0"/>
                <a:buChar char="»"/>
                <a:tabLst/>
                <a:defRPr/>
              </a:pPr>
              <a:r>
                <a:rPr kumimoji="0" lang="de-AT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Ende 2026?</a:t>
              </a:r>
              <a:endPara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</p:txBody>
        </p:sp>
        <p:sp>
          <p:nvSpPr>
            <p:cNvPr id="60" name="Textfeld 59">
              <a:extLst>
                <a:ext uri="{FF2B5EF4-FFF2-40B4-BE49-F238E27FC236}">
                  <a16:creationId xmlns:a16="http://schemas.microsoft.com/office/drawing/2014/main" id="{50D471FC-B03A-FA99-3A09-91487398EE7E}"/>
                </a:ext>
              </a:extLst>
            </p:cNvPr>
            <p:cNvSpPr txBox="1"/>
            <p:nvPr/>
          </p:nvSpPr>
          <p:spPr>
            <a:xfrm>
              <a:off x="7581281" y="1828881"/>
              <a:ext cx="1522334" cy="340519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285750" marR="0" lvl="0" indent="-28575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F0502020204030204" pitchFamily="34" charset="0"/>
                <a:buChar char="»"/>
                <a:tabLst/>
                <a:defRPr/>
              </a:pPr>
              <a:r>
                <a:rPr kumimoji="0" lang="de-AT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2027?</a:t>
              </a:r>
              <a:endPara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</p:txBody>
        </p:sp>
        <p:sp>
          <p:nvSpPr>
            <p:cNvPr id="3" name="Textfeld 2">
              <a:extLst>
                <a:ext uri="{FF2B5EF4-FFF2-40B4-BE49-F238E27FC236}">
                  <a16:creationId xmlns:a16="http://schemas.microsoft.com/office/drawing/2014/main" id="{47F3DDDA-F74A-79E9-0973-6F8DB1A165CC}"/>
                </a:ext>
              </a:extLst>
            </p:cNvPr>
            <p:cNvSpPr txBox="1"/>
            <p:nvPr/>
          </p:nvSpPr>
          <p:spPr>
            <a:xfrm>
              <a:off x="7862801" y="3646685"/>
              <a:ext cx="1240814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8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Grafik: BMLUK, Abt. II/2</a:t>
              </a:r>
              <a:endParaRPr kumimoji="0" lang="de-AT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3072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Volumen des MFR-Vorschlags 2028 – 2034</a:t>
            </a:r>
          </a:p>
        </p:txBody>
      </p:sp>
      <p:pic>
        <p:nvPicPr>
          <p:cNvPr id="5" name="Grafik 4" descr="Volumen des MFR-Vorschlags 2028 – 2034">
            <a:extLst>
              <a:ext uri="{FF2B5EF4-FFF2-40B4-BE49-F238E27FC236}">
                <a16:creationId xmlns:a16="http://schemas.microsoft.com/office/drawing/2014/main" id="{DED18B28-B85C-BD1C-9A03-A8A8269DB3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657" y="1186135"/>
            <a:ext cx="5518188" cy="3548898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0220AB47-DEFE-ED15-F8AC-0F57DF860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57749" y="1365845"/>
            <a:ext cx="7978525" cy="622091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2400" b="1" i="0" u="none" strike="noStrike" kern="1200" cap="none" spc="0" normalizeH="0" baseline="0" noProof="0" dirty="0">
              <a:ln>
                <a:noFill/>
              </a:ln>
              <a:solidFill>
                <a:srgbClr val="B92B06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EB618D59-05DE-95B2-FCC5-5604DC10B683}"/>
              </a:ext>
            </a:extLst>
          </p:cNvPr>
          <p:cNvSpPr txBox="1">
            <a:spLocks/>
          </p:cNvSpPr>
          <p:nvPr/>
        </p:nvSpPr>
        <p:spPr>
          <a:xfrm>
            <a:off x="6158351" y="1893976"/>
            <a:ext cx="2832267" cy="2289386"/>
          </a:xfrm>
          <a:prstGeom prst="rect">
            <a:avLst/>
          </a:prstGeom>
          <a:solidFill>
            <a:schemeClr val="bg2"/>
          </a:solidFill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5650" indent="-25082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44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–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96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B92B0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2000" b="1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Zentrale Instrumente</a:t>
            </a:r>
            <a:r>
              <a:rPr kumimoji="0" lang="de-AT" sz="20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  <a:p>
            <a:pPr marL="252000" marR="0" lvl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B92B0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600" b="0" i="0" u="sng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NRPP</a:t>
            </a:r>
            <a:r>
              <a:rPr kumimoji="0" lang="de-AT" sz="16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Nationale und regionale Partnerschaftspläne (inkl. GAP)</a:t>
            </a:r>
          </a:p>
          <a:p>
            <a:pPr marL="252000" marR="0" lvl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B92B0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600" b="0" i="0" u="sng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EWF</a:t>
            </a:r>
            <a:r>
              <a:rPr kumimoji="0" lang="de-AT" sz="16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Europäischer Wettbewerbsfähigkeitsfonds</a:t>
            </a:r>
          </a:p>
          <a:p>
            <a:pPr marL="252000" marR="0" lvl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B92B0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600" b="0" i="0" u="sng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GE</a:t>
            </a:r>
            <a:r>
              <a:rPr kumimoji="0" lang="de-AT" sz="16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Globales Europa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B92B0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de-AT" sz="1800" b="0" i="0" u="none" strike="noStrike" kern="1200" cap="none" spc="0" normalizeH="0" baseline="0" noProof="0" dirty="0">
              <a:ln>
                <a:noFill/>
              </a:ln>
              <a:solidFill>
                <a:srgbClr val="EFF4F7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9" name="Foliennummernplatzhalter 4">
            <a:extLst>
              <a:ext uri="{FF2B5EF4-FFF2-40B4-BE49-F238E27FC236}">
                <a16:creationId xmlns:a16="http://schemas.microsoft.com/office/drawing/2014/main" id="{BC3A63E2-6BD0-E57B-43D5-F55A3AC67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558201" y="4788000"/>
            <a:ext cx="960324" cy="2000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00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8A84971-73E3-8798-3539-A32D3C241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206269C-C24E-4E80-9A4B-E7E19BB59A67}" type="slidenum">
              <a:rPr lang="de-AT">
                <a:solidFill>
                  <a:srgbClr val="000000"/>
                </a:solidFill>
              </a:rPr>
              <a:pPr defTabSz="685800">
                <a:defRPr/>
              </a:pPr>
              <a:t>6</a:t>
            </a:fld>
            <a:endParaRPr lang="de-AT" dirty="0">
              <a:solidFill>
                <a:srgbClr val="000000"/>
              </a:solidFill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0E08A2FF-2B41-1EFB-7FBD-1E77BA00C5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3" b="680"/>
          <a:stretch/>
        </p:blipFill>
        <p:spPr>
          <a:xfrm>
            <a:off x="210813" y="401925"/>
            <a:ext cx="8860098" cy="474157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D573FA4-A6C2-2E01-33BF-E5B6D8005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773" y="802830"/>
            <a:ext cx="3627107" cy="716873"/>
          </a:xfrm>
        </p:spPr>
        <p:txBody>
          <a:bodyPr/>
          <a:lstStyle/>
          <a:p>
            <a:r>
              <a:rPr lang="de-AT" dirty="0"/>
              <a:t>MFR: Vergleich 2021-2027</a:t>
            </a:r>
            <a:br>
              <a:rPr lang="de-AT" dirty="0"/>
            </a:br>
            <a:r>
              <a:rPr lang="de-AT" dirty="0"/>
              <a:t>&amp; 2028-2034 nach Bereichen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5DB80C87-DE16-6589-D89F-3E55F4F7BEBE}"/>
              </a:ext>
            </a:extLst>
          </p:cNvPr>
          <p:cNvSpPr txBox="1"/>
          <p:nvPr/>
        </p:nvSpPr>
        <p:spPr>
          <a:xfrm>
            <a:off x="330773" y="1778431"/>
            <a:ext cx="310403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>
                <a:srgbClr val="B92B06"/>
              </a:buClr>
              <a:buFont typeface="Arial" panose="020B0604020202020204" pitchFamily="34" charset="0"/>
              <a:buChar char="•"/>
              <a:defRPr/>
            </a:pPr>
            <a:r>
              <a:rPr lang="de-AT" dirty="0">
                <a:solidFill>
                  <a:srgbClr val="EFF4F7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EK-Vorschlag: </a:t>
            </a:r>
            <a:r>
              <a:rPr lang="de-AT" b="1" dirty="0">
                <a:solidFill>
                  <a:srgbClr val="EFF4F7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Verschiebung Prioritäten und Schwerpunkte </a:t>
            </a:r>
            <a:r>
              <a:rPr lang="de-AT" dirty="0">
                <a:solidFill>
                  <a:srgbClr val="EFF4F7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auf </a:t>
            </a:r>
            <a:br>
              <a:rPr lang="de-AT" dirty="0">
                <a:solidFill>
                  <a:srgbClr val="EFF4F7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AT" dirty="0">
                <a:solidFill>
                  <a:srgbClr val="EFF4F7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EU-Ebene</a:t>
            </a:r>
          </a:p>
          <a:p>
            <a:pPr defTabSz="685800">
              <a:buClr>
                <a:srgbClr val="B92B06"/>
              </a:buClr>
              <a:defRPr/>
            </a:pPr>
            <a:endParaRPr lang="de-AT" dirty="0">
              <a:solidFill>
                <a:srgbClr val="EFF4F7">
                  <a:lumMod val="1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57175" indent="-257175" defTabSz="685800">
              <a:buClr>
                <a:srgbClr val="B92B06"/>
              </a:buClr>
              <a:buFont typeface="Arial" panose="020B0604020202020204" pitchFamily="34" charset="0"/>
              <a:buChar char="•"/>
              <a:defRPr/>
            </a:pPr>
            <a:r>
              <a:rPr lang="de-AT" b="1" dirty="0">
                <a:solidFill>
                  <a:srgbClr val="EFF4F7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Verlagerung</a:t>
            </a:r>
            <a:r>
              <a:rPr lang="de-AT" dirty="0">
                <a:solidFill>
                  <a:srgbClr val="EFF4F7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von traditionellen Politiken (GAP, Regionalpolitik) zu </a:t>
            </a:r>
            <a:r>
              <a:rPr lang="de-AT" b="1" dirty="0">
                <a:solidFill>
                  <a:srgbClr val="EFF4F7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neuen Politikbereichen </a:t>
            </a:r>
            <a:r>
              <a:rPr lang="de-AT" dirty="0">
                <a:solidFill>
                  <a:srgbClr val="EFF4F7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(Sicherheit, Verteidigung, Forschung etc.)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D34519DB-D526-C917-9928-4D0AB5BA0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79" y="157453"/>
            <a:ext cx="1749874" cy="552592"/>
          </a:xfrm>
          <a:prstGeom prst="rect">
            <a:avLst/>
          </a:prstGeom>
        </p:spPr>
      </p:pic>
      <p:sp>
        <p:nvSpPr>
          <p:cNvPr id="4" name="Foliennummernplatzhalter 4">
            <a:extLst>
              <a:ext uri="{FF2B5EF4-FFF2-40B4-BE49-F238E27FC236}">
                <a16:creationId xmlns:a16="http://schemas.microsoft.com/office/drawing/2014/main" id="{2FB5237A-9232-248D-C8DC-9F58C07D2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7672501" y="4902301"/>
            <a:ext cx="960324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333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8">
              <a:defRPr/>
            </a:pPr>
            <a:fld id="{1206269C-C24E-4E80-9A4B-E7E19BB59A67}" type="slidenum">
              <a:rPr lang="de-AT" sz="1000">
                <a:solidFill>
                  <a:srgbClr val="000000"/>
                </a:solidFill>
              </a:rPr>
              <a:pPr algn="r" defTabSz="914378">
                <a:defRPr/>
              </a:pPr>
              <a:t>6</a:t>
            </a:fld>
            <a:endParaRPr lang="de-AT" sz="1000" dirty="0">
              <a:solidFill>
                <a:srgbClr val="000000"/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17FC54D-052E-9019-C68F-1DFD8776F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413076" y="3123818"/>
            <a:ext cx="176544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17550" algn="l"/>
              </a:tabLst>
              <a:defRPr/>
            </a:pPr>
            <a:r>
              <a:rPr kumimoji="0" lang="de-AT" sz="7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© Foto: </a:t>
            </a:r>
            <a:r>
              <a:rPr kumimoji="0" lang="de-AT" sz="7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Dati</a:t>
            </a:r>
            <a:r>
              <a:rPr kumimoji="0" lang="de-AT" sz="7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AT" sz="7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Bendo</a:t>
            </a:r>
            <a:r>
              <a:rPr kumimoji="0" lang="de-AT" sz="7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/European </a:t>
            </a:r>
            <a:r>
              <a:rPr kumimoji="0" lang="de-AT" sz="7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Commission</a:t>
            </a:r>
            <a:endParaRPr kumimoji="0" lang="de-AT" sz="7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82F8E0B-7A92-546F-081E-3B4E4D58B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5882" y="2200979"/>
            <a:ext cx="1339837" cy="893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018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GAP ab 2028: Rechtsvorschläge</a:t>
            </a:r>
          </a:p>
        </p:txBody>
      </p:sp>
      <p:sp>
        <p:nvSpPr>
          <p:cNvPr id="5" name="Foliennummernplatzhalt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Grafik 3" descr="GAP ab 2028: Rechtsvorschläge">
            <a:extLst>
              <a:ext uri="{FF2B5EF4-FFF2-40B4-BE49-F238E27FC236}">
                <a16:creationId xmlns:a16="http://schemas.microsoft.com/office/drawing/2014/main" id="{E163EC84-114E-8B25-9BEE-BF0151D8B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01" y="1277762"/>
            <a:ext cx="7342096" cy="357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033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Grafik">
            <a:extLst>
              <a:ext uri="{FF2B5EF4-FFF2-40B4-BE49-F238E27FC236}">
                <a16:creationId xmlns:a16="http://schemas.microsoft.com/office/drawing/2014/main" id="{CBC03312-3478-CECD-10D2-6F80FE0FCF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57021" y="1002872"/>
            <a:ext cx="3537476" cy="2452699"/>
          </a:xfrm>
          <a:prstGeom prst="rect">
            <a:avLst/>
          </a:prstGeom>
        </p:spPr>
      </p:pic>
      <p:grpSp>
        <p:nvGrpSpPr>
          <p:cNvPr id="3" name="Gruppieren 2" descr="Grafik">
            <a:extLst>
              <a:ext uri="{FF2B5EF4-FFF2-40B4-BE49-F238E27FC236}">
                <a16:creationId xmlns:a16="http://schemas.microsoft.com/office/drawing/2014/main" id="{C9901085-0215-E4B0-A5EE-1EE933F6D955}"/>
              </a:ext>
            </a:extLst>
          </p:cNvPr>
          <p:cNvGrpSpPr/>
          <p:nvPr/>
        </p:nvGrpSpPr>
        <p:grpSpPr>
          <a:xfrm>
            <a:off x="467795" y="963574"/>
            <a:ext cx="7042259" cy="4203009"/>
            <a:chOff x="694806" y="1006007"/>
            <a:chExt cx="7042258" cy="4203008"/>
          </a:xfrm>
        </p:grpSpPr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783F65E7-C2F2-6622-6132-3D7CAD5EF8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flipH="1">
              <a:off x="5297193" y="1006007"/>
              <a:ext cx="2402346" cy="3134420"/>
            </a:xfrm>
            <a:prstGeom prst="rect">
              <a:avLst/>
            </a:prstGeom>
          </p:spPr>
        </p:pic>
        <p:pic>
          <p:nvPicPr>
            <p:cNvPr id="4" name="Grafik 11">
              <a:extLst>
                <a:ext uri="{FF2B5EF4-FFF2-40B4-BE49-F238E27FC236}">
                  <a16:creationId xmlns:a16="http://schemas.microsoft.com/office/drawing/2014/main" id="{D5E207D3-11BC-19A7-9303-BA71DFC58EF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4806" y="1024151"/>
              <a:ext cx="2349602" cy="3029689"/>
            </a:xfrm>
            <a:prstGeom prst="rect">
              <a:avLst/>
            </a:prstGeom>
          </p:spPr>
        </p:pic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DDB9BA58-B420-E26C-6530-90A1147CFC6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16200000">
              <a:off x="1077486" y="2459809"/>
              <a:ext cx="2302545" cy="3032952"/>
            </a:xfrm>
            <a:prstGeom prst="rect">
              <a:avLst/>
            </a:prstGeom>
          </p:spPr>
        </p:pic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B98E01E2-CA7C-DC4B-4318-9C9B2586AE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rot="10800000">
              <a:off x="3027889" y="2284170"/>
              <a:ext cx="2308247" cy="2843388"/>
            </a:xfrm>
            <a:prstGeom prst="rect">
              <a:avLst/>
            </a:prstGeom>
          </p:spPr>
        </p:pic>
        <p:pic>
          <p:nvPicPr>
            <p:cNvPr id="18" name="Grafik 13">
              <a:extLst>
                <a:ext uri="{FF2B5EF4-FFF2-40B4-BE49-F238E27FC236}">
                  <a16:creationId xmlns:a16="http://schemas.microsoft.com/office/drawing/2014/main" id="{EF26DCB7-FE3D-7B5C-51C9-A98800797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 rot="5400000" flipH="1">
              <a:off x="5025253" y="2464750"/>
              <a:ext cx="2288434" cy="3083460"/>
            </a:xfrm>
            <a:prstGeom prst="rect">
              <a:avLst/>
            </a:prstGeom>
          </p:spPr>
        </p:pic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7E4CF471-8488-7E0A-A828-707CB2485C2F}"/>
                </a:ext>
              </a:extLst>
            </p:cNvPr>
            <p:cNvSpPr txBox="1"/>
            <p:nvPr/>
          </p:nvSpPr>
          <p:spPr>
            <a:xfrm>
              <a:off x="783868" y="1076444"/>
              <a:ext cx="1820918" cy="18570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378">
                <a:lnSpc>
                  <a:spcPct val="150000"/>
                </a:lnSpc>
                <a:defRPr/>
              </a:pPr>
              <a:r>
                <a:rPr lang="de-AT" sz="1500" b="1" dirty="0">
                  <a:solidFill>
                    <a:srgbClr val="000000"/>
                  </a:solidFill>
                  <a:latin typeface="Calibri" panose="020F0502020204030204"/>
                  <a:sym typeface="Wingdings" panose="05000000000000000000" pitchFamily="2" charset="2"/>
                </a:rPr>
                <a:t>Abschaffung der Zwei-Säulen-Struktur</a:t>
              </a:r>
            </a:p>
            <a:p>
              <a:pPr defTabSz="914378">
                <a:lnSpc>
                  <a:spcPct val="150000"/>
                </a:lnSpc>
                <a:defRPr/>
              </a:pPr>
              <a:endParaRPr lang="de-AT" sz="200" b="1" dirty="0">
                <a:solidFill>
                  <a:srgbClr val="000000"/>
                </a:solidFill>
                <a:latin typeface="Calibri" panose="020F0502020204030204"/>
                <a:sym typeface="Wingdings" panose="05000000000000000000" pitchFamily="2" charset="2"/>
              </a:endParaRPr>
            </a:p>
            <a:p>
              <a:pPr defTabSz="914378">
                <a:lnSpc>
                  <a:spcPct val="150000"/>
                </a:lnSpc>
                <a:defRPr/>
              </a:pPr>
              <a:r>
                <a:rPr lang="de-AT" sz="1500" dirty="0">
                  <a:solidFill>
                    <a:srgbClr val="000000"/>
                  </a:solidFill>
                  <a:latin typeface="Calibri" panose="020F0502020204030204"/>
                  <a:sym typeface="Wingdings" panose="05000000000000000000" pitchFamily="2" charset="2"/>
                </a:rPr>
                <a:t></a:t>
              </a:r>
              <a:r>
                <a:rPr lang="de-AT" sz="1500" b="1" dirty="0">
                  <a:solidFill>
                    <a:srgbClr val="000000"/>
                  </a:solidFill>
                  <a:latin typeface="Calibri" panose="020F0502020204030204"/>
                  <a:sym typeface="Wingdings" panose="05000000000000000000" pitchFamily="2" charset="2"/>
                </a:rPr>
                <a:t>GAP-Maßnahmen bleiben erhalten</a:t>
              </a:r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7F42B6DB-146B-A633-6055-6DC0ACED6E39}"/>
                </a:ext>
              </a:extLst>
            </p:cNvPr>
            <p:cNvSpPr txBox="1"/>
            <p:nvPr/>
          </p:nvSpPr>
          <p:spPr>
            <a:xfrm>
              <a:off x="816321" y="3598841"/>
              <a:ext cx="2230920" cy="10953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378">
                <a:lnSpc>
                  <a:spcPct val="150000"/>
                </a:lnSpc>
                <a:defRPr/>
              </a:pPr>
              <a:r>
                <a:rPr lang="de-AT" sz="1500" b="1" dirty="0">
                  <a:solidFill>
                    <a:srgbClr val="000000"/>
                  </a:solidFill>
                  <a:latin typeface="Calibri" panose="020F0502020204030204"/>
                  <a:sym typeface="Wingdings" panose="05000000000000000000" pitchFamily="2" charset="2"/>
                </a:rPr>
                <a:t>Farm Stewardship-System </a:t>
              </a:r>
              <a:r>
                <a:rPr lang="de-AT" sz="1500" i="1" dirty="0">
                  <a:solidFill>
                    <a:srgbClr val="000000"/>
                  </a:solidFill>
                  <a:latin typeface="Calibri" panose="020F0502020204030204"/>
                  <a:sym typeface="Wingdings" panose="05000000000000000000" pitchFamily="2" charset="2"/>
                </a:rPr>
                <a:t>Verantwortungsvolle Betriebsführung</a:t>
              </a:r>
              <a:endParaRPr lang="de-AT" sz="1500" dirty="0">
                <a:solidFill>
                  <a:srgbClr val="000000"/>
                </a:solidFill>
                <a:latin typeface="Calibri" panose="020F0502020204030204"/>
                <a:sym typeface="Wingdings" panose="05000000000000000000" pitchFamily="2" charset="2"/>
              </a:endParaRPr>
            </a:p>
          </p:txBody>
        </p:sp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86F42BC3-1DBE-D13C-43EF-3D34160F4A8A}"/>
                </a:ext>
              </a:extLst>
            </p:cNvPr>
            <p:cNvSpPr txBox="1"/>
            <p:nvPr/>
          </p:nvSpPr>
          <p:spPr>
            <a:xfrm>
              <a:off x="5357992" y="3485781"/>
              <a:ext cx="2308248" cy="10953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378">
                <a:lnSpc>
                  <a:spcPct val="150000"/>
                </a:lnSpc>
                <a:defRPr/>
              </a:pPr>
              <a:r>
                <a:rPr lang="de-AT" sz="1500" b="1" dirty="0">
                  <a:solidFill>
                    <a:srgbClr val="000000"/>
                  </a:solidFill>
                  <a:latin typeface="Calibri" panose="020F0502020204030204"/>
                  <a:sym typeface="Wingdings" panose="05000000000000000000" pitchFamily="2" charset="2"/>
                </a:rPr>
                <a:t>Fokus auf Generationenerneuerung </a:t>
              </a:r>
            </a:p>
            <a:p>
              <a:pPr algn="ctr" defTabSz="914378">
                <a:lnSpc>
                  <a:spcPct val="150000"/>
                </a:lnSpc>
                <a:defRPr/>
              </a:pPr>
              <a:r>
                <a:rPr lang="de-AT" sz="1500" b="1" dirty="0">
                  <a:solidFill>
                    <a:srgbClr val="000000"/>
                  </a:solidFill>
                  <a:latin typeface="Calibri" panose="020F0502020204030204"/>
                  <a:sym typeface="Wingdings" panose="05000000000000000000" pitchFamily="2" charset="2"/>
                </a:rPr>
                <a:t>und </a:t>
              </a:r>
              <a:r>
                <a:rPr lang="de-AT" sz="1500" b="1" dirty="0" err="1">
                  <a:solidFill>
                    <a:srgbClr val="000000"/>
                  </a:solidFill>
                  <a:latin typeface="Calibri" panose="020F0502020204030204"/>
                  <a:sym typeface="Wingdings" panose="05000000000000000000" pitchFamily="2" charset="2"/>
                </a:rPr>
                <a:t>Junglandwirt:innen</a:t>
              </a:r>
              <a:endParaRPr lang="de-AT" sz="1500" b="1" dirty="0">
                <a:solidFill>
                  <a:srgbClr val="000000"/>
                </a:solidFill>
                <a:latin typeface="Calibri" panose="020F0502020204030204"/>
                <a:sym typeface="Wingdings" panose="05000000000000000000" pitchFamily="2" charset="2"/>
              </a:endParaRPr>
            </a:p>
          </p:txBody>
        </p:sp>
        <p:sp>
          <p:nvSpPr>
            <p:cNvPr id="26" name="Textfeld 25">
              <a:extLst>
                <a:ext uri="{FF2B5EF4-FFF2-40B4-BE49-F238E27FC236}">
                  <a16:creationId xmlns:a16="http://schemas.microsoft.com/office/drawing/2014/main" id="{B276C640-17F6-1348-8161-1552E02F607F}"/>
                </a:ext>
              </a:extLst>
            </p:cNvPr>
            <p:cNvSpPr txBox="1"/>
            <p:nvPr/>
          </p:nvSpPr>
          <p:spPr>
            <a:xfrm>
              <a:off x="3408969" y="3016108"/>
              <a:ext cx="1518736" cy="219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378">
                <a:lnSpc>
                  <a:spcPct val="150000"/>
                </a:lnSpc>
                <a:defRPr/>
              </a:pPr>
              <a:r>
                <a:rPr lang="de-AT" sz="1500" b="1" dirty="0">
                  <a:solidFill>
                    <a:srgbClr val="000000"/>
                  </a:solidFill>
                  <a:latin typeface="Calibri" panose="020F0502020204030204"/>
                  <a:sym typeface="Wingdings" panose="05000000000000000000" pitchFamily="2" charset="2"/>
                </a:rPr>
                <a:t>Fokus auf Verbesserung </a:t>
              </a:r>
            </a:p>
            <a:p>
              <a:pPr algn="ctr" defTabSz="914378">
                <a:lnSpc>
                  <a:spcPct val="150000"/>
                </a:lnSpc>
                <a:defRPr/>
              </a:pPr>
              <a:r>
                <a:rPr lang="de-AT" sz="1500" b="1" dirty="0">
                  <a:solidFill>
                    <a:srgbClr val="000000"/>
                  </a:solidFill>
                  <a:latin typeface="Calibri" panose="020F0502020204030204"/>
                  <a:sym typeface="Wingdings" panose="05000000000000000000" pitchFamily="2" charset="2"/>
                </a:rPr>
                <a:t>der </a:t>
              </a:r>
            </a:p>
            <a:p>
              <a:pPr algn="ctr" defTabSz="914378">
                <a:lnSpc>
                  <a:spcPct val="150000"/>
                </a:lnSpc>
                <a:defRPr/>
              </a:pPr>
              <a:r>
                <a:rPr lang="de-AT" sz="1500" b="1" dirty="0">
                  <a:solidFill>
                    <a:srgbClr val="000000"/>
                  </a:solidFill>
                  <a:latin typeface="Calibri" panose="020F0502020204030204"/>
                  <a:sym typeface="Wingdings" panose="05000000000000000000" pitchFamily="2" charset="2"/>
                </a:rPr>
                <a:t>betrieblichen Resilienz</a:t>
              </a:r>
            </a:p>
            <a:p>
              <a:pPr algn="ctr" defTabSz="914378">
                <a:defRPr/>
              </a:pPr>
              <a:endParaRPr lang="de-AT" sz="1200" b="1" dirty="0">
                <a:solidFill>
                  <a:srgbClr val="000000"/>
                </a:solidFill>
                <a:latin typeface="Calibri" panose="020F0502020204030204"/>
                <a:sym typeface="Wingdings" panose="05000000000000000000" pitchFamily="2" charset="2"/>
              </a:endParaRPr>
            </a:p>
            <a:p>
              <a:pPr algn="ctr" defTabSz="914378">
                <a:defRPr/>
              </a:pPr>
              <a:r>
                <a:rPr lang="de-AT" sz="1200" b="1" dirty="0">
                  <a:solidFill>
                    <a:srgbClr val="000000"/>
                  </a:solidFill>
                  <a:latin typeface="Calibri" panose="020F0502020204030204"/>
                  <a:sym typeface="Wingdings" panose="05000000000000000000" pitchFamily="2" charset="2"/>
                </a:rPr>
                <a:t> </a:t>
              </a:r>
              <a:endParaRPr lang="de-AT" sz="1200" dirty="0">
                <a:solidFill>
                  <a:srgbClr val="000000"/>
                </a:solidFill>
                <a:latin typeface="Calibri" panose="020F0502020204030204"/>
                <a:sym typeface="Wingdings" panose="05000000000000000000" pitchFamily="2" charset="2"/>
              </a:endParaRPr>
            </a:p>
          </p:txBody>
        </p: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8918C221-AD6D-BF82-1197-A66C086509F2}"/>
                </a:ext>
              </a:extLst>
            </p:cNvPr>
            <p:cNvSpPr txBox="1"/>
            <p:nvPr/>
          </p:nvSpPr>
          <p:spPr>
            <a:xfrm>
              <a:off x="3244997" y="1687838"/>
              <a:ext cx="2202352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71999" defTabSz="914378">
                <a:defRPr/>
              </a:pPr>
              <a:r>
                <a:rPr lang="de-AT" sz="1500" b="1" dirty="0">
                  <a:solidFill>
                    <a:srgbClr val="000000"/>
                  </a:solidFill>
                  <a:latin typeface="Calibri" panose="020F0502020204030204"/>
                  <a:sym typeface="Wingdings" panose="05000000000000000000" pitchFamily="2" charset="2"/>
                </a:rPr>
                <a:t>Vereinfachte Regeln</a:t>
              </a:r>
              <a:endParaRPr lang="de-AT" sz="1500" dirty="0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9899C391-27B6-BC65-B010-5AFA5CD27D02}"/>
                </a:ext>
              </a:extLst>
            </p:cNvPr>
            <p:cNvSpPr txBox="1"/>
            <p:nvPr/>
          </p:nvSpPr>
          <p:spPr>
            <a:xfrm>
              <a:off x="5759237" y="1268410"/>
              <a:ext cx="1977827" cy="10953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378">
                <a:lnSpc>
                  <a:spcPct val="150000"/>
                </a:lnSpc>
                <a:defRPr/>
              </a:pPr>
              <a:r>
                <a:rPr lang="de-AT" sz="1500" b="1" dirty="0">
                  <a:solidFill>
                    <a:srgbClr val="000000"/>
                  </a:solidFill>
                  <a:latin typeface="Calibri" panose="020F0502020204030204"/>
                  <a:sym typeface="Wingdings" panose="05000000000000000000" pitchFamily="2" charset="2"/>
                </a:rPr>
                <a:t>Gezieltere Einkommensstützung für </a:t>
              </a:r>
              <a:r>
                <a:rPr lang="de-AT" sz="1500" b="1" dirty="0" err="1">
                  <a:solidFill>
                    <a:srgbClr val="000000"/>
                  </a:solidFill>
                  <a:latin typeface="Calibri" panose="020F0502020204030204"/>
                  <a:sym typeface="Wingdings" panose="05000000000000000000" pitchFamily="2" charset="2"/>
                </a:rPr>
                <a:t>Landwirt:innen</a:t>
              </a:r>
              <a:endParaRPr lang="de-AT" sz="1500" b="1" dirty="0">
                <a:solidFill>
                  <a:srgbClr val="000000"/>
                </a:solidFill>
                <a:latin typeface="Calibri" panose="020F0502020204030204"/>
                <a:sym typeface="Wingdings" panose="05000000000000000000" pitchFamily="2" charset="2"/>
              </a:endParaRPr>
            </a:p>
          </p:txBody>
        </p:sp>
      </p:grpSp>
      <p:sp>
        <p:nvSpPr>
          <p:cNvPr id="10" name="Titel 1">
            <a:extLst>
              <a:ext uri="{FF2B5EF4-FFF2-40B4-BE49-F238E27FC236}">
                <a16:creationId xmlns:a16="http://schemas.microsoft.com/office/drawing/2014/main" id="{C68F660F-A642-735B-68F9-7E52257CA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1" y="653212"/>
            <a:ext cx="7978525" cy="370941"/>
          </a:xfrm>
        </p:spPr>
        <p:txBody>
          <a:bodyPr/>
          <a:lstStyle/>
          <a:p>
            <a:pPr algn="just"/>
            <a:r>
              <a:rPr lang="de-AT" dirty="0"/>
              <a:t>Wesentliche Bausteine GAP 2028 bis 2034				</a:t>
            </a:r>
          </a:p>
        </p:txBody>
      </p:sp>
      <p:sp>
        <p:nvSpPr>
          <p:cNvPr id="2" name="Foliennummernplatzhalter 4">
            <a:extLst>
              <a:ext uri="{FF2B5EF4-FFF2-40B4-BE49-F238E27FC236}">
                <a16:creationId xmlns:a16="http://schemas.microsoft.com/office/drawing/2014/main" id="{46DB0130-3AC6-CB80-05A2-EDFA9EC04A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558201" y="4788001"/>
            <a:ext cx="960324" cy="200025"/>
          </a:xfrm>
        </p:spPr>
        <p:txBody>
          <a:bodyPr/>
          <a:lstStyle/>
          <a:p>
            <a:pPr defTabSz="914378">
              <a:defRPr/>
            </a:pPr>
            <a:fld id="{1206269C-C24E-4E80-9A4B-E7E19BB59A67}" type="slidenum">
              <a:rPr lang="de-AT">
                <a:solidFill>
                  <a:srgbClr val="000000"/>
                </a:solidFill>
              </a:rPr>
              <a:pPr defTabSz="914378">
                <a:defRPr/>
              </a:pPr>
              <a:t>8</a:t>
            </a:fld>
            <a:endParaRPr lang="de-AT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4876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2B557B-9172-B397-F90F-6CCD8CF24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477" y="762481"/>
            <a:ext cx="7739873" cy="432000"/>
          </a:xfrm>
        </p:spPr>
        <p:txBody>
          <a:bodyPr/>
          <a:lstStyle/>
          <a:p>
            <a:r>
              <a:rPr lang="de-AT" dirty="0"/>
              <a:t>GAP im NRPP Österreich 2028 – 2034 </a:t>
            </a:r>
            <a:r>
              <a:rPr lang="de-AT" sz="1800" b="0" dirty="0"/>
              <a:t>(Allokationen laut EK-Vorschlag)</a:t>
            </a:r>
            <a:endParaRPr lang="de-AT" b="0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9D6BABF-B98C-5419-8473-C40EFD696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6" name="Gruppieren 5" descr="Grafik">
            <a:extLst>
              <a:ext uri="{FF2B5EF4-FFF2-40B4-BE49-F238E27FC236}">
                <a16:creationId xmlns:a16="http://schemas.microsoft.com/office/drawing/2014/main" id="{8957DC7C-F732-ABA3-79AD-8D7EA4DC9210}"/>
              </a:ext>
            </a:extLst>
          </p:cNvPr>
          <p:cNvGrpSpPr/>
          <p:nvPr/>
        </p:nvGrpSpPr>
        <p:grpSpPr>
          <a:xfrm>
            <a:off x="516784" y="1194481"/>
            <a:ext cx="8022618" cy="3899986"/>
            <a:chOff x="516784" y="1194481"/>
            <a:chExt cx="8022618" cy="3899986"/>
          </a:xfrm>
        </p:grpSpPr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EEF870C3-D8A4-176A-755F-69B21C2DE340}"/>
                </a:ext>
              </a:extLst>
            </p:cNvPr>
            <p:cNvSpPr/>
            <p:nvPr/>
          </p:nvSpPr>
          <p:spPr>
            <a:xfrm>
              <a:off x="521410" y="1194481"/>
              <a:ext cx="8017992" cy="3538495"/>
            </a:xfrm>
            <a:prstGeom prst="rect">
              <a:avLst/>
            </a:prstGeom>
            <a:solidFill>
              <a:srgbClr val="895A00">
                <a:alpha val="5098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hteck: abgerundete Ecken 9">
              <a:extLst>
                <a:ext uri="{FF2B5EF4-FFF2-40B4-BE49-F238E27FC236}">
                  <a16:creationId xmlns:a16="http://schemas.microsoft.com/office/drawing/2014/main" id="{B9902AB3-6035-5C45-A777-49BD8002F6C2}"/>
                </a:ext>
              </a:extLst>
            </p:cNvPr>
            <p:cNvSpPr/>
            <p:nvPr/>
          </p:nvSpPr>
          <p:spPr>
            <a:xfrm>
              <a:off x="559507" y="2494744"/>
              <a:ext cx="1716189" cy="942723"/>
            </a:xfrm>
            <a:prstGeom prst="roundRect">
              <a:avLst/>
            </a:prstGeom>
            <a:solidFill>
              <a:schemeClr val="accent3">
                <a:lumMod val="75000"/>
                <a:alpha val="49804"/>
              </a:schemeClr>
            </a:solidFill>
            <a:ln w="19050">
              <a:noFill/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Degressive flächenbezogene Einkommensbeihilfe</a:t>
              </a:r>
              <a:endParaRPr kumimoji="0" lang="de-AT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Rechteck: abgerundete Ecken 13">
              <a:extLst>
                <a:ext uri="{FF2B5EF4-FFF2-40B4-BE49-F238E27FC236}">
                  <a16:creationId xmlns:a16="http://schemas.microsoft.com/office/drawing/2014/main" id="{CA86F0ED-1215-D302-C3CA-30BEE21098C9}"/>
                </a:ext>
              </a:extLst>
            </p:cNvPr>
            <p:cNvSpPr/>
            <p:nvPr/>
          </p:nvSpPr>
          <p:spPr>
            <a:xfrm>
              <a:off x="559508" y="3521988"/>
              <a:ext cx="1716188" cy="528607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  <a:alpha val="50000"/>
              </a:schemeClr>
            </a:solidFill>
            <a:ln w="1905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Zahlungen für Gebiete mit Benachteiligungen</a:t>
              </a:r>
            </a:p>
          </p:txBody>
        </p:sp>
        <p:sp>
          <p:nvSpPr>
            <p:cNvPr id="15" name="Rechteck: abgerundete Ecken 14">
              <a:extLst>
                <a:ext uri="{FF2B5EF4-FFF2-40B4-BE49-F238E27FC236}">
                  <a16:creationId xmlns:a16="http://schemas.microsoft.com/office/drawing/2014/main" id="{70FAD6D1-6BFF-6504-67D3-63E39FAFE04E}"/>
                </a:ext>
              </a:extLst>
            </p:cNvPr>
            <p:cNvSpPr/>
            <p:nvPr/>
          </p:nvSpPr>
          <p:spPr>
            <a:xfrm>
              <a:off x="7203849" y="1864725"/>
              <a:ext cx="348419" cy="564754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Fischerei 2,5 Mio. €</a:t>
              </a:r>
            </a:p>
          </p:txBody>
        </p:sp>
        <p:sp>
          <p:nvSpPr>
            <p:cNvPr id="16" name="Rechteck: abgerundete Ecken 15">
              <a:extLst>
                <a:ext uri="{FF2B5EF4-FFF2-40B4-BE49-F238E27FC236}">
                  <a16:creationId xmlns:a16="http://schemas.microsoft.com/office/drawing/2014/main" id="{F7B74460-F534-EF6E-5208-874C7A9E199C}"/>
                </a:ext>
              </a:extLst>
            </p:cNvPr>
            <p:cNvSpPr/>
            <p:nvPr/>
          </p:nvSpPr>
          <p:spPr>
            <a:xfrm>
              <a:off x="2356997" y="2494587"/>
              <a:ext cx="2134876" cy="659143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  <a:alpha val="50000"/>
              </a:schemeClr>
            </a:solidFill>
            <a:ln w="1905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Agrar-Umwelt- und Klimamaßnahme ÖPUL</a:t>
              </a:r>
            </a:p>
          </p:txBody>
        </p:sp>
        <p:sp>
          <p:nvSpPr>
            <p:cNvPr id="31" name="Rechteck: abgerundete Ecken 30">
              <a:extLst>
                <a:ext uri="{FF2B5EF4-FFF2-40B4-BE49-F238E27FC236}">
                  <a16:creationId xmlns:a16="http://schemas.microsoft.com/office/drawing/2014/main" id="{70BF2527-329B-51BE-B9BA-D05F70C73CA7}"/>
                </a:ext>
              </a:extLst>
            </p:cNvPr>
            <p:cNvSpPr/>
            <p:nvPr/>
          </p:nvSpPr>
          <p:spPr>
            <a:xfrm>
              <a:off x="516784" y="1197099"/>
              <a:ext cx="8001741" cy="595571"/>
            </a:xfrm>
            <a:prstGeom prst="roundRect">
              <a:avLst/>
            </a:prstGeom>
            <a:solidFill>
              <a:srgbClr val="0070C0">
                <a:alpha val="49804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Nationaler und regionaler Partnerschaftsplan (NRPP): 10,3 Mrd. €</a:t>
              </a:r>
              <a:endParaRPr kumimoji="0" lang="de-AT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Rechteck: abgerundete Ecken 34">
              <a:extLst>
                <a:ext uri="{FF2B5EF4-FFF2-40B4-BE49-F238E27FC236}">
                  <a16:creationId xmlns:a16="http://schemas.microsoft.com/office/drawing/2014/main" id="{E53A4F31-E3D4-24DE-2BB2-246C5A0795CD}"/>
                </a:ext>
              </a:extLst>
            </p:cNvPr>
            <p:cNvSpPr/>
            <p:nvPr/>
          </p:nvSpPr>
          <p:spPr>
            <a:xfrm>
              <a:off x="546871" y="1864725"/>
              <a:ext cx="3945002" cy="564751"/>
            </a:xfrm>
            <a:prstGeom prst="roundRect">
              <a:avLst/>
            </a:prstGeom>
            <a:solidFill>
              <a:srgbClr val="5BAD65">
                <a:alpha val="49804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GAP-Einkommensstützung:</a:t>
              </a:r>
              <a:br>
                <a:rPr kumimoji="0" lang="de-AT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</a:br>
              <a:r>
                <a:rPr kumimoji="0" lang="de-AT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6,6 Mrd. €</a:t>
              </a:r>
              <a:endParaRPr kumimoji="0" lang="de-AT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Rechteck: abgerundete Ecken 35">
              <a:extLst>
                <a:ext uri="{FF2B5EF4-FFF2-40B4-BE49-F238E27FC236}">
                  <a16:creationId xmlns:a16="http://schemas.microsoft.com/office/drawing/2014/main" id="{B4FCF4F6-6845-EEB8-A3AF-E31AC4E2F581}"/>
                </a:ext>
              </a:extLst>
            </p:cNvPr>
            <p:cNvSpPr/>
            <p:nvPr/>
          </p:nvSpPr>
          <p:spPr>
            <a:xfrm>
              <a:off x="4572000" y="1860435"/>
              <a:ext cx="2551722" cy="573329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  <a:alpha val="49804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Nicht vorab zugeteilte Mittel:</a:t>
              </a:r>
              <a:br>
                <a:rPr kumimoji="0" lang="de-AT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</a:br>
              <a:r>
                <a:rPr kumimoji="0" lang="de-AT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2,8 Mrd. €</a:t>
              </a:r>
              <a:endParaRPr kumimoji="0" lang="de-AT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Rechteck: abgerundete Ecken 36">
              <a:extLst>
                <a:ext uri="{FF2B5EF4-FFF2-40B4-BE49-F238E27FC236}">
                  <a16:creationId xmlns:a16="http://schemas.microsoft.com/office/drawing/2014/main" id="{6F7855A2-A76A-BD04-C874-325868E26DEF}"/>
                </a:ext>
              </a:extLst>
            </p:cNvPr>
            <p:cNvSpPr/>
            <p:nvPr/>
          </p:nvSpPr>
          <p:spPr>
            <a:xfrm>
              <a:off x="2356997" y="3219795"/>
              <a:ext cx="2136019" cy="387723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  <a:alpha val="50000"/>
              </a:schemeClr>
            </a:solidFill>
            <a:ln w="1905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Land- und Forstwirtschaftliche Investitionen</a:t>
              </a:r>
            </a:p>
          </p:txBody>
        </p:sp>
        <p:sp>
          <p:nvSpPr>
            <p:cNvPr id="38" name="Rechteck: abgerundete Ecken 37">
              <a:extLst>
                <a:ext uri="{FF2B5EF4-FFF2-40B4-BE49-F238E27FC236}">
                  <a16:creationId xmlns:a16="http://schemas.microsoft.com/office/drawing/2014/main" id="{C0660954-9786-348D-C238-662929B9490F}"/>
                </a:ext>
              </a:extLst>
            </p:cNvPr>
            <p:cNvSpPr/>
            <p:nvPr/>
          </p:nvSpPr>
          <p:spPr>
            <a:xfrm>
              <a:off x="4572000" y="2494587"/>
              <a:ext cx="1018032" cy="94288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Lokale Entwicklung (LEADER / CLLD)</a:t>
              </a:r>
            </a:p>
          </p:txBody>
        </p:sp>
        <p:sp>
          <p:nvSpPr>
            <p:cNvPr id="39" name="Rechteck: abgerundete Ecken 38">
              <a:extLst>
                <a:ext uri="{FF2B5EF4-FFF2-40B4-BE49-F238E27FC236}">
                  <a16:creationId xmlns:a16="http://schemas.microsoft.com/office/drawing/2014/main" id="{B4640280-9F49-8C3D-B026-68E701E28D0F}"/>
                </a:ext>
              </a:extLst>
            </p:cNvPr>
            <p:cNvSpPr/>
            <p:nvPr/>
          </p:nvSpPr>
          <p:spPr>
            <a:xfrm>
              <a:off x="4571999" y="4305876"/>
              <a:ext cx="1359407" cy="31021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EU-Schulprogramm</a:t>
              </a:r>
            </a:p>
          </p:txBody>
        </p:sp>
        <p:sp>
          <p:nvSpPr>
            <p:cNvPr id="40" name="Rechteck: abgerundete Ecken 39">
              <a:extLst>
                <a:ext uri="{FF2B5EF4-FFF2-40B4-BE49-F238E27FC236}">
                  <a16:creationId xmlns:a16="http://schemas.microsoft.com/office/drawing/2014/main" id="{C98AB56F-35DD-3439-2FA6-54F8918F4F62}"/>
                </a:ext>
              </a:extLst>
            </p:cNvPr>
            <p:cNvSpPr/>
            <p:nvPr/>
          </p:nvSpPr>
          <p:spPr>
            <a:xfrm>
              <a:off x="5671332" y="2494587"/>
              <a:ext cx="1452390" cy="94406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Weitere LE-Maßnahmen (Bildung, Beratung, Zusammenarbeit etc.)</a:t>
              </a:r>
            </a:p>
          </p:txBody>
        </p:sp>
        <p:sp>
          <p:nvSpPr>
            <p:cNvPr id="41" name="Rechteck: abgerundete Ecken 40">
              <a:extLst>
                <a:ext uri="{FF2B5EF4-FFF2-40B4-BE49-F238E27FC236}">
                  <a16:creationId xmlns:a16="http://schemas.microsoft.com/office/drawing/2014/main" id="{A647B183-64F6-F20E-B1BB-EB1EEC138BBD}"/>
                </a:ext>
              </a:extLst>
            </p:cNvPr>
            <p:cNvSpPr/>
            <p:nvPr/>
          </p:nvSpPr>
          <p:spPr>
            <a:xfrm>
              <a:off x="559508" y="4112385"/>
              <a:ext cx="1716188" cy="620591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  <a:alpha val="50000"/>
              </a:schemeClr>
            </a:solidFill>
            <a:ln w="1905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Unterstützung bestimmter Sektoren (GMO)</a:t>
              </a:r>
            </a:p>
          </p:txBody>
        </p:sp>
        <p:sp>
          <p:nvSpPr>
            <p:cNvPr id="42" name="Rechteck: abgerundete Ecken 41">
              <a:extLst>
                <a:ext uri="{FF2B5EF4-FFF2-40B4-BE49-F238E27FC236}">
                  <a16:creationId xmlns:a16="http://schemas.microsoft.com/office/drawing/2014/main" id="{7D772757-70EC-7785-978B-E6B928BA5853}"/>
                </a:ext>
              </a:extLst>
            </p:cNvPr>
            <p:cNvSpPr/>
            <p:nvPr/>
          </p:nvSpPr>
          <p:spPr>
            <a:xfrm>
              <a:off x="5992367" y="3492461"/>
              <a:ext cx="1136611" cy="754731"/>
            </a:xfrm>
            <a:prstGeom prst="roundRect">
              <a:avLst/>
            </a:prstGeom>
            <a:solidFill>
              <a:schemeClr val="tx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ESF-Maßnahmen (</a:t>
              </a:r>
              <a:r>
                <a:rPr kumimoji="0" lang="de-AT" sz="11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KoPol</a:t>
              </a: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)</a:t>
              </a:r>
            </a:p>
          </p:txBody>
        </p:sp>
        <p:sp>
          <p:nvSpPr>
            <p:cNvPr id="43" name="Rechteck: abgerundete Ecken 42">
              <a:extLst>
                <a:ext uri="{FF2B5EF4-FFF2-40B4-BE49-F238E27FC236}">
                  <a16:creationId xmlns:a16="http://schemas.microsoft.com/office/drawing/2014/main" id="{44AC5A1F-197F-D57C-BCBD-E7FF0C7C1159}"/>
                </a:ext>
              </a:extLst>
            </p:cNvPr>
            <p:cNvSpPr/>
            <p:nvPr/>
          </p:nvSpPr>
          <p:spPr>
            <a:xfrm>
              <a:off x="4571700" y="3492461"/>
              <a:ext cx="1359707" cy="76147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EFRE-Maßnahmen (Kohäsionspolitik)</a:t>
              </a:r>
            </a:p>
          </p:txBody>
        </p:sp>
        <p:sp>
          <p:nvSpPr>
            <p:cNvPr id="44" name="Rechteck: abgerundete Ecken 43">
              <a:extLst>
                <a:ext uri="{FF2B5EF4-FFF2-40B4-BE49-F238E27FC236}">
                  <a16:creationId xmlns:a16="http://schemas.microsoft.com/office/drawing/2014/main" id="{38C8C1EC-A523-7EBB-D2C4-54F919E9B171}"/>
                </a:ext>
              </a:extLst>
            </p:cNvPr>
            <p:cNvSpPr/>
            <p:nvPr/>
          </p:nvSpPr>
          <p:spPr>
            <a:xfrm>
              <a:off x="6737066" y="4293663"/>
              <a:ext cx="815202" cy="32242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Aquakultur</a:t>
              </a:r>
            </a:p>
          </p:txBody>
        </p:sp>
        <p:sp>
          <p:nvSpPr>
            <p:cNvPr id="45" name="Rechteck: abgerundete Ecken 44">
              <a:extLst>
                <a:ext uri="{FF2B5EF4-FFF2-40B4-BE49-F238E27FC236}">
                  <a16:creationId xmlns:a16="http://schemas.microsoft.com/office/drawing/2014/main" id="{A5B9EEF4-3E49-8739-6B79-7890B90284FD}"/>
                </a:ext>
              </a:extLst>
            </p:cNvPr>
            <p:cNvSpPr/>
            <p:nvPr/>
          </p:nvSpPr>
          <p:spPr>
            <a:xfrm>
              <a:off x="7627105" y="2480866"/>
              <a:ext cx="891420" cy="1105412"/>
            </a:xfrm>
            <a:prstGeom prst="roundRect">
              <a:avLst/>
            </a:prstGeom>
            <a:solidFill>
              <a:schemeClr val="bg2">
                <a:lumMod val="75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„Inneres“ HOME-</a:t>
              </a:r>
              <a:r>
                <a:rPr kumimoji="0" lang="de-AT" sz="11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Instru</a:t>
              </a: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-</a:t>
              </a:r>
              <a:r>
                <a:rPr kumimoji="0" lang="de-AT" sz="11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mente</a:t>
              </a: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(AMI, BMV, IS)</a:t>
              </a:r>
            </a:p>
          </p:txBody>
        </p:sp>
        <p:sp>
          <p:nvSpPr>
            <p:cNvPr id="46" name="Rechteck: abgerundete Ecken 45">
              <a:extLst>
                <a:ext uri="{FF2B5EF4-FFF2-40B4-BE49-F238E27FC236}">
                  <a16:creationId xmlns:a16="http://schemas.microsoft.com/office/drawing/2014/main" id="{64828D5A-04A3-E1D3-0DD7-F6871F90A7F8}"/>
                </a:ext>
              </a:extLst>
            </p:cNvPr>
            <p:cNvSpPr/>
            <p:nvPr/>
          </p:nvSpPr>
          <p:spPr>
            <a:xfrm rot="5400000">
              <a:off x="7791116" y="1702070"/>
              <a:ext cx="563398" cy="891419"/>
            </a:xfrm>
            <a:prstGeom prst="roundRect">
              <a:avLst/>
            </a:prstGeom>
            <a:solidFill>
              <a:schemeClr val="bg2">
                <a:lumMod val="75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Migration/ Sicherheit:</a:t>
              </a:r>
              <a:br>
                <a:rPr kumimoji="0" lang="de-AT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</a:br>
              <a:r>
                <a:rPr kumimoji="0" lang="de-AT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0,9 Mrd. €</a:t>
              </a:r>
            </a:p>
          </p:txBody>
        </p:sp>
        <p:sp>
          <p:nvSpPr>
            <p:cNvPr id="3" name="Rechteck: abgerundete Ecken 2">
              <a:extLst>
                <a:ext uri="{FF2B5EF4-FFF2-40B4-BE49-F238E27FC236}">
                  <a16:creationId xmlns:a16="http://schemas.microsoft.com/office/drawing/2014/main" id="{9AD1BE18-02A0-0D81-3F62-BB7CB2059EFC}"/>
                </a:ext>
              </a:extLst>
            </p:cNvPr>
            <p:cNvSpPr/>
            <p:nvPr/>
          </p:nvSpPr>
          <p:spPr>
            <a:xfrm>
              <a:off x="2358140" y="3916561"/>
              <a:ext cx="2134876" cy="168038"/>
            </a:xfrm>
            <a:prstGeom prst="roundRect">
              <a:avLst/>
            </a:prstGeom>
            <a:solidFill>
              <a:schemeClr val="accent3">
                <a:lumMod val="75000"/>
                <a:alpha val="49804"/>
              </a:schemeClr>
            </a:solidFill>
            <a:ln w="19050">
              <a:noFill/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Gekoppelte Stützungen</a:t>
              </a:r>
            </a:p>
          </p:txBody>
        </p:sp>
        <p:sp>
          <p:nvSpPr>
            <p:cNvPr id="4" name="Rechteck: abgerundete Ecken 3">
              <a:extLst>
                <a:ext uri="{FF2B5EF4-FFF2-40B4-BE49-F238E27FC236}">
                  <a16:creationId xmlns:a16="http://schemas.microsoft.com/office/drawing/2014/main" id="{8453F168-F11D-469A-E2F9-101A6978F239}"/>
                </a:ext>
              </a:extLst>
            </p:cNvPr>
            <p:cNvSpPr/>
            <p:nvPr/>
          </p:nvSpPr>
          <p:spPr>
            <a:xfrm>
              <a:off x="2360743" y="3676721"/>
              <a:ext cx="2136019" cy="168038"/>
            </a:xfrm>
            <a:prstGeom prst="roundRect">
              <a:avLst/>
            </a:prstGeom>
            <a:solidFill>
              <a:schemeClr val="accent3">
                <a:lumMod val="75000"/>
                <a:alpha val="49804"/>
              </a:schemeClr>
            </a:solidFill>
            <a:ln w="19050">
              <a:noFill/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Zahlungen für Kleinerzeuger</a:t>
              </a:r>
            </a:p>
          </p:txBody>
        </p:sp>
        <p:sp>
          <p:nvSpPr>
            <p:cNvPr id="17" name="Rechteck: abgerundete Ecken 16">
              <a:extLst>
                <a:ext uri="{FF2B5EF4-FFF2-40B4-BE49-F238E27FC236}">
                  <a16:creationId xmlns:a16="http://schemas.microsoft.com/office/drawing/2014/main" id="{392C037F-328C-8536-068E-33B265537D83}"/>
                </a:ext>
              </a:extLst>
            </p:cNvPr>
            <p:cNvSpPr/>
            <p:nvPr/>
          </p:nvSpPr>
          <p:spPr>
            <a:xfrm>
              <a:off x="2365383" y="4134027"/>
              <a:ext cx="2136018" cy="59895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Niederlassung Junglandwirte, Unternehmensgründungen im LR, Entwicklung v. Kleinbetrieben</a:t>
              </a:r>
              <a:endParaRPr kumimoji="0" lang="de-AT" sz="1100" b="0" i="0" u="none" strike="noStrike" kern="1200" cap="none" spc="0" normalizeH="0" baseline="0" noProof="0" dirty="0">
                <a:ln>
                  <a:noFill/>
                </a:ln>
                <a:solidFill>
                  <a:srgbClr val="EFF4F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0EAAB43A-1665-CD71-3E46-C024D139B21D}"/>
                </a:ext>
              </a:extLst>
            </p:cNvPr>
            <p:cNvSpPr txBox="1"/>
            <p:nvPr/>
          </p:nvSpPr>
          <p:spPr>
            <a:xfrm>
              <a:off x="2960870" y="4788000"/>
              <a:ext cx="1355748" cy="306467"/>
            </a:xfrm>
            <a:prstGeom prst="roundRect">
              <a:avLst/>
            </a:prstGeom>
            <a:noFill/>
            <a:ln w="1905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Zusätzliche Aufstockung aus </a:t>
              </a:r>
              <a:r>
                <a:rPr kumimoji="0" lang="de-AT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Calibri" panose="020F0502020204030204" pitchFamily="34" charset="0"/>
                </a:rPr>
                <a:t>Nicht vorab zugeteilte Mittel</a:t>
              </a:r>
              <a:r>
                <a:rPr kumimoji="0" lang="de-AT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möglich</a:t>
              </a: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1E9C4504-7772-C35D-16B2-AD7FE56A3CD2}"/>
                </a:ext>
              </a:extLst>
            </p:cNvPr>
            <p:cNvSpPr txBox="1"/>
            <p:nvPr/>
          </p:nvSpPr>
          <p:spPr>
            <a:xfrm>
              <a:off x="4661699" y="4793799"/>
              <a:ext cx="3647583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8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Grafik: BMLUK Abt. II/2; schematische Darstellung; ohne Klimasozialfondsmittel</a:t>
              </a:r>
              <a:endParaRPr kumimoji="0" lang="de-AT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0489059"/>
      </p:ext>
    </p:extLst>
  </p:cSld>
  <p:clrMapOvr>
    <a:masterClrMapping/>
  </p:clrMapOvr>
</p:sld>
</file>

<file path=ppt/theme/theme1.xml><?xml version="1.0" encoding="utf-8"?>
<a:theme xmlns:a="http://schemas.openxmlformats.org/drawingml/2006/main" name="3-zeiliges-Logo">
  <a:themeElements>
    <a:clrScheme name="AT-2025-Farben-fin">
      <a:dk1>
        <a:srgbClr val="000000"/>
      </a:dk1>
      <a:lt1>
        <a:srgbClr val="EFF4F7"/>
      </a:lt1>
      <a:dk2>
        <a:srgbClr val="B92B06"/>
      </a:dk2>
      <a:lt2>
        <a:srgbClr val="FFFFFF"/>
      </a:lt2>
      <a:accent1>
        <a:srgbClr val="CA0237"/>
      </a:accent1>
      <a:accent2>
        <a:srgbClr val="0063A3"/>
      </a:accent2>
      <a:accent3>
        <a:srgbClr val="38713F"/>
      </a:accent3>
      <a:accent4>
        <a:srgbClr val="471D70"/>
      </a:accent4>
      <a:accent5>
        <a:srgbClr val="236B76"/>
      </a:accent5>
      <a:accent6>
        <a:srgbClr val="895A00"/>
      </a:accent6>
      <a:hlink>
        <a:srgbClr val="1C1C1C"/>
      </a:hlink>
      <a:folHlink>
        <a:srgbClr val="63636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-PPT-16x9-2025--Beispielfolien--BMLUK" id="{6794D9C3-237F-472F-B336-846D6B1ACA79}" vid="{46534FB4-7809-4AB1-B3E9-1A7A8BAB19B8}"/>
    </a:ext>
  </a:extLst>
</a:theme>
</file>

<file path=ppt/theme/theme2.xml><?xml version="1.0" encoding="utf-8"?>
<a:theme xmlns:a="http://schemas.openxmlformats.org/drawingml/2006/main" name="1_3-zeiliges-Logo">
  <a:themeElements>
    <a:clrScheme name="AT-2025-Farben-fin">
      <a:dk1>
        <a:srgbClr val="000000"/>
      </a:dk1>
      <a:lt1>
        <a:srgbClr val="EFF4F7"/>
      </a:lt1>
      <a:dk2>
        <a:srgbClr val="B92B06"/>
      </a:dk2>
      <a:lt2>
        <a:srgbClr val="FFFFFF"/>
      </a:lt2>
      <a:accent1>
        <a:srgbClr val="CA0237"/>
      </a:accent1>
      <a:accent2>
        <a:srgbClr val="0063A3"/>
      </a:accent2>
      <a:accent3>
        <a:srgbClr val="38713F"/>
      </a:accent3>
      <a:accent4>
        <a:srgbClr val="471D70"/>
      </a:accent4>
      <a:accent5>
        <a:srgbClr val="236B76"/>
      </a:accent5>
      <a:accent6>
        <a:srgbClr val="895A00"/>
      </a:accent6>
      <a:hlink>
        <a:srgbClr val="1C1C1C"/>
      </a:hlink>
      <a:folHlink>
        <a:srgbClr val="63636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-PPT-16x9-2025--leer--BMLUK" id="{B97C6DB7-725B-4B4D-BA12-384E9E7E3C86}" vid="{58BCDFCE-CA0B-4890-B550-D6C2CFA0D044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DE-PPT-16x9-2025--Beispielfolien--BMLUK</Template>
  <TotalTime>0</TotalTime>
  <Words>1960</Words>
  <Application>Microsoft Office PowerPoint</Application>
  <PresentationFormat>Bildschirmpräsentation (16:9)</PresentationFormat>
  <Paragraphs>311</Paragraphs>
  <Slides>28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28</vt:i4>
      </vt:variant>
    </vt:vector>
  </HeadingPairs>
  <TitlesOfParts>
    <vt:vector size="37" baseType="lpstr">
      <vt:lpstr>Arial</vt:lpstr>
      <vt:lpstr>Calibri</vt:lpstr>
      <vt:lpstr>Corbel</vt:lpstr>
      <vt:lpstr>Courier New</vt:lpstr>
      <vt:lpstr>Symbol</vt:lpstr>
      <vt:lpstr>Times New Roman</vt:lpstr>
      <vt:lpstr>Wingdings</vt:lpstr>
      <vt:lpstr>3-zeiliges-Logo</vt:lpstr>
      <vt:lpstr>1_3-zeiliges-Logo</vt:lpstr>
      <vt:lpstr>Willkommen zum GAP-Workshop</vt:lpstr>
      <vt:lpstr>Die GAP im Zeitraum 2028 bis 2034</vt:lpstr>
      <vt:lpstr>EU-Finanzrahmen 2028 – 2034 </vt:lpstr>
      <vt:lpstr>Zeitschiene EU-Finanzrahmen (MFR) 2028 – 2034</vt:lpstr>
      <vt:lpstr>Volumen des MFR-Vorschlags 2028 – 2034</vt:lpstr>
      <vt:lpstr>MFR: Vergleich 2021-2027 &amp; 2028-2034 nach Bereichen</vt:lpstr>
      <vt:lpstr>GAP ab 2028: Rechtsvorschläge</vt:lpstr>
      <vt:lpstr>Wesentliche Bausteine GAP 2028 bis 2034    </vt:lpstr>
      <vt:lpstr>GAP im NRPP Österreich 2028 – 2034 (Allokationen laut EK-Vorschlag)</vt:lpstr>
      <vt:lpstr>Governance und Performance</vt:lpstr>
      <vt:lpstr>Nationaler Prozess zur GAP-Gestaltung</vt:lpstr>
      <vt:lpstr>Nationaler Prozess zur GAP-Gestaltung</vt:lpstr>
      <vt:lpstr>Zukunftsbild Landwirtschaft</vt:lpstr>
      <vt:lpstr>Die Zukunft der GAP –  Neue Rahmenbedingungen für  Umwelt und Klima</vt:lpstr>
      <vt:lpstr>Mehrjähriger Finanzrahmen (MFR) der EU</vt:lpstr>
      <vt:lpstr>NRPP (AT): Vergleich Politik- bereiche zur Periode 2021-2027</vt:lpstr>
      <vt:lpstr>Umwelt- und Klimaarchitektur</vt:lpstr>
      <vt:lpstr>Verantwortungsvolle Betriebsführung (Art.3, Anhang I d. GAP-VO)</vt:lpstr>
      <vt:lpstr>Schutzpraktiken (Nachfolgemodell GLÖZ)</vt:lpstr>
      <vt:lpstr>Artikel 3: Verantwortungsvolle Betriebsführung (Anhang I)</vt:lpstr>
      <vt:lpstr>Diskussionsbereiche</vt:lpstr>
      <vt:lpstr>Artikel 62 – Kontrollsystem verantwortungsvolle Betriebsführung </vt:lpstr>
      <vt:lpstr>Artikel 62 – Kontrollsystem verantwortungsvolle Betriebsführung </vt:lpstr>
      <vt:lpstr>Artikel 10: Agrarumwelt- und Klimaaktionen (AUKA)</vt:lpstr>
      <vt:lpstr>Leitplanken GAP 2028+</vt:lpstr>
      <vt:lpstr>Stocktaking - Rückmeldungen der  öffentlichen Konsultation</vt:lpstr>
      <vt:lpstr>197 Rückmeldungen nach Gruppen </vt:lpstr>
      <vt:lpstr>381 Rückmeldungen nach Themen </vt:lpstr>
    </vt:vector>
  </TitlesOfParts>
  <Company>BMLFUW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Leitner, Martin</dc:creator>
  <cp:lastModifiedBy>Kömürcü, Sara</cp:lastModifiedBy>
  <cp:revision>133</cp:revision>
  <cp:lastPrinted>2018-07-05T18:23:58Z</cp:lastPrinted>
  <dcterms:created xsi:type="dcterms:W3CDTF">2025-12-09T13:01:10Z</dcterms:created>
  <dcterms:modified xsi:type="dcterms:W3CDTF">2026-07-29T06:40:49Z</dcterms:modified>
</cp:coreProperties>
</file>