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3" r:id="rId1"/>
  </p:sldMasterIdLst>
  <p:notesMasterIdLst>
    <p:notesMasterId r:id="rId28"/>
  </p:notesMasterIdLst>
  <p:handoutMasterIdLst>
    <p:handoutMasterId r:id="rId29"/>
  </p:handoutMasterIdLst>
  <p:sldIdLst>
    <p:sldId id="326" r:id="rId2"/>
    <p:sldId id="342" r:id="rId3"/>
    <p:sldId id="366" r:id="rId4"/>
    <p:sldId id="369" r:id="rId5"/>
    <p:sldId id="370" r:id="rId6"/>
    <p:sldId id="367" r:id="rId7"/>
    <p:sldId id="4606" r:id="rId8"/>
    <p:sldId id="4607" r:id="rId9"/>
    <p:sldId id="4608" r:id="rId10"/>
    <p:sldId id="4609" r:id="rId11"/>
    <p:sldId id="4610" r:id="rId12"/>
    <p:sldId id="347" r:id="rId13"/>
    <p:sldId id="4612" r:id="rId14"/>
    <p:sldId id="292" r:id="rId15"/>
    <p:sldId id="388" r:id="rId16"/>
    <p:sldId id="348" r:id="rId17"/>
    <p:sldId id="362" r:id="rId18"/>
    <p:sldId id="363" r:id="rId19"/>
    <p:sldId id="4605" r:id="rId20"/>
    <p:sldId id="470" r:id="rId21"/>
    <p:sldId id="364" r:id="rId22"/>
    <p:sldId id="349" r:id="rId23"/>
    <p:sldId id="4613" r:id="rId24"/>
    <p:sldId id="4614" r:id="rId25"/>
    <p:sldId id="4615" r:id="rId26"/>
    <p:sldId id="341" r:id="rId27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4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50A1A3D-7B1D-8A4E-5C54-6FB9393AE9F1}" name="Hörlezeder, Christine" initials="HC" userId="Hörlezeder, Christine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6B46"/>
    <a:srgbClr val="5184A2"/>
    <a:srgbClr val="FFCC6A"/>
    <a:srgbClr val="38713F"/>
    <a:srgbClr val="FDCEC1"/>
    <a:srgbClr val="FCBCAC"/>
    <a:srgbClr val="E6320F"/>
    <a:srgbClr val="EBF0F4"/>
    <a:srgbClr val="E6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3" autoAdjust="0"/>
    <p:restoredTop sz="86391" autoAdjust="0"/>
  </p:normalViewPr>
  <p:slideViewPr>
    <p:cSldViewPr snapToGrid="0" snapToObjects="1">
      <p:cViewPr varScale="1">
        <p:scale>
          <a:sx n="99" d="100"/>
          <a:sy n="99" d="100"/>
        </p:scale>
        <p:origin x="84" y="534"/>
      </p:cViewPr>
      <p:guideLst>
        <p:guide orient="horz" pos="524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0" y="-114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2346" y="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2682414698162727E-2"/>
          <c:y val="4.8377515110686067E-2"/>
          <c:w val="0.89687652094676285"/>
          <c:h val="0.70759654592408261"/>
        </c:manualLayout>
      </c:layout>
      <c:barChart>
        <c:barDir val="col"/>
        <c:grouping val="stacked"/>
        <c:varyColors val="0"/>
        <c:ser>
          <c:idx val="4"/>
          <c:order val="0"/>
          <c:tx>
            <c:strRef>
              <c:f>'[Diagramm in Microsoft PowerPoint]BiodivRelevante Flächen'!$N$44</c:f>
              <c:strCache>
                <c:ptCount val="1"/>
                <c:pt idx="0">
                  <c:v>ÖPUL Biodiversitätsfläche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'[Diagramm in Microsoft PowerPoint]BiodivRelevante Flächen'!$C$48:$M$48</c:f>
              <c:strCach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strCache>
            </c:strRef>
          </c:cat>
          <c:val>
            <c:numRef>
              <c:f>'[Diagramm in Microsoft PowerPoint]BiodivRelevante Flächen'!$C$44:$M$44</c:f>
              <c:numCache>
                <c:formatCode>_-* #\ ##0_-;\-* #\ ##0_-;_-* "-"??_-;_-@_-</c:formatCode>
                <c:ptCount val="11"/>
                <c:pt idx="0">
                  <c:v>64403.819299999988</c:v>
                </c:pt>
                <c:pt idx="1">
                  <c:v>66829.384299999991</c:v>
                </c:pt>
                <c:pt idx="2">
                  <c:v>67421.471899999975</c:v>
                </c:pt>
                <c:pt idx="3">
                  <c:v>67857.495800000033</c:v>
                </c:pt>
                <c:pt idx="4">
                  <c:v>66836.818099999989</c:v>
                </c:pt>
                <c:pt idx="5">
                  <c:v>66507.037100000001</c:v>
                </c:pt>
                <c:pt idx="6">
                  <c:v>66427.663499999922</c:v>
                </c:pt>
                <c:pt idx="7">
                  <c:v>66227.966899999985</c:v>
                </c:pt>
                <c:pt idx="8">
                  <c:v>116193.70990000002</c:v>
                </c:pt>
                <c:pt idx="9">
                  <c:v>121314.66509999982</c:v>
                </c:pt>
                <c:pt idx="10">
                  <c:v>122367.42449999999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14-492B-9B9B-6ADC4305FA55}"/>
            </c:ext>
          </c:extLst>
        </c:ser>
        <c:ser>
          <c:idx val="0"/>
          <c:order val="1"/>
          <c:tx>
            <c:strRef>
              <c:f>'[Diagramm in Microsoft PowerPoint]BiodivRelevante Flächen'!$B$3</c:f>
              <c:strCache>
                <c:ptCount val="1"/>
                <c:pt idx="0">
                  <c:v>ÖPUL Vertragsnaturschutz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val>
            <c:numRef>
              <c:f>'[Diagramm in Microsoft PowerPoint]BiodivRelevante Flächen'!$C$3:$M$3</c:f>
              <c:numCache>
                <c:formatCode>_-* #\ ##0_-;\-* #\ ##0_-;_-* "-"??_-;_-@_-</c:formatCode>
                <c:ptCount val="11"/>
                <c:pt idx="0">
                  <c:v>66346.890700000033</c:v>
                </c:pt>
                <c:pt idx="1">
                  <c:v>73428.673399999985</c:v>
                </c:pt>
                <c:pt idx="2">
                  <c:v>80249.08590000002</c:v>
                </c:pt>
                <c:pt idx="3">
                  <c:v>80449.456700000024</c:v>
                </c:pt>
                <c:pt idx="4">
                  <c:v>80634.135600000038</c:v>
                </c:pt>
                <c:pt idx="5">
                  <c:v>79671.369500000015</c:v>
                </c:pt>
                <c:pt idx="6">
                  <c:v>76910.033900000024</c:v>
                </c:pt>
                <c:pt idx="7">
                  <c:v>75620.883199999997</c:v>
                </c:pt>
                <c:pt idx="8">
                  <c:v>87701.191300000093</c:v>
                </c:pt>
                <c:pt idx="9">
                  <c:v>100898.66119999996</c:v>
                </c:pt>
                <c:pt idx="10">
                  <c:v>114708.63489999998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14-492B-9B9B-6ADC4305FA55}"/>
            </c:ext>
          </c:extLst>
        </c:ser>
        <c:ser>
          <c:idx val="1"/>
          <c:order val="2"/>
          <c:tx>
            <c:strRef>
              <c:f>'[Diagramm in Microsoft PowerPoint]BiodivRelevante Flächen'!$B$2</c:f>
              <c:strCache>
                <c:ptCount val="1"/>
                <c:pt idx="0">
                  <c:v>andere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'[Diagramm in Microsoft PowerPoint]BiodivRelevante Flächen'!$C$2:$M$2</c:f>
              <c:numCache>
                <c:formatCode>_-* #\ ##0_-;\-* #\ ##0_-;_-* "-"??_-;_-@_-</c:formatCode>
                <c:ptCount val="11"/>
                <c:pt idx="0">
                  <c:v>8144.8120999999392</c:v>
                </c:pt>
                <c:pt idx="1">
                  <c:v>9195.9081999999744</c:v>
                </c:pt>
                <c:pt idx="2">
                  <c:v>9725.1614000000063</c:v>
                </c:pt>
                <c:pt idx="3">
                  <c:v>10704.330199999989</c:v>
                </c:pt>
                <c:pt idx="4">
                  <c:v>10343.323700000028</c:v>
                </c:pt>
                <c:pt idx="5">
                  <c:v>10399.826400000025</c:v>
                </c:pt>
                <c:pt idx="6">
                  <c:v>10681.561599999994</c:v>
                </c:pt>
                <c:pt idx="7">
                  <c:v>9232.8383999999896</c:v>
                </c:pt>
                <c:pt idx="8">
                  <c:v>9946.6061000000227</c:v>
                </c:pt>
                <c:pt idx="9">
                  <c:v>13316.352499999974</c:v>
                </c:pt>
                <c:pt idx="10">
                  <c:v>9799.0551999999989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814-492B-9B9B-6ADC4305FA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641848360"/>
        <c:axId val="641849344"/>
        <c:extLst/>
      </c:barChart>
      <c:catAx>
        <c:axId val="641848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t" anchorCtr="0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41849344"/>
        <c:crosses val="autoZero"/>
        <c:auto val="1"/>
        <c:lblAlgn val="ctr"/>
        <c:lblOffset val="30"/>
        <c:noMultiLvlLbl val="0"/>
      </c:catAx>
      <c:valAx>
        <c:axId val="641849344"/>
        <c:scaling>
          <c:orientation val="minMax"/>
          <c:max val="25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sz="1400"/>
                  <a:t>Hektar</a:t>
                </a:r>
              </a:p>
            </c:rich>
          </c:tx>
          <c:layout>
            <c:manualLayout>
              <c:xMode val="edge"/>
              <c:yMode val="edge"/>
              <c:x val="6.6166885389326328E-3"/>
              <c:y val="0.6866839876193662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_-* #\ ##0_-;\-* #\ 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41848360"/>
        <c:crosses val="autoZero"/>
        <c:crossBetween val="between"/>
        <c:majorUnit val="500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1753280839895001E-2"/>
          <c:y val="0.92097307691305841"/>
          <c:w val="0.88355118110236219"/>
          <c:h val="5.25304751445081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10.12.2025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950" y="496332"/>
            <a:ext cx="1620000" cy="50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10.12.2025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317500" y="674688"/>
            <a:ext cx="7432675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6966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b="0" i="0" baseline="0" dirty="0">
                <a:solidFill>
                  <a:schemeClr val="bg1">
                    <a:lumMod val="50000"/>
                  </a:schemeClr>
                </a:solidFill>
                <a:effectLst/>
              </a:rPr>
              <a:t>Antragsdaten, die geförderten Flächen können unter diesen Zahlen liegen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AT" sz="1200" b="0" i="0" baseline="0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b="1" dirty="0">
                <a:solidFill>
                  <a:schemeClr val="accent1"/>
                </a:solidFill>
              </a:rPr>
              <a:t>&gt;10% der Fläche (ohne Alm)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AT" sz="1200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44523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de-DE"/>
              <a:t>28.10.2025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AT"/>
              <a:t>3. AG Landwirtschaft</a:t>
            </a:r>
          </a:p>
        </p:txBody>
      </p:sp>
    </p:spTree>
    <p:extLst>
      <p:ext uri="{BB962C8B-B14F-4D97-AF65-F5344CB8AC3E}">
        <p14:creationId xmlns:p14="http://schemas.microsoft.com/office/powerpoint/2010/main" val="1474636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25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59377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-mit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-1" y="1007390"/>
            <a:ext cx="9144001" cy="4136110"/>
          </a:xfrm>
          <a:prstGeom prst="rect">
            <a:avLst/>
          </a:prstGeom>
          <a:solidFill>
            <a:srgbClr val="EBF0F4"/>
          </a:solidFill>
          <a:ln>
            <a:solidFill>
              <a:srgbClr val="EBF0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341739"/>
            <a:ext cx="7978526" cy="969606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360057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320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bmluk.gv.at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" y="205199"/>
            <a:ext cx="2160000" cy="66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552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links-Bild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1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705350" y="1295998"/>
            <a:ext cx="3813175" cy="3326402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32271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Text-links-Bild-u-Foto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1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705350" y="1295998"/>
            <a:ext cx="3813175" cy="305107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705351" y="4347074"/>
            <a:ext cx="3813175" cy="275725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de-AT" sz="1400" dirty="0"/>
              <a:t>Foto: XY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39623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_Marginalspalte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295999"/>
            <a:ext cx="5990589" cy="33264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789419" y="1295999"/>
            <a:ext cx="1729105" cy="3326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de-AT" dirty="0"/>
              <a:t>Text in Marginalspalte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01990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SmartArt-Platzhalter 5"/>
          <p:cNvSpPr>
            <a:spLocks noGrp="1"/>
          </p:cNvSpPr>
          <p:nvPr>
            <p:ph type="dgm" sz="quarter" idx="14"/>
          </p:nvPr>
        </p:nvSpPr>
        <p:spPr>
          <a:xfrm>
            <a:off x="539750" y="1295999"/>
            <a:ext cx="7978776" cy="3326400"/>
          </a:xfrm>
        </p:spPr>
        <p:txBody>
          <a:bodyPr/>
          <a:lstStyle/>
          <a:p>
            <a:r>
              <a:rPr lang="de-DE"/>
              <a:t>Klicken Sie auf das Symbol, um die SmartArt-Grafik hinzuzufügen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5806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56011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e-beliebig-2-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295999"/>
            <a:ext cx="3838575" cy="33264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295999"/>
            <a:ext cx="3838575" cy="33264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06544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936000"/>
            <a:ext cx="5389200" cy="1264276"/>
          </a:xfrm>
        </p:spPr>
        <p:txBody>
          <a:bodyPr/>
          <a:lstStyle>
            <a:lvl1pPr>
              <a:lnSpc>
                <a:spcPct val="11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780000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50805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815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936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-ohne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40000" y="1084027"/>
            <a:ext cx="7978526" cy="969606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099227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320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bmluk.gv.at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" y="205199"/>
            <a:ext cx="2160000" cy="66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290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7978776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Folientitel und Datum in Fußzeile einfügen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83771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2-nebenei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3812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706125" y="1295999"/>
            <a:ext cx="3812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2231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und-Marginal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5990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790526" y="1295999"/>
            <a:ext cx="1728000" cy="3380775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1200"/>
              </a:spcAft>
              <a:buNone/>
              <a:defRPr sz="1400"/>
            </a:lvl1pPr>
            <a:lvl2pPr indent="-252000">
              <a:lnSpc>
                <a:spcPts val="2400"/>
              </a:lnSpc>
              <a:spcAft>
                <a:spcPts val="1200"/>
              </a:spcAft>
              <a:defRPr/>
            </a:lvl2pPr>
            <a:lvl3pPr marL="755650" indent="-250825">
              <a:lnSpc>
                <a:spcPts val="2400"/>
              </a:lnSpc>
              <a:spcAft>
                <a:spcPts val="1200"/>
              </a:spcAft>
              <a:defRPr/>
            </a:lvl3pPr>
            <a:lvl4pPr marL="1044000" indent="-25200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AT" dirty="0"/>
              <a:t>Text in Marginalspalte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67807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43870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Bild-u-Foto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5305425" y="4314825"/>
            <a:ext cx="3213100" cy="307975"/>
          </a:xfrm>
          <a:solidFill>
            <a:schemeClr val="bg2"/>
          </a:solidFill>
        </p:spPr>
        <p:txBody>
          <a:bodyPr lIns="108000" rIns="108000" bIns="72000"/>
          <a:lstStyle>
            <a:lvl1pPr marL="0" indent="0">
              <a:buNone/>
              <a:defRPr sz="1400"/>
            </a:lvl1pPr>
          </a:lstStyle>
          <a:p>
            <a:pPr lvl="0"/>
            <a:r>
              <a:rPr lang="de-AT" dirty="0" err="1"/>
              <a:t>Fototext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4111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ild-links-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295998"/>
            <a:ext cx="3813175" cy="3326402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706125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0835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Bild-u-Fototext-links-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295998"/>
            <a:ext cx="3813175" cy="305107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39750" y="4347074"/>
            <a:ext cx="3813175" cy="275725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de-AT" sz="1400" dirty="0"/>
              <a:t>Foto: XY</a:t>
            </a:r>
            <a:endParaRPr lang="de-AT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706125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31039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788399"/>
            <a:ext cx="7978525" cy="43342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296000"/>
            <a:ext cx="7978525" cy="33278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88000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88000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bmluk.gv.at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00" y="205199"/>
            <a:ext cx="1620000" cy="50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708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  <p:sldLayoutId id="2147483925" r:id="rId12"/>
    <p:sldLayoutId id="2147483926" r:id="rId13"/>
    <p:sldLayoutId id="2147483927" r:id="rId14"/>
    <p:sldLayoutId id="2147483928" r:id="rId15"/>
    <p:sldLayoutId id="2147483929" r:id="rId16"/>
    <p:sldLayoutId id="2147483930" r:id="rId17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1200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Tx/>
        <a:buFont typeface="Arial" pitchFamily="34" charset="0"/>
        <a:buChar char="•"/>
        <a:defRPr sz="1800" kern="1200" baseline="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08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Font typeface="Arial" pitchFamily="34" charset="0"/>
        <a:buChar char="–"/>
        <a:defRPr sz="1800" kern="1200" baseline="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Font typeface="Arial" panose="020B0604020202020204" pitchFamily="34" charset="0"/>
        <a:buChar char="•"/>
        <a:defRPr sz="1800" kern="1200" baseline="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0.png"/><Relationship Id="rId9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12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11" Type="http://schemas.openxmlformats.org/officeDocument/2006/relationships/image" Target="../media/image19.png"/><Relationship Id="rId5" Type="http://schemas.openxmlformats.org/officeDocument/2006/relationships/image" Target="../media/image8.png"/><Relationship Id="rId15" Type="http://schemas.microsoft.com/office/2007/relationships/hdphoto" Target="../media/hdphoto2.wdp"/><Relationship Id="rId10" Type="http://schemas.openxmlformats.org/officeDocument/2006/relationships/image" Target="../media/image18.png"/><Relationship Id="rId4" Type="http://schemas.microsoft.com/office/2007/relationships/hdphoto" Target="../media/hdphoto1.wdp"/><Relationship Id="rId9" Type="http://schemas.openxmlformats.org/officeDocument/2006/relationships/image" Target="../media/image17.png"/><Relationship Id="rId1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z="2800" dirty="0"/>
              <a:t>EU-Verordnung über die Wiederherstellung der Natur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de-AT" sz="1800" dirty="0"/>
              <a:t>Berichte aus den Arbeitsgruppen</a:t>
            </a:r>
          </a:p>
        </p:txBody>
      </p:sp>
    </p:spTree>
    <p:extLst>
      <p:ext uri="{BB962C8B-B14F-4D97-AF65-F5344CB8AC3E}">
        <p14:creationId xmlns:p14="http://schemas.microsoft.com/office/powerpoint/2010/main" val="3772929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DEE5EE-6B48-17FE-4FA7-710A0BCBEC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A29C6463-E64E-1978-E764-E64B8D765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Von der Planung zur Maßnahme (2)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ADC16B8-7550-8280-B741-8DE99A7912C7}"/>
              </a:ext>
            </a:extLst>
          </p:cNvPr>
          <p:cNvSpPr txBox="1"/>
          <p:nvPr/>
        </p:nvSpPr>
        <p:spPr>
          <a:xfrm>
            <a:off x="471613" y="1281360"/>
            <a:ext cx="820077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b="1" dirty="0"/>
              <a:t>Überlegungen im Zusammenhang mit dem Vollzug:</a:t>
            </a:r>
          </a:p>
          <a:p>
            <a:endParaRPr lang="de-AT" sz="1400" u="sng" dirty="0">
              <a:sym typeface="Wingdings" panose="05000000000000000000" pitchFamily="2" charset="2"/>
            </a:endParaRPr>
          </a:p>
          <a:p>
            <a:r>
              <a:rPr lang="de-AT" sz="1400" b="1" dirty="0">
                <a:sym typeface="Wingdings" panose="05000000000000000000" pitchFamily="2" charset="2"/>
              </a:rPr>
              <a:t>Mögliche Variante 1 - Anwendung Verursacherprinzip</a:t>
            </a:r>
            <a:endParaRPr lang="de-AT" sz="1400" u="sng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>
                <a:sym typeface="Wingdings" panose="05000000000000000000" pitchFamily="2" charset="2"/>
              </a:rPr>
              <a:t>Verantwortung für Durchführung erforderlicher Kompensation bleibt im jeweiligen Verfahren, das erforderliche Kompensation auslöst wie z.B. Hausbau (Gemeinde), Errichtung Landesstraßen (Bundesland), Genehmigung von Abbaugebieten (Bund), etc.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>
                <a:sym typeface="Wingdings" panose="05000000000000000000" pitchFamily="2" charset="2"/>
              </a:rPr>
              <a:t>Offene  Frage: Umgang mit Kompensationserfordernissen, die nicht auf konkretes Verfahren zurück gehen?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sz="1400" dirty="0">
              <a:sym typeface="Wingdings" panose="05000000000000000000" pitchFamily="2" charset="2"/>
            </a:endParaRPr>
          </a:p>
          <a:p>
            <a:r>
              <a:rPr lang="de-AT" sz="1400" b="1" dirty="0">
                <a:sym typeface="Wingdings" panose="05000000000000000000" pitchFamily="2" charset="2"/>
              </a:rPr>
              <a:t>Mögliche Variante 2 - Strategische Umsetzung insbesondere für den nationalen Grünflächenwert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>
                <a:sym typeface="Wingdings" panose="05000000000000000000" pitchFamily="2" charset="2"/>
              </a:rPr>
              <a:t>Basis: Abschätzung des voraussichtlichen Flächenbedarfs für Kompensationsmaßnahmen bis 2030 auf Bundes- / Landesebene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>
                <a:sym typeface="Wingdings" panose="05000000000000000000" pitchFamily="2" charset="2"/>
              </a:rPr>
              <a:t>Bereitstellung der Fläche z.B. auf Landesebene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>
                <a:sym typeface="Wingdings" panose="05000000000000000000" pitchFamily="2" charset="2"/>
              </a:rPr>
              <a:t>Insbesondere Private Bauwerber aber auch die Gemeinden könnten im Hinblick auf die Umsetzung  so entlastet werden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sz="1400" dirty="0">
              <a:sym typeface="Wingdings" panose="05000000000000000000" pitchFamily="2" charset="2"/>
            </a:endParaRPr>
          </a:p>
          <a:p>
            <a:r>
              <a:rPr lang="de-AT" sz="1400" b="1" dirty="0">
                <a:sym typeface="Wingdings" panose="05000000000000000000" pitchFamily="2" charset="2"/>
              </a:rPr>
              <a:t>Kombination aus Verursacherprinzip und strategischer Umsetzung?</a:t>
            </a:r>
          </a:p>
        </p:txBody>
      </p:sp>
    </p:spTree>
    <p:extLst>
      <p:ext uri="{BB962C8B-B14F-4D97-AF65-F5344CB8AC3E}">
        <p14:creationId xmlns:p14="http://schemas.microsoft.com/office/powerpoint/2010/main" val="3827236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Ausblick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45F48EA-5252-6410-104A-A355C3302F39}"/>
              </a:ext>
            </a:extLst>
          </p:cNvPr>
          <p:cNvSpPr txBox="1"/>
          <p:nvPr/>
        </p:nvSpPr>
        <p:spPr>
          <a:xfrm>
            <a:off x="471613" y="1281360"/>
            <a:ext cx="820077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b="1" dirty="0">
                <a:sym typeface="Wingdings" panose="05000000000000000000" pitchFamily="2" charset="2"/>
              </a:rPr>
              <a:t>Aktuelle Überlegungen zu möglichen Maßnahmen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u="sng" dirty="0">
                <a:sym typeface="Wingdings" panose="05000000000000000000" pitchFamily="2" charset="2"/>
              </a:rPr>
              <a:t>Unmittelbar messbare Maßnahmen </a:t>
            </a:r>
            <a:r>
              <a:rPr lang="de-AT" sz="1400" dirty="0">
                <a:sym typeface="Wingdings" panose="05000000000000000000" pitchFamily="2" charset="2"/>
              </a:rPr>
              <a:t>(z.B. Entsiegelung und Begrünung, Begrünung Ackerflächen, Baumpflanzung,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u="sng" dirty="0">
                <a:sym typeface="Wingdings" panose="05000000000000000000" pitchFamily="2" charset="2"/>
              </a:rPr>
              <a:t>Maßnahmen, die Grünflächenreduktion vermeiden oder vermindern</a:t>
            </a:r>
            <a:r>
              <a:rPr lang="de-AT" sz="1400" dirty="0">
                <a:sym typeface="Wingdings" panose="05000000000000000000" pitchFamily="2" charset="2"/>
              </a:rPr>
              <a:t> (z.B. Grünflächenfaktor, Bewusstseinsbildung,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u="sng" dirty="0">
                <a:sym typeface="Wingdings" panose="05000000000000000000" pitchFamily="2" charset="2"/>
              </a:rPr>
              <a:t>Gesetzliche Anpassungen</a:t>
            </a:r>
            <a:r>
              <a:rPr lang="de-AT" sz="1400" dirty="0">
                <a:sym typeface="Wingdings" panose="05000000000000000000" pitchFamily="2" charset="2"/>
              </a:rPr>
              <a:t>, die erforderlich sind, um Maßnahmen in den diversen Verfahren überhaupt vorschreiben zu können, als "Sammelmaßnahme" im WHPL verankern (z.B. Bauordnungen, Bundes- und Landesgesetze, Forstgesetz,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u="sng" dirty="0">
                <a:sym typeface="Wingdings" panose="05000000000000000000" pitchFamily="2" charset="2"/>
              </a:rPr>
              <a:t>Monitoring Veränderung Grünflächen und Baumüberschirmung</a:t>
            </a:r>
            <a:r>
              <a:rPr lang="de-AT" sz="1400" dirty="0">
                <a:sym typeface="Wingdings" panose="05000000000000000000" pitchFamily="2" charset="2"/>
              </a:rPr>
              <a:t> incl. Zwischenbilanzierung 2027</a:t>
            </a:r>
          </a:p>
          <a:p>
            <a:endParaRPr lang="de-AT" sz="1400" dirty="0">
              <a:sym typeface="Wingdings" panose="05000000000000000000" pitchFamily="2" charset="2"/>
            </a:endParaRPr>
          </a:p>
          <a:p>
            <a:r>
              <a:rPr lang="de-AT" sz="1400" b="1" dirty="0">
                <a:sym typeface="Wingdings" panose="05000000000000000000" pitchFamily="2" charset="2"/>
              </a:rPr>
              <a:t>Ausblick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>
                <a:sym typeface="Wingdings" panose="05000000000000000000" pitchFamily="2" charset="2"/>
              </a:rPr>
              <a:t>AG Termine monatlich von Dezember 2025 bis März 2026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>
                <a:sym typeface="Wingdings" panose="05000000000000000000" pitchFamily="2" charset="2"/>
              </a:rPr>
              <a:t>Weitere Überlegungen zu und Aufbereitung von möglichen Maßnahmen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>
                <a:sym typeface="Wingdings" panose="05000000000000000000" pitchFamily="2" charset="2"/>
              </a:rPr>
              <a:t>Überlegungen zur Erstellung eines nationalen Begleitdokuments als Umsetzungshilfe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>
                <a:sym typeface="Wingdings" panose="05000000000000000000" pitchFamily="2" charset="2"/>
              </a:rPr>
              <a:t>Aufbereitung der Beiträge für den nationalen Wiederherstellungsplan bis spätestens März 2026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sz="1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95298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78124" y="2139749"/>
            <a:ext cx="7978525" cy="1789314"/>
          </a:xfrm>
        </p:spPr>
        <p:txBody>
          <a:bodyPr/>
          <a:lstStyle/>
          <a:p>
            <a:pPr algn="ctr"/>
            <a:r>
              <a:rPr lang="de-DE" dirty="0"/>
              <a:t>AG 9: </a:t>
            </a:r>
            <a:br>
              <a:rPr lang="de-DE" dirty="0"/>
            </a:br>
            <a:r>
              <a:rPr lang="de-AT" dirty="0"/>
              <a:t>Wiederherstellung der natürlichen Vernetzung von Flüssen und </a:t>
            </a:r>
            <a:br>
              <a:rPr lang="de-AT" dirty="0"/>
            </a:br>
            <a:r>
              <a:rPr lang="de-AT" dirty="0"/>
              <a:t>der natürlichen Funktionen damit verbundener Auen</a:t>
            </a:r>
          </a:p>
        </p:txBody>
      </p:sp>
    </p:spTree>
    <p:extLst>
      <p:ext uri="{BB962C8B-B14F-4D97-AF65-F5344CB8AC3E}">
        <p14:creationId xmlns:p14="http://schemas.microsoft.com/office/powerpoint/2010/main" val="685209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1B35D3A9-A71B-6F85-53BE-64C520E330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54214"/>
            <a:ext cx="9144000" cy="4289285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6C110321-7CC0-15AA-4885-BB0733AB2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2647" y="893852"/>
            <a:ext cx="2771090" cy="432000"/>
          </a:xfrm>
          <a:solidFill>
            <a:schemeClr val="bg2"/>
          </a:solidFill>
        </p:spPr>
        <p:txBody>
          <a:bodyPr vert="horz" wrap="none" lIns="0" tIns="0" rIns="0" bIns="0" rtlCol="0" anchor="b" anchorCtr="0">
            <a:noAutofit/>
          </a:bodyPr>
          <a:lstStyle/>
          <a:p>
            <a:r>
              <a:rPr lang="de-AT" dirty="0">
                <a:solidFill>
                  <a:schemeClr val="tx1"/>
                </a:solidFill>
              </a:rPr>
              <a:t>Übergeordnete Ziele</a:t>
            </a:r>
          </a:p>
        </p:txBody>
      </p:sp>
    </p:spTree>
    <p:extLst>
      <p:ext uri="{BB962C8B-B14F-4D97-AF65-F5344CB8AC3E}">
        <p14:creationId xmlns:p14="http://schemas.microsoft.com/office/powerpoint/2010/main" val="3696248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z="1100" smtClean="0"/>
              <a:pPr/>
              <a:t>14</a:t>
            </a:fld>
            <a:endParaRPr lang="de-AT" sz="11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1D82F29-65DA-B23B-CFFA-975CB7A91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86112"/>
            <a:ext cx="9175719" cy="430416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332F19E-1C96-E8CD-D9E8-F8E6DF6B8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243" y="904486"/>
            <a:ext cx="3223477" cy="433425"/>
          </a:xfrm>
          <a:solidFill>
            <a:schemeClr val="bg2"/>
          </a:solidFill>
        </p:spPr>
        <p:txBody>
          <a:bodyPr vert="horz" wrap="none" lIns="0" tIns="0" rIns="0" bIns="0" rtlCol="0" anchor="b" anchorCtr="0">
            <a:noAutofit/>
          </a:bodyPr>
          <a:lstStyle/>
          <a:p>
            <a:r>
              <a:rPr lang="de-AT" dirty="0">
                <a:solidFill>
                  <a:schemeClr val="tx1"/>
                </a:solidFill>
              </a:rPr>
              <a:t>Vorläufige Ergebnisse</a:t>
            </a:r>
          </a:p>
        </p:txBody>
      </p:sp>
    </p:spTree>
    <p:extLst>
      <p:ext uri="{BB962C8B-B14F-4D97-AF65-F5344CB8AC3E}">
        <p14:creationId xmlns:p14="http://schemas.microsoft.com/office/powerpoint/2010/main" val="7133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AE55E27-5191-3513-D914-59A47FFAC3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22931"/>
            <a:ext cx="9144001" cy="429087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BF58DC6-D25B-F234-2162-DD9655BA4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119" y="954038"/>
            <a:ext cx="1317675" cy="432000"/>
          </a:xfrm>
          <a:solidFill>
            <a:schemeClr val="bg2"/>
          </a:solidFill>
        </p:spPr>
        <p:txBody>
          <a:bodyPr vert="horz" wrap="none" lIns="0" tIns="0" rIns="0" bIns="0" rtlCol="0" anchor="b" anchorCtr="0">
            <a:noAutofit/>
          </a:bodyPr>
          <a:lstStyle/>
          <a:p>
            <a:r>
              <a:rPr lang="de-AT" dirty="0">
                <a:solidFill>
                  <a:schemeClr val="tx1"/>
                </a:solidFill>
              </a:rPr>
              <a:t>Ausblick</a:t>
            </a:r>
          </a:p>
        </p:txBody>
      </p:sp>
    </p:spTree>
    <p:extLst>
      <p:ext uri="{BB962C8B-B14F-4D97-AF65-F5344CB8AC3E}">
        <p14:creationId xmlns:p14="http://schemas.microsoft.com/office/powerpoint/2010/main" val="982176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78124" y="2139750"/>
            <a:ext cx="7978525" cy="432000"/>
          </a:xfrm>
        </p:spPr>
        <p:txBody>
          <a:bodyPr/>
          <a:lstStyle/>
          <a:p>
            <a:pPr algn="ctr"/>
            <a:r>
              <a:rPr lang="de-DE" dirty="0"/>
              <a:t>AG 11: </a:t>
            </a:r>
            <a:br>
              <a:rPr lang="de-DE" dirty="0"/>
            </a:br>
            <a:r>
              <a:rPr lang="de-AT" dirty="0"/>
              <a:t>Wiederherstellung landwirtschaftlicher Ökosysteme</a:t>
            </a:r>
          </a:p>
        </p:txBody>
      </p:sp>
    </p:spTree>
    <p:extLst>
      <p:ext uri="{BB962C8B-B14F-4D97-AF65-F5344CB8AC3E}">
        <p14:creationId xmlns:p14="http://schemas.microsoft.com/office/powerpoint/2010/main" val="1059001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Ausgangssituation AG Landwirtschaft</a:t>
            </a:r>
            <a:br>
              <a:rPr lang="de-AT" dirty="0"/>
            </a:b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39750" y="1004400"/>
            <a:ext cx="8163496" cy="3380775"/>
          </a:xfrm>
        </p:spPr>
        <p:txBody>
          <a:bodyPr/>
          <a:lstStyle/>
          <a:p>
            <a:endParaRPr lang="de-DE" sz="1600" dirty="0"/>
          </a:p>
          <a:p>
            <a:r>
              <a:rPr lang="de-DE" sz="1600" dirty="0"/>
              <a:t>Vertreter*innen des BMLUK, der 9 Bundesländer (Agrarabteilungen), der  Interessensvertretung (LK, BA, L&amp;F), aus dem Bereich der Wissenschaft und Umwelt-NGOs</a:t>
            </a:r>
          </a:p>
          <a:p>
            <a:r>
              <a:rPr lang="de-DE" sz="1600" b="1" dirty="0"/>
              <a:t>drei Besprechungen bisher</a:t>
            </a:r>
            <a:r>
              <a:rPr lang="de-DE" sz="1600" dirty="0"/>
              <a:t>, zumindest zwei weitere geplant. Zwischen den Besprechungen schriftliche Rückmeldungsrunden (12.12. Maßnahmen)</a:t>
            </a:r>
          </a:p>
          <a:p>
            <a:r>
              <a:rPr lang="de-DE" sz="1600" dirty="0"/>
              <a:t>Festlegung der weiterzuführenden und neu zu setzenden </a:t>
            </a:r>
            <a:r>
              <a:rPr lang="de-DE" sz="1600" b="1" dirty="0"/>
              <a:t>Maßnahmen</a:t>
            </a:r>
            <a:br>
              <a:rPr lang="de-DE" sz="1600" dirty="0"/>
            </a:br>
            <a:r>
              <a:rPr lang="de-DE" sz="1600" dirty="0"/>
              <a:t>Festlegung der zu verwendender </a:t>
            </a:r>
            <a:r>
              <a:rPr lang="de-DE" sz="1600" b="1" dirty="0"/>
              <a:t>Indikatoren</a:t>
            </a:r>
            <a:br>
              <a:rPr lang="de-DE" sz="1600" dirty="0"/>
            </a:br>
            <a:r>
              <a:rPr lang="de-DE" sz="1600" dirty="0"/>
              <a:t>Identifikation von </a:t>
            </a:r>
            <a:r>
              <a:rPr lang="de-DE" sz="1600" b="1" dirty="0"/>
              <a:t>Flächen zur Wiedervernässung </a:t>
            </a:r>
            <a:br>
              <a:rPr lang="de-DE" sz="1600" dirty="0"/>
            </a:br>
            <a:r>
              <a:rPr lang="de-DE" sz="1600" dirty="0"/>
              <a:t>Formulierung der </a:t>
            </a:r>
            <a:r>
              <a:rPr lang="de-DE" sz="1600" b="1" dirty="0"/>
              <a:t>Texte des Wiederherstellungsplanes</a:t>
            </a:r>
          </a:p>
          <a:p>
            <a:r>
              <a:rPr lang="de-DE" sz="1600" dirty="0"/>
              <a:t>INVEKOS oder bestehende Daten zu den Indikatoren. Eine Vervollständigung und Ergänzung dieser, ist insbesondere im Bereich Wiedervernässung erforderlich</a:t>
            </a:r>
          </a:p>
          <a:p>
            <a:endParaRPr lang="de-DE" sz="1600" dirty="0"/>
          </a:p>
          <a:p>
            <a:endParaRPr lang="de-DE" sz="1600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387028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Von der Planung zur Maßnahme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39749" y="1296000"/>
            <a:ext cx="8378221" cy="3380775"/>
          </a:xfrm>
        </p:spPr>
        <p:txBody>
          <a:bodyPr/>
          <a:lstStyle/>
          <a:p>
            <a:pPr marL="285750" indent="-285750" defTabSz="68580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rgbClr val="B92B06"/>
              </a:buClr>
              <a:buFont typeface="Arial" panose="020B0604020202020204" pitchFamily="34" charset="0"/>
              <a:buChar char="•"/>
              <a:defRPr/>
            </a:pPr>
            <a:r>
              <a:rPr lang="de-DE" kern="0" dirty="0">
                <a:solidFill>
                  <a:srgbClr val="000000"/>
                </a:solidFill>
                <a:latin typeface="Calibri" panose="020F0502020204030204"/>
              </a:rPr>
              <a:t>Ziel: Positiver Trend von 2 der 3 nachstehenden Agrarumweltindikatoren:</a:t>
            </a:r>
          </a:p>
          <a:p>
            <a:pPr marL="457200" lvl="1" indent="0" defTabSz="68580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rgbClr val="B92B06"/>
              </a:buClr>
              <a:buNone/>
              <a:defRPr/>
            </a:pPr>
            <a:r>
              <a:rPr lang="de-DE" kern="0" dirty="0">
                <a:solidFill>
                  <a:srgbClr val="000000"/>
                </a:solidFill>
                <a:latin typeface="Calibri" panose="020F0502020204030204"/>
              </a:rPr>
              <a:t>„Grünland-Schmetterlingsindex“</a:t>
            </a:r>
          </a:p>
          <a:p>
            <a:pPr marL="457200" lvl="1" indent="0" defTabSz="68580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rgbClr val="B92B06"/>
              </a:buClr>
              <a:buNone/>
              <a:defRPr/>
            </a:pPr>
            <a:r>
              <a:rPr lang="de-DE" kern="0" dirty="0">
                <a:solidFill>
                  <a:srgbClr val="000000"/>
                </a:solidFill>
                <a:latin typeface="Calibri" panose="020F0502020204030204"/>
              </a:rPr>
              <a:t>„Vorrat an organischem Kohlenstoff in mineralischen Ackerböden“ </a:t>
            </a:r>
          </a:p>
          <a:p>
            <a:pPr marL="457200" lvl="1" indent="0" defTabSz="685800">
              <a:lnSpc>
                <a:spcPct val="100000"/>
              </a:lnSpc>
              <a:spcBef>
                <a:spcPts val="150"/>
              </a:spcBef>
              <a:spcAft>
                <a:spcPts val="1350"/>
              </a:spcAft>
              <a:buClr>
                <a:srgbClr val="B92B06"/>
              </a:buClr>
              <a:buNone/>
              <a:defRPr/>
            </a:pPr>
            <a:r>
              <a:rPr lang="de-DE" kern="0" dirty="0">
                <a:solidFill>
                  <a:srgbClr val="000000"/>
                </a:solidFill>
                <a:latin typeface="Calibri" panose="020F0502020204030204"/>
              </a:rPr>
              <a:t>„Anteil landwirtschaftlicher Flächen mit Landschaftselementen großer Vielfalt“</a:t>
            </a:r>
          </a:p>
          <a:p>
            <a:pPr marL="285750" indent="-285750" defTabSz="68580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rgbClr val="B92B06"/>
              </a:buClr>
              <a:buFont typeface="Arial" panose="020B0604020202020204" pitchFamily="34" charset="0"/>
              <a:buChar char="•"/>
              <a:defRPr/>
            </a:pPr>
            <a:r>
              <a:rPr lang="de-DE" kern="0" dirty="0">
                <a:solidFill>
                  <a:srgbClr val="000000"/>
                </a:solidFill>
                <a:latin typeface="Calibri" panose="020F0502020204030204"/>
              </a:rPr>
              <a:t>Ziel: Wiederherstellungsmaßnahmen zur Verbesserung des Farmland Bird Index                      (Basisjahr 2025 = Indexwert 100); 105 bis 2030, 110 bis 2040 und 115 bis 2050</a:t>
            </a:r>
          </a:p>
          <a:p>
            <a:pPr marL="0" indent="0" defTabSz="68580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rgbClr val="B92B06"/>
              </a:buClr>
              <a:buNone/>
              <a:defRPr/>
            </a:pPr>
            <a:r>
              <a:rPr lang="de-DE" kern="0" dirty="0">
                <a:solidFill>
                  <a:srgbClr val="000000"/>
                </a:solidFill>
                <a:latin typeface="Calibri" panose="020F0502020204030204"/>
              </a:rPr>
              <a:t> </a:t>
            </a:r>
          </a:p>
          <a:p>
            <a:r>
              <a:rPr lang="de-AT" dirty="0"/>
              <a:t>Plan: Aufbau auf bestehenden Maßnahmen aus der GAP und verschiedenen Länderprogrammen; Weiterentwicklung dieser</a:t>
            </a:r>
          </a:p>
          <a:p>
            <a:r>
              <a:rPr lang="de-AT" dirty="0"/>
              <a:t>Weg: Analyse auf regionaler Ebene und Verwendung von Daten aus INVEKOS, Evaluierungen und Strukturdaten (z.B. Einwohnerdichte oder Nächtigungen) </a:t>
            </a:r>
          </a:p>
          <a:p>
            <a:endParaRPr lang="de-AT" dirty="0"/>
          </a:p>
          <a:p>
            <a:endParaRPr lang="de-AT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369B436-E226-AEA4-0733-5909C0D6D5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5382" y="1828135"/>
            <a:ext cx="363231" cy="36323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B8D760CB-00CB-5C05-1D6F-03FFD0AEA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49984" y="2175489"/>
            <a:ext cx="671839" cy="28570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53F20947-3B97-6A67-A650-F648A90900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076" y="2840328"/>
            <a:ext cx="285702" cy="285702"/>
          </a:xfrm>
          <a:prstGeom prst="rect">
            <a:avLst/>
          </a:prstGeom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80FB250-604B-D8B5-DEB3-12DBE82A20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46528" y="1604609"/>
            <a:ext cx="382872" cy="265604"/>
            <a:chOff x="2962832" y="1379211"/>
            <a:chExt cx="4696480" cy="3258005"/>
          </a:xfrm>
        </p:grpSpPr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DA7923EE-F51A-892B-C850-CCE2AF1CC1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9942" b="89474" l="9331" r="90061">
                          <a14:foregroundMark x1="19675" y1="31579" x2="38742" y2="35673"/>
                          <a14:foregroundMark x1="38742" y1="35673" x2="27789" y2="42982"/>
                          <a14:foregroundMark x1="27789" y1="42982" x2="52130" y2="47076"/>
                          <a14:foregroundMark x1="52130" y1="47076" x2="45842" y2="49708"/>
                          <a14:foregroundMark x1="9331" y1="27485" x2="11765" y2="28363"/>
                          <a14:foregroundMark x1="27181" y1="34211" x2="16430" y2="45322"/>
                          <a14:foregroundMark x1="16430" y1="45322" x2="33266" y2="50877"/>
                          <a14:foregroundMark x1="49087" y1="40351" x2="48479" y2="70760"/>
                          <a14:foregroundMark x1="48479" y1="70760" x2="49696" y2="74854"/>
                          <a14:foregroundMark x1="52941" y1="41520" x2="75051" y2="18713"/>
                          <a14:foregroundMark x1="75051" y1="18713" x2="87627" y2="23684"/>
                          <a14:foregroundMark x1="87627" y1="23684" x2="83570" y2="42690"/>
                          <a14:foregroundMark x1="83570" y1="42690" x2="65314" y2="52047"/>
                          <a14:foregroundMark x1="65314" y1="52047" x2="52333" y2="50585"/>
                          <a14:foregroundMark x1="70588" y1="33041" x2="59838" y2="39766"/>
                          <a14:foregroundMark x1="59838" y1="39766" x2="81542" y2="37719"/>
                          <a14:foregroundMark x1="81542" y1="37719" x2="69777" y2="31871"/>
                          <a14:foregroundMark x1="69777" y1="31871" x2="71197" y2="30117"/>
                          <a14:foregroundMark x1="70183" y1="28655" x2="52535" y2="41228"/>
                          <a14:foregroundMark x1="52535" y1="41228" x2="64706" y2="49123"/>
                          <a14:foregroundMark x1="64706" y1="49123" x2="70791" y2="40351"/>
                          <a14:foregroundMark x1="88438" y1="12573" x2="89249" y2="32749"/>
                          <a14:foregroundMark x1="89249" y1="32749" x2="88438" y2="34503"/>
                          <a14:foregroundMark x1="25355" y1="88596" x2="36105" y2="88304"/>
                          <a14:foregroundMark x1="33874" y1="83333" x2="29615" y2="56140"/>
                          <a14:foregroundMark x1="29615" y1="56140" x2="40365" y2="65205"/>
                          <a14:foregroundMark x1="40365" y1="65205" x2="35294" y2="80409"/>
                          <a14:foregroundMark x1="35294" y1="80409" x2="35294" y2="80409"/>
                          <a14:foregroundMark x1="27383" y1="49123" x2="19878" y2="60234"/>
                          <a14:foregroundMark x1="19878" y1="60234" x2="17039" y2="75731"/>
                          <a14:foregroundMark x1="17039" y1="75731" x2="29412" y2="81871"/>
                          <a14:foregroundMark x1="29412" y1="81871" x2="41785" y2="71637"/>
                          <a14:foregroundMark x1="41785" y1="71637" x2="48682" y2="60234"/>
                          <a14:foregroundMark x1="48682" y1="60234" x2="34483" y2="49415"/>
                          <a14:foregroundMark x1="34483" y1="49415" x2="29615" y2="51754"/>
                          <a14:foregroundMark x1="69168" y1="50000" x2="45436" y2="54971"/>
                          <a14:foregroundMark x1="45436" y1="54971" x2="61866" y2="82749"/>
                          <a14:foregroundMark x1="61866" y1="82749" x2="74239" y2="82456"/>
                          <a14:foregroundMark x1="74239" y1="82456" x2="77485" y2="62865"/>
                          <a14:foregroundMark x1="77485" y1="62865" x2="70994" y2="50877"/>
                          <a14:foregroundMark x1="70994" y1="50877" x2="67951" y2="50000"/>
                          <a14:foregroundMark x1="56592" y1="52632" x2="67140" y2="80702"/>
                          <a14:foregroundMark x1="67140" y1="80702" x2="76673" y2="71345"/>
                          <a14:foregroundMark x1="76673" y1="71345" x2="66531" y2="52924"/>
                          <a14:foregroundMark x1="66531" y1="52924" x2="58215" y2="50877"/>
                          <a14:foregroundMark x1="76471" y1="12573" x2="87830" y2="11111"/>
                          <a14:foregroundMark x1="87830" y1="11111" x2="89452" y2="12865"/>
                          <a14:foregroundMark x1="80527" y1="10819" x2="90061" y2="14327"/>
                          <a14:backgroundMark x1="4665" y1="6140" x2="3854" y2="31871"/>
                          <a14:backgroundMark x1="4260" y1="11988" x2="13793" y2="5848"/>
                          <a14:backgroundMark x1="1014" y1="5263" x2="28195" y2="10819"/>
                          <a14:backgroundMark x1="28195" y1="10819" x2="32860" y2="1374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962832" y="1379211"/>
              <a:ext cx="4696480" cy="3258005"/>
            </a:xfrm>
            <a:prstGeom prst="rect">
              <a:avLst/>
            </a:prstGeom>
          </p:spPr>
        </p:pic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1FC3E521-764C-CC93-0884-74DD74D548B4}"/>
                </a:ext>
              </a:extLst>
            </p:cNvPr>
            <p:cNvSpPr/>
            <p:nvPr/>
          </p:nvSpPr>
          <p:spPr>
            <a:xfrm>
              <a:off x="3989487" y="3290238"/>
              <a:ext cx="576446" cy="6408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DB2763C0-72AB-9BBC-DF33-FB7088BDB3CB}"/>
                </a:ext>
              </a:extLst>
            </p:cNvPr>
            <p:cNvSpPr/>
            <p:nvPr/>
          </p:nvSpPr>
          <p:spPr>
            <a:xfrm>
              <a:off x="5911247" y="3245410"/>
              <a:ext cx="709118" cy="788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09908E6-DA4C-0711-DF0D-C2B8AAAA6F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76326" y="2038127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2B73C422-B95B-0692-5086-1C5CC8DB74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27122" y="2038127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19" name="Textfeld 18">
            <a:extLst>
              <a:ext uri="{FF2B5EF4-FFF2-40B4-BE49-F238E27FC236}">
                <a16:creationId xmlns:a16="http://schemas.microsoft.com/office/drawing/2014/main" id="{CE93DBAE-93D6-60CC-D17F-E21EF9F19D53}"/>
              </a:ext>
            </a:extLst>
          </p:cNvPr>
          <p:cNvSpPr txBox="1"/>
          <p:nvPr/>
        </p:nvSpPr>
        <p:spPr>
          <a:xfrm rot="16200000">
            <a:off x="7749412" y="3722720"/>
            <a:ext cx="25833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i="1" dirty="0"/>
              <a:t>Icons von </a:t>
            </a:r>
            <a:r>
              <a:rPr lang="de-AT" sz="1000" i="1" u="sng" dirty="0">
                <a:solidFill>
                  <a:srgbClr val="0070C0"/>
                </a:solidFill>
              </a:rPr>
              <a:t>flaticon.com</a:t>
            </a:r>
          </a:p>
        </p:txBody>
      </p:sp>
    </p:spTree>
    <p:extLst>
      <p:ext uri="{BB962C8B-B14F-4D97-AF65-F5344CB8AC3E}">
        <p14:creationId xmlns:p14="http://schemas.microsoft.com/office/powerpoint/2010/main" val="17409108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49128" y="1438357"/>
            <a:ext cx="6055532" cy="432000"/>
          </a:xfrm>
        </p:spPr>
        <p:txBody>
          <a:bodyPr/>
          <a:lstStyle/>
          <a:p>
            <a:r>
              <a:rPr lang="de-AT" sz="2000" dirty="0">
                <a:solidFill>
                  <a:schemeClr val="tx1"/>
                </a:solidFill>
              </a:rPr>
              <a:t>Entwicklung biodiversitätsrelevanter Flächen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CCCB02B-57F6-1ABD-3C9A-A75370B358C6}"/>
              </a:ext>
            </a:extLst>
          </p:cNvPr>
          <p:cNvSpPr txBox="1"/>
          <p:nvPr/>
        </p:nvSpPr>
        <p:spPr>
          <a:xfrm>
            <a:off x="7190046" y="316198"/>
            <a:ext cx="1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1" dirty="0">
                <a:solidFill>
                  <a:schemeClr val="accent1"/>
                </a:solidFill>
              </a:rPr>
              <a:t>&gt;10% der landwirtschaftlichen Nutzfläche (ohne Alm)</a:t>
            </a:r>
          </a:p>
        </p:txBody>
      </p:sp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00000000-0008-0000-0100-0000020000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5118274"/>
              </p:ext>
            </p:extLst>
          </p:nvPr>
        </p:nvGraphicFramePr>
        <p:xfrm>
          <a:off x="0" y="822295"/>
          <a:ext cx="9144000" cy="4245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F0D537F8-872C-4E90-F1D7-5DBB2115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6804660" y="1225749"/>
            <a:ext cx="0" cy="327767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4">
            <a:extLst>
              <a:ext uri="{FF2B5EF4-FFF2-40B4-BE49-F238E27FC236}">
                <a16:creationId xmlns:a16="http://schemas.microsoft.com/office/drawing/2014/main" id="{F922D2D1-A64B-1463-AE67-D4E9548764C1}"/>
              </a:ext>
            </a:extLst>
          </p:cNvPr>
          <p:cNvSpPr txBox="1">
            <a:spLocks/>
          </p:cNvSpPr>
          <p:nvPr/>
        </p:nvSpPr>
        <p:spPr>
          <a:xfrm>
            <a:off x="749128" y="888101"/>
            <a:ext cx="6055532" cy="432000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2400" b="1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de-AT" dirty="0">
                <a:solidFill>
                  <a:schemeClr val="accent1"/>
                </a:solidFill>
              </a:rPr>
              <a:t>Wir haben mit der Umsetzung schon begonnen! </a:t>
            </a:r>
          </a:p>
        </p:txBody>
      </p:sp>
    </p:spTree>
    <p:extLst>
      <p:ext uri="{BB962C8B-B14F-4D97-AF65-F5344CB8AC3E}">
        <p14:creationId xmlns:p14="http://schemas.microsoft.com/office/powerpoint/2010/main" val="3613653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78124" y="2139750"/>
            <a:ext cx="7978525" cy="432000"/>
          </a:xfrm>
        </p:spPr>
        <p:txBody>
          <a:bodyPr/>
          <a:lstStyle/>
          <a:p>
            <a:pPr algn="ctr"/>
            <a:r>
              <a:rPr lang="de-DE" dirty="0"/>
              <a:t>AG 4: </a:t>
            </a:r>
            <a:br>
              <a:rPr lang="de-DE" dirty="0"/>
            </a:br>
            <a:r>
              <a:rPr lang="de-AT" dirty="0"/>
              <a:t>Wiederherstellung von Land-, Küsten- und Süßwasserökosystemen</a:t>
            </a:r>
          </a:p>
        </p:txBody>
      </p:sp>
    </p:spTree>
    <p:extLst>
      <p:ext uri="{BB962C8B-B14F-4D97-AF65-F5344CB8AC3E}">
        <p14:creationId xmlns:p14="http://schemas.microsoft.com/office/powerpoint/2010/main" val="26865062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F996A2F2-74FA-06B8-4171-87C04B608C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84197" y="754184"/>
            <a:ext cx="8775606" cy="4334412"/>
            <a:chOff x="2006314" y="582874"/>
            <a:chExt cx="8181172" cy="4040810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173DED28-C396-AD0C-67FD-C856A1F85EE5}"/>
                </a:ext>
              </a:extLst>
            </p:cNvPr>
            <p:cNvGrpSpPr/>
            <p:nvPr/>
          </p:nvGrpSpPr>
          <p:grpSpPr>
            <a:xfrm>
              <a:off x="2006314" y="582874"/>
              <a:ext cx="8181172" cy="4040810"/>
              <a:chOff x="72654" y="1200667"/>
              <a:chExt cx="7092691" cy="3503187"/>
            </a:xfrm>
          </p:grpSpPr>
          <p:sp>
            <p:nvSpPr>
              <p:cNvPr id="20" name="Freihandform: Form 19">
                <a:extLst>
                  <a:ext uri="{FF2B5EF4-FFF2-40B4-BE49-F238E27FC236}">
                    <a16:creationId xmlns:a16="http://schemas.microsoft.com/office/drawing/2014/main" id="{4D7A5E9D-B5E8-7254-3028-8153C54E8F0C}"/>
                  </a:ext>
                </a:extLst>
              </p:cNvPr>
              <p:cNvSpPr/>
              <p:nvPr/>
            </p:nvSpPr>
            <p:spPr>
              <a:xfrm>
                <a:off x="3840646" y="3097736"/>
                <a:ext cx="3318672" cy="1602684"/>
              </a:xfrm>
              <a:custGeom>
                <a:avLst/>
                <a:gdLst>
                  <a:gd name="connsiteX0" fmla="*/ 0 w 1572043"/>
                  <a:gd name="connsiteY0" fmla="*/ 101833 h 1018327"/>
                  <a:gd name="connsiteX1" fmla="*/ 101833 w 1572043"/>
                  <a:gd name="connsiteY1" fmla="*/ 0 h 1018327"/>
                  <a:gd name="connsiteX2" fmla="*/ 1470210 w 1572043"/>
                  <a:gd name="connsiteY2" fmla="*/ 0 h 1018327"/>
                  <a:gd name="connsiteX3" fmla="*/ 1572043 w 1572043"/>
                  <a:gd name="connsiteY3" fmla="*/ 101833 h 1018327"/>
                  <a:gd name="connsiteX4" fmla="*/ 1572043 w 1572043"/>
                  <a:gd name="connsiteY4" fmla="*/ 916494 h 1018327"/>
                  <a:gd name="connsiteX5" fmla="*/ 1470210 w 1572043"/>
                  <a:gd name="connsiteY5" fmla="*/ 1018327 h 1018327"/>
                  <a:gd name="connsiteX6" fmla="*/ 101833 w 1572043"/>
                  <a:gd name="connsiteY6" fmla="*/ 1018327 h 1018327"/>
                  <a:gd name="connsiteX7" fmla="*/ 0 w 1572043"/>
                  <a:gd name="connsiteY7" fmla="*/ 916494 h 1018327"/>
                  <a:gd name="connsiteX8" fmla="*/ 0 w 1572043"/>
                  <a:gd name="connsiteY8" fmla="*/ 101833 h 101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2043" h="1018327">
                    <a:moveTo>
                      <a:pt x="0" y="101833"/>
                    </a:moveTo>
                    <a:cubicBezTo>
                      <a:pt x="0" y="45592"/>
                      <a:pt x="45592" y="0"/>
                      <a:pt x="101833" y="0"/>
                    </a:cubicBezTo>
                    <a:lnTo>
                      <a:pt x="1470210" y="0"/>
                    </a:lnTo>
                    <a:cubicBezTo>
                      <a:pt x="1526451" y="0"/>
                      <a:pt x="1572043" y="45592"/>
                      <a:pt x="1572043" y="101833"/>
                    </a:cubicBezTo>
                    <a:lnTo>
                      <a:pt x="1572043" y="916494"/>
                    </a:lnTo>
                    <a:cubicBezTo>
                      <a:pt x="1572043" y="972735"/>
                      <a:pt x="1526451" y="1018327"/>
                      <a:pt x="1470210" y="1018327"/>
                    </a:cubicBezTo>
                    <a:lnTo>
                      <a:pt x="101833" y="1018327"/>
                    </a:lnTo>
                    <a:cubicBezTo>
                      <a:pt x="45592" y="1018327"/>
                      <a:pt x="0" y="972735"/>
                      <a:pt x="0" y="916494"/>
                    </a:cubicBezTo>
                    <a:lnTo>
                      <a:pt x="0" y="101833"/>
                    </a:lnTo>
                    <a:close/>
                  </a:path>
                </a:pathLst>
              </a:custGeom>
              <a:solidFill>
                <a:srgbClr val="FDCEC1">
                  <a:alpha val="89804"/>
                </a:srgb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2000" tIns="108000" rIns="0" bIns="125239" numCol="1" spcCol="1270" anchor="t" anchorCtr="0">
                <a:noAutofit/>
              </a:bodyPr>
              <a:lstStyle/>
              <a:p>
                <a:pPr marL="1211400" lvl="3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endParaRPr lang="de-DE" sz="1400" kern="0" dirty="0">
                  <a:solidFill>
                    <a:srgbClr val="000000"/>
                  </a:solidFill>
                  <a:latin typeface="Calibri" panose="020F0502020204030204"/>
                </a:endParaRPr>
              </a:p>
              <a:p>
                <a:pPr marL="1211400" lvl="3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endParaRPr lang="de-DE" sz="1000" kern="0" dirty="0">
                  <a:solidFill>
                    <a:srgbClr val="000000"/>
                  </a:solidFill>
                  <a:latin typeface="Calibri" panose="020F0502020204030204"/>
                </a:endParaRPr>
              </a:p>
              <a:p>
                <a:pPr marL="1152000" lvl="2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r>
                  <a:rPr lang="de-DE" sz="1400" dirty="0">
                    <a:solidFill>
                      <a:srgbClr val="000000"/>
                    </a:solidFill>
                  </a:rPr>
                  <a:t>ÖPUL Wiedervernässung im Vertragsnaturschutz </a:t>
                </a:r>
              </a:p>
              <a:p>
                <a:pPr marL="720000" lvl="2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r>
                  <a:rPr lang="de-DE" sz="1400" dirty="0">
                    <a:solidFill>
                      <a:srgbClr val="000000"/>
                    </a:solidFill>
                  </a:rPr>
                  <a:t>Projektförderungen LIFE – </a:t>
                </a:r>
                <a:r>
                  <a:rPr lang="de-DE" sz="1400" dirty="0" err="1">
                    <a:solidFill>
                      <a:srgbClr val="000000"/>
                    </a:solidFill>
                  </a:rPr>
                  <a:t>Amoore</a:t>
                </a:r>
                <a:endParaRPr lang="de-DE" sz="1400" dirty="0">
                  <a:solidFill>
                    <a:srgbClr val="000000"/>
                  </a:solidFill>
                </a:endParaRPr>
              </a:p>
              <a:p>
                <a:pPr marL="216000" lvl="2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r>
                  <a:rPr lang="de-DE" sz="1400" dirty="0">
                    <a:solidFill>
                      <a:srgbClr val="000000"/>
                    </a:solidFill>
                  </a:rPr>
                  <a:t>Wiederherstellung und Wiedervernässung </a:t>
                </a:r>
                <a:r>
                  <a:rPr lang="de-AT" sz="1400" dirty="0"/>
                  <a:t>der </a:t>
                </a:r>
                <a:r>
                  <a:rPr lang="de-AT" sz="1400" dirty="0" err="1"/>
                  <a:t>lw</a:t>
                </a:r>
                <a:r>
                  <a:rPr lang="de-AT" sz="1400" dirty="0"/>
                  <a:t>. genutzten, entwässerten Moorböden.</a:t>
                </a:r>
                <a:r>
                  <a:rPr lang="de-DE" sz="1400" dirty="0">
                    <a:solidFill>
                      <a:srgbClr val="000000"/>
                    </a:solidFill>
                  </a:rPr>
                  <a:t>                         </a:t>
                </a:r>
                <a:r>
                  <a:rPr lang="de-AT" sz="1400" dirty="0"/>
                  <a:t>Bis 2030: 30 %, bis 2040: 40 %, bis 2050: 50 %</a:t>
                </a:r>
              </a:p>
              <a:p>
                <a:pPr marL="1080000" lvl="2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endParaRPr lang="de-AT" sz="1400" dirty="0"/>
              </a:p>
              <a:p>
                <a:pPr marL="1188000" lvl="3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endParaRPr lang="de-AT" sz="1400" dirty="0"/>
              </a:p>
              <a:p>
                <a:pPr marL="1188000" lvl="3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endParaRPr lang="de-AT" sz="1400" dirty="0"/>
              </a:p>
            </p:txBody>
          </p:sp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0632F4BA-72EB-42E7-DF98-34D0BC23A6D1}"/>
                  </a:ext>
                </a:extLst>
              </p:cNvPr>
              <p:cNvSpPr/>
              <p:nvPr/>
            </p:nvSpPr>
            <p:spPr>
              <a:xfrm>
                <a:off x="73367" y="3112362"/>
                <a:ext cx="3382918" cy="1591492"/>
              </a:xfrm>
              <a:custGeom>
                <a:avLst/>
                <a:gdLst>
                  <a:gd name="connsiteX0" fmla="*/ 0 w 1572043"/>
                  <a:gd name="connsiteY0" fmla="*/ 101833 h 1018327"/>
                  <a:gd name="connsiteX1" fmla="*/ 101833 w 1572043"/>
                  <a:gd name="connsiteY1" fmla="*/ 0 h 1018327"/>
                  <a:gd name="connsiteX2" fmla="*/ 1470210 w 1572043"/>
                  <a:gd name="connsiteY2" fmla="*/ 0 h 1018327"/>
                  <a:gd name="connsiteX3" fmla="*/ 1572043 w 1572043"/>
                  <a:gd name="connsiteY3" fmla="*/ 101833 h 1018327"/>
                  <a:gd name="connsiteX4" fmla="*/ 1572043 w 1572043"/>
                  <a:gd name="connsiteY4" fmla="*/ 916494 h 1018327"/>
                  <a:gd name="connsiteX5" fmla="*/ 1470210 w 1572043"/>
                  <a:gd name="connsiteY5" fmla="*/ 1018327 h 1018327"/>
                  <a:gd name="connsiteX6" fmla="*/ 101833 w 1572043"/>
                  <a:gd name="connsiteY6" fmla="*/ 1018327 h 1018327"/>
                  <a:gd name="connsiteX7" fmla="*/ 0 w 1572043"/>
                  <a:gd name="connsiteY7" fmla="*/ 916494 h 1018327"/>
                  <a:gd name="connsiteX8" fmla="*/ 0 w 1572043"/>
                  <a:gd name="connsiteY8" fmla="*/ 101833 h 101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2043" h="1018327">
                    <a:moveTo>
                      <a:pt x="0" y="101833"/>
                    </a:moveTo>
                    <a:cubicBezTo>
                      <a:pt x="0" y="45592"/>
                      <a:pt x="45592" y="0"/>
                      <a:pt x="101833" y="0"/>
                    </a:cubicBezTo>
                    <a:lnTo>
                      <a:pt x="1470210" y="0"/>
                    </a:lnTo>
                    <a:cubicBezTo>
                      <a:pt x="1526451" y="0"/>
                      <a:pt x="1572043" y="45592"/>
                      <a:pt x="1572043" y="101833"/>
                    </a:cubicBezTo>
                    <a:lnTo>
                      <a:pt x="1572043" y="916494"/>
                    </a:lnTo>
                    <a:cubicBezTo>
                      <a:pt x="1572043" y="972735"/>
                      <a:pt x="1526451" y="1018327"/>
                      <a:pt x="1470210" y="1018327"/>
                    </a:cubicBezTo>
                    <a:lnTo>
                      <a:pt x="101833" y="1018327"/>
                    </a:lnTo>
                    <a:cubicBezTo>
                      <a:pt x="45592" y="1018327"/>
                      <a:pt x="0" y="972735"/>
                      <a:pt x="0" y="916494"/>
                    </a:cubicBezTo>
                    <a:lnTo>
                      <a:pt x="0" y="101833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  <a:alpha val="9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2000" tIns="108000" rIns="72000" bIns="125239" numCol="1" spcCol="1270" anchor="t" anchorCtr="0">
                <a:noAutofit/>
              </a:bodyPr>
              <a:lstStyle/>
              <a:p>
                <a:pPr marL="0" lvl="1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endParaRPr lang="de-AT" sz="1400" dirty="0">
                  <a:solidFill>
                    <a:srgbClr val="000000"/>
                  </a:solidFill>
                </a:endParaRPr>
              </a:p>
              <a:p>
                <a:pPr marL="0" lvl="1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endParaRPr lang="de-AT" sz="900" dirty="0">
                  <a:solidFill>
                    <a:srgbClr val="000000"/>
                  </a:solidFill>
                </a:endParaRPr>
              </a:p>
              <a:p>
                <a:pPr marL="228600" lvl="1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Biologische Wirtschaftsweise</a:t>
                </a:r>
              </a:p>
              <a:p>
                <a:pPr marL="228600" lvl="1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r>
                  <a:rPr lang="de-AT" sz="1400" dirty="0">
                    <a:solidFill>
                      <a:srgbClr val="000000"/>
                    </a:solidFill>
                  </a:rPr>
                  <a:t>Bewirtschaftung Acker</a:t>
                </a:r>
                <a:br>
                  <a:rPr lang="de-AT" sz="1400" dirty="0">
                    <a:solidFill>
                      <a:srgbClr val="000000"/>
                    </a:solidFill>
                  </a:rPr>
                </a:br>
                <a:r>
                  <a:rPr lang="de-AT" sz="1400" dirty="0">
                    <a:solidFill>
                      <a:srgbClr val="000000"/>
                    </a:solidFill>
                  </a:rPr>
                  <a:t>(Begrünungen, Direktsaat, Brachen,                      Luzerne,…) </a:t>
                </a:r>
              </a:p>
              <a:p>
                <a:pPr marL="228600" lvl="1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r>
                  <a:rPr lang="de-DE" sz="1400" dirty="0">
                    <a:solidFill>
                      <a:srgbClr val="000000"/>
                    </a:solidFill>
                  </a:rPr>
                  <a:t>Zusammenarbeit und Bildung </a:t>
                </a:r>
                <a:endParaRPr lang="de-DE" sz="1400" dirty="0"/>
              </a:p>
              <a:p>
                <a:pPr marL="228600" lvl="1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endParaRPr lang="de-AT" sz="1400" dirty="0">
                  <a:solidFill>
                    <a:srgbClr val="000000"/>
                  </a:solidFill>
                </a:endParaRPr>
              </a:p>
              <a:p>
                <a:pPr marL="228600" lvl="1" indent="-228600" algn="l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endParaRPr lang="de-AT" sz="1400" dirty="0"/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A59F14C9-41AF-77B7-4BC2-317A50105312}"/>
                  </a:ext>
                </a:extLst>
              </p:cNvPr>
              <p:cNvSpPr/>
              <p:nvPr/>
            </p:nvSpPr>
            <p:spPr>
              <a:xfrm>
                <a:off x="3782429" y="1200667"/>
                <a:ext cx="3382916" cy="1586318"/>
              </a:xfrm>
              <a:custGeom>
                <a:avLst/>
                <a:gdLst>
                  <a:gd name="connsiteX0" fmla="*/ 0 w 1572043"/>
                  <a:gd name="connsiteY0" fmla="*/ 101833 h 1018327"/>
                  <a:gd name="connsiteX1" fmla="*/ 101833 w 1572043"/>
                  <a:gd name="connsiteY1" fmla="*/ 0 h 1018327"/>
                  <a:gd name="connsiteX2" fmla="*/ 1470210 w 1572043"/>
                  <a:gd name="connsiteY2" fmla="*/ 0 h 1018327"/>
                  <a:gd name="connsiteX3" fmla="*/ 1572043 w 1572043"/>
                  <a:gd name="connsiteY3" fmla="*/ 101833 h 1018327"/>
                  <a:gd name="connsiteX4" fmla="*/ 1572043 w 1572043"/>
                  <a:gd name="connsiteY4" fmla="*/ 916494 h 1018327"/>
                  <a:gd name="connsiteX5" fmla="*/ 1470210 w 1572043"/>
                  <a:gd name="connsiteY5" fmla="*/ 1018327 h 1018327"/>
                  <a:gd name="connsiteX6" fmla="*/ 101833 w 1572043"/>
                  <a:gd name="connsiteY6" fmla="*/ 1018327 h 1018327"/>
                  <a:gd name="connsiteX7" fmla="*/ 0 w 1572043"/>
                  <a:gd name="connsiteY7" fmla="*/ 916494 h 1018327"/>
                  <a:gd name="connsiteX8" fmla="*/ 0 w 1572043"/>
                  <a:gd name="connsiteY8" fmla="*/ 101833 h 101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2043" h="1018327">
                    <a:moveTo>
                      <a:pt x="0" y="101833"/>
                    </a:moveTo>
                    <a:cubicBezTo>
                      <a:pt x="0" y="45592"/>
                      <a:pt x="45592" y="0"/>
                      <a:pt x="101833" y="0"/>
                    </a:cubicBezTo>
                    <a:lnTo>
                      <a:pt x="1470210" y="0"/>
                    </a:lnTo>
                    <a:cubicBezTo>
                      <a:pt x="1526451" y="0"/>
                      <a:pt x="1572043" y="45592"/>
                      <a:pt x="1572043" y="101833"/>
                    </a:cubicBezTo>
                    <a:lnTo>
                      <a:pt x="1572043" y="916494"/>
                    </a:lnTo>
                    <a:cubicBezTo>
                      <a:pt x="1572043" y="972735"/>
                      <a:pt x="1526451" y="1018327"/>
                      <a:pt x="1470210" y="1018327"/>
                    </a:cubicBezTo>
                    <a:lnTo>
                      <a:pt x="101833" y="1018327"/>
                    </a:lnTo>
                    <a:cubicBezTo>
                      <a:pt x="45592" y="1018327"/>
                      <a:pt x="0" y="972735"/>
                      <a:pt x="0" y="916494"/>
                    </a:cubicBezTo>
                    <a:lnTo>
                      <a:pt x="0" y="101833"/>
                    </a:lnTo>
                    <a:close/>
                  </a:path>
                </a:pathLst>
              </a:custGeom>
              <a:solidFill>
                <a:srgbClr val="EFF4F7">
                  <a:alpha val="90000"/>
                </a:srgbClr>
              </a:solidFill>
              <a:ln>
                <a:solidFill>
                  <a:srgbClr val="4F818D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2000" tIns="72000" rIns="72000" bIns="379821" numCol="1" spcCol="1270" anchor="t" anchorCtr="0">
                <a:noAutofit/>
              </a:bodyPr>
              <a:lstStyle/>
              <a:p>
                <a:pPr marL="228600" lvl="1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endParaRPr lang="de-DE" sz="1400" dirty="0">
                  <a:solidFill>
                    <a:srgbClr val="000000"/>
                  </a:solidFill>
                </a:endParaRPr>
              </a:p>
              <a:p>
                <a:pPr marL="228600" lvl="1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endParaRPr lang="de-DE" sz="1000" dirty="0">
                  <a:solidFill>
                    <a:srgbClr val="000000"/>
                  </a:solidFill>
                </a:endParaRPr>
              </a:p>
              <a:p>
                <a:pPr marL="685800" lvl="2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r>
                  <a:rPr lang="de-DE" sz="1400" dirty="0">
                    <a:solidFill>
                      <a:srgbClr val="000000"/>
                    </a:solidFill>
                  </a:rPr>
                  <a:t>Bi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odiversitätsmaßnahmen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(Hecken,  Vertragsnaturschutz, Brachen,..)</a:t>
                </a:r>
                <a:endParaRPr lang="de-DE" sz="1400" dirty="0"/>
              </a:p>
              <a:p>
                <a:pPr marL="1152000" lvl="1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r>
                  <a:rPr lang="de-DE" sz="1400" kern="1200" dirty="0">
                    <a:solidFill>
                      <a:srgbClr val="000000"/>
                    </a:solidFill>
                  </a:rPr>
                  <a:t>Zusammenarbeit und</a:t>
                </a:r>
                <a:r>
                  <a:rPr lang="de-DE" sz="1400" dirty="0">
                    <a:solidFill>
                      <a:srgbClr val="000000"/>
                    </a:solidFill>
                  </a:rPr>
                  <a:t> Bildung</a:t>
                </a:r>
                <a:r>
                  <a:rPr lang="de-DE" sz="1400" dirty="0">
                    <a:solidFill>
                      <a:schemeClr val="bg2"/>
                    </a:solidFill>
                    <a:highlight>
                      <a:srgbClr val="008000"/>
                    </a:highlight>
                  </a:rPr>
                  <a:t> </a:t>
                </a:r>
              </a:p>
              <a:p>
                <a:pPr marL="1296000" lvl="1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r>
                  <a:rPr lang="de-DE" sz="1400" dirty="0">
                    <a:solidFill>
                      <a:srgbClr val="000000"/>
                    </a:solidFill>
                  </a:rPr>
                  <a:t>Wiedervernässung</a:t>
                </a:r>
              </a:p>
              <a:p>
                <a:pPr marL="1175400" lvl="1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de-DE" sz="1400" dirty="0">
                    <a:solidFill>
                      <a:srgbClr val="000000"/>
                    </a:solidFill>
                  </a:rPr>
                  <a:t> </a:t>
                </a:r>
                <a:endParaRPr lang="de-DE" sz="1400" dirty="0"/>
              </a:p>
              <a:p>
                <a:pPr marL="900000" lvl="1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endParaRPr lang="de-DE" sz="1400" dirty="0"/>
              </a:p>
              <a:p>
                <a:pPr marL="228600" lvl="1" indent="-228600" algn="l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Char char="•"/>
                </a:pPr>
                <a:endParaRPr lang="de-AT" sz="2100" kern="1200" dirty="0"/>
              </a:p>
            </p:txBody>
          </p:sp>
          <p:sp>
            <p:nvSpPr>
              <p:cNvPr id="23" name="Freihandform: Form 22">
                <a:extLst>
                  <a:ext uri="{FF2B5EF4-FFF2-40B4-BE49-F238E27FC236}">
                    <a16:creationId xmlns:a16="http://schemas.microsoft.com/office/drawing/2014/main" id="{08C1EC89-418B-9B55-1142-A2B800F781CD}"/>
                  </a:ext>
                </a:extLst>
              </p:cNvPr>
              <p:cNvSpPr/>
              <p:nvPr/>
            </p:nvSpPr>
            <p:spPr>
              <a:xfrm>
                <a:off x="72654" y="1218284"/>
                <a:ext cx="3382918" cy="1586316"/>
              </a:xfrm>
              <a:custGeom>
                <a:avLst/>
                <a:gdLst>
                  <a:gd name="connsiteX0" fmla="*/ 0 w 1572043"/>
                  <a:gd name="connsiteY0" fmla="*/ 101833 h 1018327"/>
                  <a:gd name="connsiteX1" fmla="*/ 101833 w 1572043"/>
                  <a:gd name="connsiteY1" fmla="*/ 0 h 1018327"/>
                  <a:gd name="connsiteX2" fmla="*/ 1470210 w 1572043"/>
                  <a:gd name="connsiteY2" fmla="*/ 0 h 1018327"/>
                  <a:gd name="connsiteX3" fmla="*/ 1572043 w 1572043"/>
                  <a:gd name="connsiteY3" fmla="*/ 101833 h 1018327"/>
                  <a:gd name="connsiteX4" fmla="*/ 1572043 w 1572043"/>
                  <a:gd name="connsiteY4" fmla="*/ 916494 h 1018327"/>
                  <a:gd name="connsiteX5" fmla="*/ 1470210 w 1572043"/>
                  <a:gd name="connsiteY5" fmla="*/ 1018327 h 1018327"/>
                  <a:gd name="connsiteX6" fmla="*/ 101833 w 1572043"/>
                  <a:gd name="connsiteY6" fmla="*/ 1018327 h 1018327"/>
                  <a:gd name="connsiteX7" fmla="*/ 0 w 1572043"/>
                  <a:gd name="connsiteY7" fmla="*/ 916494 h 1018327"/>
                  <a:gd name="connsiteX8" fmla="*/ 0 w 1572043"/>
                  <a:gd name="connsiteY8" fmla="*/ 101833 h 101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2043" h="1018327">
                    <a:moveTo>
                      <a:pt x="0" y="101833"/>
                    </a:moveTo>
                    <a:cubicBezTo>
                      <a:pt x="0" y="45592"/>
                      <a:pt x="45592" y="0"/>
                      <a:pt x="101833" y="0"/>
                    </a:cubicBezTo>
                    <a:lnTo>
                      <a:pt x="1470210" y="0"/>
                    </a:lnTo>
                    <a:cubicBezTo>
                      <a:pt x="1526451" y="0"/>
                      <a:pt x="1572043" y="45592"/>
                      <a:pt x="1572043" y="101833"/>
                    </a:cubicBezTo>
                    <a:lnTo>
                      <a:pt x="1572043" y="916494"/>
                    </a:lnTo>
                    <a:cubicBezTo>
                      <a:pt x="1572043" y="972735"/>
                      <a:pt x="1526451" y="1018327"/>
                      <a:pt x="1470210" y="1018327"/>
                    </a:cubicBezTo>
                    <a:lnTo>
                      <a:pt x="101833" y="1018327"/>
                    </a:lnTo>
                    <a:cubicBezTo>
                      <a:pt x="45592" y="1018327"/>
                      <a:pt x="0" y="972735"/>
                      <a:pt x="0" y="916494"/>
                    </a:cubicBezTo>
                    <a:lnTo>
                      <a:pt x="0" y="101833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  <a:alpha val="90000"/>
                </a:schemeClr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2000" tIns="72000" rIns="72000" bIns="379821" numCol="1" spcCol="1270" anchor="t" anchorCtr="0">
                <a:noAutofit/>
              </a:bodyPr>
              <a:lstStyle/>
              <a:p>
                <a:pPr marL="0" lvl="1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de-DE" sz="1400" dirty="0">
                    <a:solidFill>
                      <a:schemeClr val="bg2"/>
                    </a:solidFill>
                    <a:highlight>
                      <a:srgbClr val="008000"/>
                    </a:highlight>
                  </a:rPr>
                  <a:t>	    </a:t>
                </a:r>
                <a:endParaRPr lang="de-AT" sz="2100" kern="1200" dirty="0">
                  <a:solidFill>
                    <a:schemeClr val="bg2"/>
                  </a:solidFill>
                  <a:highlight>
                    <a:srgbClr val="008000"/>
                  </a:highlight>
                </a:endParaRPr>
              </a:p>
              <a:p>
                <a:pPr marL="0" lvl="1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endParaRPr lang="de-DE" sz="1000" dirty="0">
                  <a:solidFill>
                    <a:srgbClr val="000000"/>
                  </a:solidFill>
                </a:endParaRPr>
              </a:p>
              <a:p>
                <a:pPr marL="228600" lvl="1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r>
                  <a:rPr lang="de-DE" sz="1400" dirty="0">
                    <a:solidFill>
                      <a:srgbClr val="000000"/>
                    </a:solidFill>
                  </a:rPr>
                  <a:t>Bi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odiversitätsmaßnahmen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(Hecken, Vertragsnaturschutz, Brachen..)</a:t>
                </a:r>
              </a:p>
              <a:p>
                <a:pPr marL="228600" lvl="1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r>
                  <a:rPr lang="de-DE" sz="1400" dirty="0">
                    <a:solidFill>
                      <a:srgbClr val="000000"/>
                    </a:solidFill>
                  </a:rPr>
                  <a:t>Grünland und Kulturlandschaft </a:t>
                </a:r>
              </a:p>
              <a:p>
                <a:pPr marL="228600" lvl="1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Tx/>
                  <a:buChar char="•"/>
                </a:pPr>
                <a:r>
                  <a:rPr lang="de-DE" sz="1400" kern="1200" dirty="0">
                    <a:solidFill>
                      <a:srgbClr val="000000"/>
                    </a:solidFill>
                  </a:rPr>
                  <a:t>Zusammenarbeit und</a:t>
                </a:r>
                <a:r>
                  <a:rPr lang="de-DE" sz="1400" dirty="0">
                    <a:solidFill>
                      <a:srgbClr val="000000"/>
                    </a:solidFill>
                  </a:rPr>
                  <a:t> Bildung</a:t>
                </a:r>
                <a:r>
                  <a:rPr lang="de-DE" sz="1400" dirty="0">
                    <a:solidFill>
                      <a:schemeClr val="bg2"/>
                    </a:solidFill>
                    <a:highlight>
                      <a:srgbClr val="008000"/>
                    </a:highlight>
                  </a:rPr>
                  <a:t> </a:t>
                </a:r>
                <a:endParaRPr lang="de-AT" sz="2100" kern="1200" dirty="0">
                  <a:solidFill>
                    <a:schemeClr val="bg2"/>
                  </a:solidFill>
                  <a:highlight>
                    <a:srgbClr val="008000"/>
                  </a:highlight>
                </a:endParaRPr>
              </a:p>
              <a:p>
                <a:pPr marL="0" lvl="1" algn="l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de-AT" sz="2100" kern="1200" dirty="0"/>
                  <a:t> </a:t>
                </a:r>
              </a:p>
            </p:txBody>
          </p:sp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7DEF5A61-A82D-975E-18BA-BDFA67C2E97A}"/>
                  </a:ext>
                </a:extLst>
              </p:cNvPr>
              <p:cNvSpPr/>
              <p:nvPr/>
            </p:nvSpPr>
            <p:spPr>
              <a:xfrm>
                <a:off x="2434536" y="1782558"/>
                <a:ext cx="1148009" cy="1148008"/>
              </a:xfrm>
              <a:custGeom>
                <a:avLst/>
                <a:gdLst>
                  <a:gd name="connsiteX0" fmla="*/ 0 w 1377924"/>
                  <a:gd name="connsiteY0" fmla="*/ 1377924 h 1377924"/>
                  <a:gd name="connsiteX1" fmla="*/ 1377924 w 1377924"/>
                  <a:gd name="connsiteY1" fmla="*/ 0 h 1377924"/>
                  <a:gd name="connsiteX2" fmla="*/ 1377924 w 1377924"/>
                  <a:gd name="connsiteY2" fmla="*/ 1377924 h 1377924"/>
                  <a:gd name="connsiteX3" fmla="*/ 0 w 1377924"/>
                  <a:gd name="connsiteY3" fmla="*/ 1377924 h 137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924" h="1377924">
                    <a:moveTo>
                      <a:pt x="0" y="1377924"/>
                    </a:moveTo>
                    <a:cubicBezTo>
                      <a:pt x="0" y="616918"/>
                      <a:pt x="616918" y="0"/>
                      <a:pt x="1377924" y="0"/>
                    </a:cubicBezTo>
                    <a:lnTo>
                      <a:pt x="1377924" y="1377924"/>
                    </a:lnTo>
                    <a:lnTo>
                      <a:pt x="0" y="137792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60049" tIns="560049" rIns="156464" bIns="156464" numCol="1" spcCol="1270" anchor="ctr" anchorCtr="0">
                <a:noAutofit/>
              </a:bodyPr>
              <a:lstStyle/>
              <a:p>
                <a:pPr marL="0" lvl="0" indent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AT" sz="2200" kern="1200" dirty="0"/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DFBC539F-64D3-254D-A32E-E6E68C91DC72}"/>
                  </a:ext>
                </a:extLst>
              </p:cNvPr>
              <p:cNvSpPr/>
              <p:nvPr/>
            </p:nvSpPr>
            <p:spPr>
              <a:xfrm>
                <a:off x="3634213" y="1782558"/>
                <a:ext cx="1148009" cy="1148008"/>
              </a:xfrm>
              <a:custGeom>
                <a:avLst/>
                <a:gdLst>
                  <a:gd name="connsiteX0" fmla="*/ 0 w 1377924"/>
                  <a:gd name="connsiteY0" fmla="*/ 1377924 h 1377924"/>
                  <a:gd name="connsiteX1" fmla="*/ 1377924 w 1377924"/>
                  <a:gd name="connsiteY1" fmla="*/ 0 h 1377924"/>
                  <a:gd name="connsiteX2" fmla="*/ 1377924 w 1377924"/>
                  <a:gd name="connsiteY2" fmla="*/ 1377924 h 1377924"/>
                  <a:gd name="connsiteX3" fmla="*/ 0 w 1377924"/>
                  <a:gd name="connsiteY3" fmla="*/ 1377924 h 137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924" h="1377924">
                    <a:moveTo>
                      <a:pt x="0" y="0"/>
                    </a:moveTo>
                    <a:cubicBezTo>
                      <a:pt x="761006" y="0"/>
                      <a:pt x="1377924" y="616918"/>
                      <a:pt x="1377924" y="1377924"/>
                    </a:cubicBezTo>
                    <a:lnTo>
                      <a:pt x="0" y="13779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56464" tIns="560049" rIns="560049" bIns="156464" numCol="1" spcCol="1270" anchor="ctr" anchorCtr="0">
                <a:noAutofit/>
              </a:bodyPr>
              <a:lstStyle/>
              <a:p>
                <a:pPr marL="0" lvl="0" indent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AT" sz="2200" kern="1200" dirty="0"/>
              </a:p>
            </p:txBody>
          </p:sp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2232A4CF-C65C-191C-DBC0-88BABA3E329D}"/>
                  </a:ext>
                </a:extLst>
              </p:cNvPr>
              <p:cNvSpPr/>
              <p:nvPr/>
            </p:nvSpPr>
            <p:spPr>
              <a:xfrm>
                <a:off x="3641122" y="2989148"/>
                <a:ext cx="1148009" cy="1148010"/>
              </a:xfrm>
              <a:custGeom>
                <a:avLst/>
                <a:gdLst>
                  <a:gd name="connsiteX0" fmla="*/ 0 w 1377924"/>
                  <a:gd name="connsiteY0" fmla="*/ 1377924 h 1377924"/>
                  <a:gd name="connsiteX1" fmla="*/ 1377924 w 1377924"/>
                  <a:gd name="connsiteY1" fmla="*/ 0 h 1377924"/>
                  <a:gd name="connsiteX2" fmla="*/ 1377924 w 1377924"/>
                  <a:gd name="connsiteY2" fmla="*/ 1377924 h 1377924"/>
                  <a:gd name="connsiteX3" fmla="*/ 0 w 1377924"/>
                  <a:gd name="connsiteY3" fmla="*/ 1377924 h 137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924" h="1377924">
                    <a:moveTo>
                      <a:pt x="1377924" y="0"/>
                    </a:moveTo>
                    <a:cubicBezTo>
                      <a:pt x="1377924" y="761006"/>
                      <a:pt x="761006" y="1377924"/>
                      <a:pt x="0" y="1377924"/>
                    </a:cubicBezTo>
                    <a:lnTo>
                      <a:pt x="0" y="0"/>
                    </a:lnTo>
                    <a:lnTo>
                      <a:pt x="1377924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56464" tIns="156464" rIns="560050" bIns="560049" numCol="1" spcCol="1270" anchor="ctr" anchorCtr="0">
                <a:noAutofit/>
              </a:bodyPr>
              <a:lstStyle/>
              <a:p>
                <a:pPr marL="0" lvl="0" indent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AT" sz="2200" kern="1200" dirty="0"/>
              </a:p>
            </p:txBody>
          </p:sp>
          <p:sp>
            <p:nvSpPr>
              <p:cNvPr id="27" name="Freihandform: Form 26">
                <a:extLst>
                  <a:ext uri="{FF2B5EF4-FFF2-40B4-BE49-F238E27FC236}">
                    <a16:creationId xmlns:a16="http://schemas.microsoft.com/office/drawing/2014/main" id="{E86F12AF-612D-7411-CC09-57D81AD76192}"/>
                  </a:ext>
                </a:extLst>
              </p:cNvPr>
              <p:cNvSpPr/>
              <p:nvPr/>
            </p:nvSpPr>
            <p:spPr>
              <a:xfrm>
                <a:off x="2434536" y="2989146"/>
                <a:ext cx="1148009" cy="1148008"/>
              </a:xfrm>
              <a:custGeom>
                <a:avLst/>
                <a:gdLst>
                  <a:gd name="connsiteX0" fmla="*/ 0 w 1377924"/>
                  <a:gd name="connsiteY0" fmla="*/ 1377924 h 1377924"/>
                  <a:gd name="connsiteX1" fmla="*/ 1377924 w 1377924"/>
                  <a:gd name="connsiteY1" fmla="*/ 0 h 1377924"/>
                  <a:gd name="connsiteX2" fmla="*/ 1377924 w 1377924"/>
                  <a:gd name="connsiteY2" fmla="*/ 1377924 h 1377924"/>
                  <a:gd name="connsiteX3" fmla="*/ 0 w 1377924"/>
                  <a:gd name="connsiteY3" fmla="*/ 1377924 h 137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924" h="1377924">
                    <a:moveTo>
                      <a:pt x="1377924" y="1377924"/>
                    </a:moveTo>
                    <a:cubicBezTo>
                      <a:pt x="616918" y="1377924"/>
                      <a:pt x="0" y="761006"/>
                      <a:pt x="0" y="0"/>
                    </a:cubicBezTo>
                    <a:lnTo>
                      <a:pt x="1377924" y="0"/>
                    </a:lnTo>
                    <a:lnTo>
                      <a:pt x="1377924" y="1377924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60049" tIns="156464" rIns="156464" bIns="560049" numCol="1" spcCol="1270" anchor="ctr" anchorCtr="0">
                <a:noAutofit/>
              </a:bodyPr>
              <a:lstStyle/>
              <a:p>
                <a:pPr marL="0" lvl="0" indent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AT" sz="2200" kern="1200" dirty="0"/>
              </a:p>
            </p:txBody>
          </p:sp>
        </p:grpSp>
        <p:sp>
          <p:nvSpPr>
            <p:cNvPr id="30" name="Flussdiagramm: Verbinder 29">
              <a:extLst>
                <a:ext uri="{FF2B5EF4-FFF2-40B4-BE49-F238E27FC236}">
                  <a16:creationId xmlns:a16="http://schemas.microsoft.com/office/drawing/2014/main" id="{30DE91F2-4225-4724-8FDE-0C199D3A37B6}"/>
                </a:ext>
              </a:extLst>
            </p:cNvPr>
            <p:cNvSpPr/>
            <p:nvPr/>
          </p:nvSpPr>
          <p:spPr>
            <a:xfrm>
              <a:off x="5279313" y="1815432"/>
              <a:ext cx="1603856" cy="1605356"/>
            </a:xfrm>
            <a:prstGeom prst="flowChartConnector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AT" sz="2600" dirty="0">
                  <a:solidFill>
                    <a:schemeClr val="tx1"/>
                  </a:solidFill>
                </a:rPr>
                <a:t>Artikel 11 </a:t>
              </a:r>
            </a:p>
          </p:txBody>
        </p: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4DE3898E-74A9-A408-1E13-5A18686E8C80}"/>
                </a:ext>
              </a:extLst>
            </p:cNvPr>
            <p:cNvSpPr txBox="1"/>
            <p:nvPr/>
          </p:nvSpPr>
          <p:spPr>
            <a:xfrm rot="18665813">
              <a:off x="4930559" y="1593404"/>
              <a:ext cx="8286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2800" dirty="0">
                  <a:solidFill>
                    <a:schemeClr val="bg2"/>
                  </a:solidFill>
                </a:rPr>
                <a:t>GBI</a:t>
              </a: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F6D3D092-32B8-B273-04D7-38FEC66FFFB7}"/>
                </a:ext>
              </a:extLst>
            </p:cNvPr>
            <p:cNvSpPr txBox="1"/>
            <p:nvPr/>
          </p:nvSpPr>
          <p:spPr>
            <a:xfrm rot="2891960">
              <a:off x="6481720" y="1719398"/>
              <a:ext cx="8286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2800" dirty="0">
                  <a:solidFill>
                    <a:schemeClr val="bg2"/>
                  </a:solidFill>
                </a:rPr>
                <a:t>FBI</a:t>
              </a: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C67795C0-B5D7-8DE9-4A20-C46F785C2F6C}"/>
                </a:ext>
              </a:extLst>
            </p:cNvPr>
            <p:cNvSpPr txBox="1"/>
            <p:nvPr/>
          </p:nvSpPr>
          <p:spPr>
            <a:xfrm rot="13661983">
              <a:off x="4760212" y="3045233"/>
              <a:ext cx="9619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2800" dirty="0" err="1">
                  <a:solidFill>
                    <a:schemeClr val="bg2"/>
                  </a:solidFill>
                </a:rPr>
                <a:t>Corg</a:t>
              </a:r>
              <a:endParaRPr lang="de-AT" sz="2800" dirty="0">
                <a:solidFill>
                  <a:schemeClr val="bg2"/>
                </a:solidFill>
              </a:endParaRP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9629CD82-ACED-B90E-EFDB-DF7A7AD06514}"/>
                </a:ext>
              </a:extLst>
            </p:cNvPr>
            <p:cNvSpPr txBox="1"/>
            <p:nvPr/>
          </p:nvSpPr>
          <p:spPr>
            <a:xfrm rot="7689330">
              <a:off x="6134590" y="3188454"/>
              <a:ext cx="1253629" cy="487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2800" dirty="0">
                  <a:solidFill>
                    <a:schemeClr val="bg2"/>
                  </a:solidFill>
                </a:rPr>
                <a:t>WDV</a:t>
              </a:r>
            </a:p>
          </p:txBody>
        </p:sp>
      </p:grpSp>
      <p:sp>
        <p:nvSpPr>
          <p:cNvPr id="6" name="Textfeld 5">
            <a:extLst>
              <a:ext uri="{FF2B5EF4-FFF2-40B4-BE49-F238E27FC236}">
                <a16:creationId xmlns:a16="http://schemas.microsoft.com/office/drawing/2014/main" id="{6E0732AC-769F-964A-C18D-C353534DF9BE}"/>
              </a:ext>
            </a:extLst>
          </p:cNvPr>
          <p:cNvSpPr txBox="1"/>
          <p:nvPr/>
        </p:nvSpPr>
        <p:spPr>
          <a:xfrm rot="16200000">
            <a:off x="7749412" y="3722720"/>
            <a:ext cx="25833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i="1" dirty="0"/>
              <a:t>Icons von </a:t>
            </a:r>
            <a:r>
              <a:rPr lang="de-AT" sz="1000" i="1" u="sng" dirty="0">
                <a:solidFill>
                  <a:srgbClr val="0070C0"/>
                </a:solidFill>
              </a:rPr>
              <a:t>flaticon.com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FD362A2-8508-9F88-B9A0-F33C2AEDBA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624" y="2420782"/>
            <a:ext cx="357045" cy="357045"/>
          </a:xfrm>
          <a:prstGeom prst="rect">
            <a:avLst/>
          </a:prstGeom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8D1FCB8-8007-A40F-5560-9A6B571AD5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966565" y="1695510"/>
            <a:ext cx="445766" cy="309234"/>
            <a:chOff x="2962832" y="1379211"/>
            <a:chExt cx="4696480" cy="3258005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D118C612-309E-8CF5-DFAB-BBF6A05971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942" b="89474" l="9331" r="90061">
                          <a14:foregroundMark x1="19675" y1="31579" x2="38742" y2="35673"/>
                          <a14:foregroundMark x1="38742" y1="35673" x2="27789" y2="42982"/>
                          <a14:foregroundMark x1="27789" y1="42982" x2="52130" y2="47076"/>
                          <a14:foregroundMark x1="52130" y1="47076" x2="45842" y2="49708"/>
                          <a14:foregroundMark x1="9331" y1="27485" x2="11765" y2="28363"/>
                          <a14:foregroundMark x1="27181" y1="34211" x2="16430" y2="45322"/>
                          <a14:foregroundMark x1="16430" y1="45322" x2="33266" y2="50877"/>
                          <a14:foregroundMark x1="49087" y1="40351" x2="48479" y2="70760"/>
                          <a14:foregroundMark x1="48479" y1="70760" x2="49696" y2="74854"/>
                          <a14:foregroundMark x1="52941" y1="41520" x2="75051" y2="18713"/>
                          <a14:foregroundMark x1="75051" y1="18713" x2="87627" y2="23684"/>
                          <a14:foregroundMark x1="87627" y1="23684" x2="83570" y2="42690"/>
                          <a14:foregroundMark x1="83570" y1="42690" x2="65314" y2="52047"/>
                          <a14:foregroundMark x1="65314" y1="52047" x2="52333" y2="50585"/>
                          <a14:foregroundMark x1="70588" y1="33041" x2="59838" y2="39766"/>
                          <a14:foregroundMark x1="59838" y1="39766" x2="81542" y2="37719"/>
                          <a14:foregroundMark x1="81542" y1="37719" x2="69777" y2="31871"/>
                          <a14:foregroundMark x1="69777" y1="31871" x2="71197" y2="30117"/>
                          <a14:foregroundMark x1="70183" y1="28655" x2="52535" y2="41228"/>
                          <a14:foregroundMark x1="52535" y1="41228" x2="64706" y2="49123"/>
                          <a14:foregroundMark x1="64706" y1="49123" x2="70791" y2="40351"/>
                          <a14:foregroundMark x1="88438" y1="12573" x2="89249" y2="32749"/>
                          <a14:foregroundMark x1="89249" y1="32749" x2="88438" y2="34503"/>
                          <a14:foregroundMark x1="25355" y1="88596" x2="36105" y2="88304"/>
                          <a14:foregroundMark x1="33874" y1="83333" x2="29615" y2="56140"/>
                          <a14:foregroundMark x1="29615" y1="56140" x2="40365" y2="65205"/>
                          <a14:foregroundMark x1="40365" y1="65205" x2="35294" y2="80409"/>
                          <a14:foregroundMark x1="35294" y1="80409" x2="35294" y2="80409"/>
                          <a14:foregroundMark x1="27383" y1="49123" x2="19878" y2="60234"/>
                          <a14:foregroundMark x1="19878" y1="60234" x2="17039" y2="75731"/>
                          <a14:foregroundMark x1="17039" y1="75731" x2="29412" y2="81871"/>
                          <a14:foregroundMark x1="29412" y1="81871" x2="41785" y2="71637"/>
                          <a14:foregroundMark x1="41785" y1="71637" x2="48682" y2="60234"/>
                          <a14:foregroundMark x1="48682" y1="60234" x2="34483" y2="49415"/>
                          <a14:foregroundMark x1="34483" y1="49415" x2="29615" y2="51754"/>
                          <a14:foregroundMark x1="69168" y1="50000" x2="45436" y2="54971"/>
                          <a14:foregroundMark x1="45436" y1="54971" x2="61866" y2="82749"/>
                          <a14:foregroundMark x1="61866" y1="82749" x2="74239" y2="82456"/>
                          <a14:foregroundMark x1="74239" y1="82456" x2="77485" y2="62865"/>
                          <a14:foregroundMark x1="77485" y1="62865" x2="70994" y2="50877"/>
                          <a14:foregroundMark x1="70994" y1="50877" x2="67951" y2="50000"/>
                          <a14:foregroundMark x1="56592" y1="52632" x2="67140" y2="80702"/>
                          <a14:foregroundMark x1="67140" y1="80702" x2="76673" y2="71345"/>
                          <a14:foregroundMark x1="76673" y1="71345" x2="66531" y2="52924"/>
                          <a14:foregroundMark x1="66531" y1="52924" x2="58215" y2="50877"/>
                          <a14:foregroundMark x1="76471" y1="12573" x2="87830" y2="11111"/>
                          <a14:foregroundMark x1="87830" y1="11111" x2="89452" y2="12865"/>
                          <a14:foregroundMark x1="80527" y1="10819" x2="90061" y2="14327"/>
                          <a14:backgroundMark x1="4665" y1="6140" x2="3854" y2="31871"/>
                          <a14:backgroundMark x1="4260" y1="11988" x2="13793" y2="5848"/>
                          <a14:backgroundMark x1="1014" y1="5263" x2="28195" y2="10819"/>
                          <a14:backgroundMark x1="28195" y1="10819" x2="32860" y2="1374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962832" y="1379211"/>
              <a:ext cx="4696480" cy="3258005"/>
            </a:xfrm>
            <a:prstGeom prst="rect">
              <a:avLst/>
            </a:prstGeom>
          </p:spPr>
        </p:pic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BDBCBE1D-8120-0DC1-6B8E-ACCB40303393}"/>
                </a:ext>
              </a:extLst>
            </p:cNvPr>
            <p:cNvSpPr/>
            <p:nvPr/>
          </p:nvSpPr>
          <p:spPr>
            <a:xfrm>
              <a:off x="3989487" y="3290238"/>
              <a:ext cx="576446" cy="6408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9A884D57-4C5B-CC28-CB53-E4762E1AFB52}"/>
                </a:ext>
              </a:extLst>
            </p:cNvPr>
            <p:cNvSpPr/>
            <p:nvPr/>
          </p:nvSpPr>
          <p:spPr>
            <a:xfrm>
              <a:off x="5911247" y="3245410"/>
              <a:ext cx="709118" cy="788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A4108E-65A6-1F68-B04A-14FDEB7A3C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76326" y="2038127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0616C3D-4E3C-C90F-AE2A-9E3520A1AF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27122" y="2038127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ECD1817D-F253-A449-4CCF-3CC6849BB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11557" y="846187"/>
            <a:ext cx="2842818" cy="407691"/>
            <a:chOff x="240188" y="815933"/>
            <a:chExt cx="2994507" cy="354499"/>
          </a:xfrm>
        </p:grpSpPr>
        <p:sp>
          <p:nvSpPr>
            <p:cNvPr id="54" name="Rechteck: abgerundete Ecken 53">
              <a:extLst>
                <a:ext uri="{FF2B5EF4-FFF2-40B4-BE49-F238E27FC236}">
                  <a16:creationId xmlns:a16="http://schemas.microsoft.com/office/drawing/2014/main" id="{ED493EAB-3435-5CF9-1ACE-CCAC48BEBEF3}"/>
                </a:ext>
              </a:extLst>
            </p:cNvPr>
            <p:cNvSpPr/>
            <p:nvPr/>
          </p:nvSpPr>
          <p:spPr>
            <a:xfrm>
              <a:off x="311611" y="815935"/>
              <a:ext cx="324213" cy="354497"/>
            </a:xfrm>
            <a:prstGeom prst="roundRect">
              <a:avLst/>
            </a:prstGeom>
            <a:solidFill>
              <a:srgbClr val="38713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3" name="Gruppieren 42">
              <a:extLst>
                <a:ext uri="{FF2B5EF4-FFF2-40B4-BE49-F238E27FC236}">
                  <a16:creationId xmlns:a16="http://schemas.microsoft.com/office/drawing/2014/main" id="{4A9A5B2C-EA95-8399-0897-09372BF145BD}"/>
                </a:ext>
              </a:extLst>
            </p:cNvPr>
            <p:cNvGrpSpPr/>
            <p:nvPr/>
          </p:nvGrpSpPr>
          <p:grpSpPr>
            <a:xfrm>
              <a:off x="240188" y="815933"/>
              <a:ext cx="2994507" cy="354498"/>
              <a:chOff x="555335" y="797649"/>
              <a:chExt cx="3512121" cy="466517"/>
            </a:xfrm>
          </p:grpSpPr>
          <p:sp>
            <p:nvSpPr>
              <p:cNvPr id="7" name="Freihandform: Form 6">
                <a:extLst>
                  <a:ext uri="{FF2B5EF4-FFF2-40B4-BE49-F238E27FC236}">
                    <a16:creationId xmlns:a16="http://schemas.microsoft.com/office/drawing/2014/main" id="{D3F4DDB9-8FE1-FB9E-E3CE-376EBF0B285B}"/>
                  </a:ext>
                </a:extLst>
              </p:cNvPr>
              <p:cNvSpPr/>
              <p:nvPr/>
            </p:nvSpPr>
            <p:spPr>
              <a:xfrm rot="10800000">
                <a:off x="782522" y="797652"/>
                <a:ext cx="3284934" cy="466514"/>
              </a:xfrm>
              <a:custGeom>
                <a:avLst/>
                <a:gdLst>
                  <a:gd name="connsiteX0" fmla="*/ 0 w 1377924"/>
                  <a:gd name="connsiteY0" fmla="*/ 1377924 h 1377924"/>
                  <a:gd name="connsiteX1" fmla="*/ 1377924 w 1377924"/>
                  <a:gd name="connsiteY1" fmla="*/ 0 h 1377924"/>
                  <a:gd name="connsiteX2" fmla="*/ 1377924 w 1377924"/>
                  <a:gd name="connsiteY2" fmla="*/ 1377924 h 1377924"/>
                  <a:gd name="connsiteX3" fmla="*/ 0 w 1377924"/>
                  <a:gd name="connsiteY3" fmla="*/ 1377924 h 137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924" h="1377924">
                    <a:moveTo>
                      <a:pt x="0" y="1377924"/>
                    </a:moveTo>
                    <a:cubicBezTo>
                      <a:pt x="0" y="616918"/>
                      <a:pt x="616918" y="0"/>
                      <a:pt x="1377924" y="0"/>
                    </a:cubicBezTo>
                    <a:lnTo>
                      <a:pt x="1377924" y="1377924"/>
                    </a:lnTo>
                    <a:lnTo>
                      <a:pt x="0" y="1377924"/>
                    </a:lnTo>
                    <a:close/>
                  </a:path>
                </a:pathLst>
              </a:custGeom>
              <a:solidFill>
                <a:srgbClr val="38713F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60049" tIns="560049" rIns="156464" bIns="156464" numCol="1" spcCol="1270" anchor="ctr" anchorCtr="0">
                <a:noAutofit/>
              </a:bodyPr>
              <a:lstStyle/>
              <a:p>
                <a:pPr marL="0" lvl="0" indent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AT" sz="2200" kern="1200" dirty="0"/>
              </a:p>
            </p:txBody>
          </p:sp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D2CE86EE-1C7D-CD42-E218-2E9A8062208A}"/>
                  </a:ext>
                </a:extLst>
              </p:cNvPr>
              <p:cNvSpPr txBox="1"/>
              <p:nvPr/>
            </p:nvSpPr>
            <p:spPr>
              <a:xfrm>
                <a:off x="555335" y="797649"/>
                <a:ext cx="3012496" cy="4050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sz="1400" dirty="0">
                    <a:solidFill>
                      <a:schemeClr val="bg2"/>
                    </a:solidFill>
                  </a:rPr>
                  <a:t>Grünlandschmetterlingsindex</a:t>
                </a:r>
                <a:endParaRPr lang="de-AT" sz="28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92DF807C-CA25-F0FE-380B-73B1C6CB9D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81402" y="3795967"/>
            <a:ext cx="347663" cy="347663"/>
            <a:chOff x="3385826" y="15375"/>
            <a:chExt cx="4876800" cy="4876800"/>
          </a:xfrm>
        </p:grpSpPr>
        <p:pic>
          <p:nvPicPr>
            <p:cNvPr id="36" name="Grafik 35">
              <a:extLst>
                <a:ext uri="{FF2B5EF4-FFF2-40B4-BE49-F238E27FC236}">
                  <a16:creationId xmlns:a16="http://schemas.microsoft.com/office/drawing/2014/main" id="{A0396B3F-B824-5440-59CC-30EC119C32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85826" y="15375"/>
              <a:ext cx="4876800" cy="4876800"/>
            </a:xfrm>
            <a:prstGeom prst="rect">
              <a:avLst/>
            </a:prstGeom>
          </p:spPr>
        </p:pic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A30369E1-2007-0458-DAB2-B45E726427B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rgbClr val="0063A3">
                  <a:shade val="45000"/>
                  <a:satMod val="135000"/>
                </a:srgb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26563" b="52344" l="586" r="64063">
                          <a14:foregroundMark x1="52734" y1="32617" x2="52734" y2="32617"/>
                          <a14:foregroundMark x1="43359" y1="36133" x2="43359" y2="36133"/>
                          <a14:foregroundMark x1="43359" y1="36133" x2="43359" y2="36133"/>
                          <a14:foregroundMark x1="32031" y1="36133" x2="46094" y2="35352"/>
                          <a14:foregroundMark x1="1367" y1="30273" x2="0" y2="41406"/>
                          <a14:foregroundMark x1="0" y1="41406" x2="11133" y2="50781"/>
                          <a14:foregroundMark x1="11133" y1="50781" x2="27971" y2="53061"/>
                          <a14:foregroundMark x1="31806" y1="52252" x2="57650" y2="37894"/>
                          <a14:foregroundMark x1="61741" y1="33786" x2="54688" y2="29297"/>
                          <a14:foregroundMark x1="54688" y1="29297" x2="27344" y2="26953"/>
                          <a14:foregroundMark x1="27344" y1="26953" x2="2539" y2="29688"/>
                          <a14:foregroundMark x1="2539" y1="29688" x2="781" y2="31836"/>
                          <a14:foregroundMark x1="15039" y1="51953" x2="26172" y2="52539"/>
                          <a14:foregroundMark x1="32168" y1="51683" x2="33008" y2="51563"/>
                          <a14:foregroundMark x1="26172" y1="52539" x2="28516" y2="52204"/>
                          <a14:foregroundMark x1="58008" y1="38281" x2="59375" y2="33008"/>
                          <a14:foregroundMark x1="61328" y1="33398" x2="60666" y2="34574"/>
                          <a14:foregroundMark x1="56641" y1="38477" x2="57635" y2="37928"/>
                          <a14:backgroundMark x1="3711" y1="51563" x2="3711" y2="51563"/>
                          <a14:backgroundMark x1="27930" y1="53125" x2="31250" y2="53125"/>
                          <a14:backgroundMark x1="57031" y1="39258" x2="65820" y2="32813"/>
                        </a14:backgroundRemoval>
                      </a14:imgEffect>
                    </a14:imgLayer>
                  </a14:imgProps>
                </a:ext>
              </a:extLst>
            </a:blip>
            <a:srcRect t="23690" r="36171" b="46299"/>
            <a:stretch/>
          </p:blipFill>
          <p:spPr>
            <a:xfrm>
              <a:off x="3385826" y="1135447"/>
              <a:ext cx="3231046" cy="1519161"/>
            </a:xfrm>
            <a:prstGeom prst="rect">
              <a:avLst/>
            </a:prstGeom>
          </p:spPr>
        </p:pic>
      </p:grpSp>
      <p:pic>
        <p:nvPicPr>
          <p:cNvPr id="9" name="Grafik 8">
            <a:extLst>
              <a:ext uri="{FF2B5EF4-FFF2-40B4-BE49-F238E27FC236}">
                <a16:creationId xmlns:a16="http://schemas.microsoft.com/office/drawing/2014/main" id="{64E97F64-E1F8-B9D1-8287-76857D91C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42239" y="2977866"/>
            <a:ext cx="388286" cy="388286"/>
          </a:xfrm>
          <a:prstGeom prst="rect">
            <a:avLst/>
          </a:prstGeom>
        </p:spPr>
      </p:pic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9D086B64-3241-F27D-B664-7BD455A32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11557" y="3195178"/>
            <a:ext cx="2842818" cy="407668"/>
            <a:chOff x="240188" y="815933"/>
            <a:chExt cx="2994507" cy="354499"/>
          </a:xfrm>
        </p:grpSpPr>
        <p:sp>
          <p:nvSpPr>
            <p:cNvPr id="62" name="Rechteck: abgerundete Ecken 61">
              <a:extLst>
                <a:ext uri="{FF2B5EF4-FFF2-40B4-BE49-F238E27FC236}">
                  <a16:creationId xmlns:a16="http://schemas.microsoft.com/office/drawing/2014/main" id="{3D817D3F-AB2F-52A5-BE3A-F2F9DEA8C446}"/>
                </a:ext>
              </a:extLst>
            </p:cNvPr>
            <p:cNvSpPr/>
            <p:nvPr/>
          </p:nvSpPr>
          <p:spPr>
            <a:xfrm>
              <a:off x="311611" y="815935"/>
              <a:ext cx="324213" cy="354497"/>
            </a:xfrm>
            <a:prstGeom prst="roundRect">
              <a:avLst/>
            </a:prstGeom>
            <a:solidFill>
              <a:srgbClr val="FFCC6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63" name="Gruppieren 62">
              <a:extLst>
                <a:ext uri="{FF2B5EF4-FFF2-40B4-BE49-F238E27FC236}">
                  <a16:creationId xmlns:a16="http://schemas.microsoft.com/office/drawing/2014/main" id="{D294232F-8426-E443-677B-537A81F2D6DF}"/>
                </a:ext>
              </a:extLst>
            </p:cNvPr>
            <p:cNvGrpSpPr/>
            <p:nvPr/>
          </p:nvGrpSpPr>
          <p:grpSpPr>
            <a:xfrm>
              <a:off x="240188" y="815933"/>
              <a:ext cx="2994507" cy="354498"/>
              <a:chOff x="555335" y="797649"/>
              <a:chExt cx="3512121" cy="466517"/>
            </a:xfrm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6EE88E1C-5BD6-9D9D-F49D-4B7557EBDD8A}"/>
                  </a:ext>
                </a:extLst>
              </p:cNvPr>
              <p:cNvSpPr/>
              <p:nvPr/>
            </p:nvSpPr>
            <p:spPr>
              <a:xfrm rot="10800000">
                <a:off x="782522" y="797652"/>
                <a:ext cx="3284934" cy="466514"/>
              </a:xfrm>
              <a:custGeom>
                <a:avLst/>
                <a:gdLst>
                  <a:gd name="connsiteX0" fmla="*/ 0 w 1377924"/>
                  <a:gd name="connsiteY0" fmla="*/ 1377924 h 1377924"/>
                  <a:gd name="connsiteX1" fmla="*/ 1377924 w 1377924"/>
                  <a:gd name="connsiteY1" fmla="*/ 0 h 1377924"/>
                  <a:gd name="connsiteX2" fmla="*/ 1377924 w 1377924"/>
                  <a:gd name="connsiteY2" fmla="*/ 1377924 h 1377924"/>
                  <a:gd name="connsiteX3" fmla="*/ 0 w 1377924"/>
                  <a:gd name="connsiteY3" fmla="*/ 1377924 h 137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924" h="1377924">
                    <a:moveTo>
                      <a:pt x="0" y="1377924"/>
                    </a:moveTo>
                    <a:cubicBezTo>
                      <a:pt x="0" y="616918"/>
                      <a:pt x="616918" y="0"/>
                      <a:pt x="1377924" y="0"/>
                    </a:cubicBezTo>
                    <a:lnTo>
                      <a:pt x="1377924" y="1377924"/>
                    </a:lnTo>
                    <a:lnTo>
                      <a:pt x="0" y="1377924"/>
                    </a:lnTo>
                    <a:close/>
                  </a:path>
                </a:pathLst>
              </a:custGeom>
              <a:solidFill>
                <a:srgbClr val="FFCC6A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60049" tIns="560049" rIns="156464" bIns="156464" numCol="1" spcCol="1270" anchor="ctr" anchorCtr="0">
                <a:noAutofit/>
              </a:bodyPr>
              <a:lstStyle/>
              <a:p>
                <a:pPr marL="0" lvl="0" indent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AT" sz="2200" kern="1200" dirty="0"/>
              </a:p>
            </p:txBody>
          </p:sp>
          <p:sp>
            <p:nvSpPr>
              <p:cNvPr id="65" name="Textfeld 64">
                <a:extLst>
                  <a:ext uri="{FF2B5EF4-FFF2-40B4-BE49-F238E27FC236}">
                    <a16:creationId xmlns:a16="http://schemas.microsoft.com/office/drawing/2014/main" id="{0F11ABBF-EA51-582C-3163-398B78468B1F}"/>
                  </a:ext>
                </a:extLst>
              </p:cNvPr>
              <p:cNvSpPr txBox="1"/>
              <p:nvPr/>
            </p:nvSpPr>
            <p:spPr>
              <a:xfrm>
                <a:off x="555335" y="797649"/>
                <a:ext cx="3012496" cy="352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sz="1400" dirty="0">
                    <a:solidFill>
                      <a:schemeClr val="bg2"/>
                    </a:solidFill>
                  </a:rPr>
                  <a:t>Bodenkohlenstoff Acker </a:t>
                </a:r>
                <a:endParaRPr lang="de-AT" sz="28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D32E9FD3-618B-6CC4-34EB-D86CE6CE0E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flipH="1">
            <a:off x="6064767" y="832280"/>
            <a:ext cx="2799872" cy="421597"/>
            <a:chOff x="285426" y="815930"/>
            <a:chExt cx="2949269" cy="354502"/>
          </a:xfrm>
          <a:solidFill>
            <a:srgbClr val="5184A2"/>
          </a:solidFill>
        </p:grpSpPr>
        <p:sp>
          <p:nvSpPr>
            <p:cNvPr id="67" name="Rechteck: abgerundete Ecken 66">
              <a:extLst>
                <a:ext uri="{FF2B5EF4-FFF2-40B4-BE49-F238E27FC236}">
                  <a16:creationId xmlns:a16="http://schemas.microsoft.com/office/drawing/2014/main" id="{FBD7AFD9-DF0A-C411-C3EF-26D6E192817B}"/>
                </a:ext>
              </a:extLst>
            </p:cNvPr>
            <p:cNvSpPr/>
            <p:nvPr/>
          </p:nvSpPr>
          <p:spPr>
            <a:xfrm>
              <a:off x="311611" y="815935"/>
              <a:ext cx="324213" cy="35449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68" name="Gruppieren 67">
              <a:extLst>
                <a:ext uri="{FF2B5EF4-FFF2-40B4-BE49-F238E27FC236}">
                  <a16:creationId xmlns:a16="http://schemas.microsoft.com/office/drawing/2014/main" id="{0019B172-522C-52BC-A793-EC99D0428324}"/>
                </a:ext>
              </a:extLst>
            </p:cNvPr>
            <p:cNvGrpSpPr/>
            <p:nvPr/>
          </p:nvGrpSpPr>
          <p:grpSpPr>
            <a:xfrm>
              <a:off x="285426" y="815930"/>
              <a:ext cx="2949269" cy="354499"/>
              <a:chOff x="608392" y="797647"/>
              <a:chExt cx="3459064" cy="466519"/>
            </a:xfrm>
            <a:grpFill/>
          </p:grpSpPr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79C3D0A8-E835-5246-88DF-0F82F07A4DB2}"/>
                  </a:ext>
                </a:extLst>
              </p:cNvPr>
              <p:cNvSpPr/>
              <p:nvPr/>
            </p:nvSpPr>
            <p:spPr>
              <a:xfrm rot="10800000">
                <a:off x="782522" y="797652"/>
                <a:ext cx="3284934" cy="466514"/>
              </a:xfrm>
              <a:custGeom>
                <a:avLst/>
                <a:gdLst>
                  <a:gd name="connsiteX0" fmla="*/ 0 w 1377924"/>
                  <a:gd name="connsiteY0" fmla="*/ 1377924 h 1377924"/>
                  <a:gd name="connsiteX1" fmla="*/ 1377924 w 1377924"/>
                  <a:gd name="connsiteY1" fmla="*/ 0 h 1377924"/>
                  <a:gd name="connsiteX2" fmla="*/ 1377924 w 1377924"/>
                  <a:gd name="connsiteY2" fmla="*/ 1377924 h 1377924"/>
                  <a:gd name="connsiteX3" fmla="*/ 0 w 1377924"/>
                  <a:gd name="connsiteY3" fmla="*/ 1377924 h 137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924" h="1377924">
                    <a:moveTo>
                      <a:pt x="0" y="1377924"/>
                    </a:moveTo>
                    <a:cubicBezTo>
                      <a:pt x="0" y="616918"/>
                      <a:pt x="616918" y="0"/>
                      <a:pt x="1377924" y="0"/>
                    </a:cubicBezTo>
                    <a:lnTo>
                      <a:pt x="1377924" y="1377924"/>
                    </a:lnTo>
                    <a:lnTo>
                      <a:pt x="0" y="13779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60049" tIns="560049" rIns="156464" bIns="156464" numCol="1" spcCol="1270" anchor="ctr" anchorCtr="0">
                <a:noAutofit/>
              </a:bodyPr>
              <a:lstStyle/>
              <a:p>
                <a:pPr marL="0" lvl="0" indent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AT" sz="2200" kern="1200" dirty="0"/>
              </a:p>
            </p:txBody>
          </p:sp>
          <p:sp>
            <p:nvSpPr>
              <p:cNvPr id="70" name="Textfeld 69">
                <a:extLst>
                  <a:ext uri="{FF2B5EF4-FFF2-40B4-BE49-F238E27FC236}">
                    <a16:creationId xmlns:a16="http://schemas.microsoft.com/office/drawing/2014/main" id="{DF478A9C-DF4E-CBDD-F443-0D80EBEE832E}"/>
                  </a:ext>
                </a:extLst>
              </p:cNvPr>
              <p:cNvSpPr txBox="1"/>
              <p:nvPr/>
            </p:nvSpPr>
            <p:spPr>
              <a:xfrm>
                <a:off x="608392" y="797647"/>
                <a:ext cx="2024703" cy="4050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sz="1400" dirty="0">
                    <a:solidFill>
                      <a:schemeClr val="bg2"/>
                    </a:solidFill>
                  </a:rPr>
                  <a:t>Farmland Bird Index</a:t>
                </a:r>
              </a:p>
            </p:txBody>
          </p:sp>
        </p:grp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6A72F943-7A3F-29E9-E681-5E5E3AA8D1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flipH="1">
            <a:off x="6064766" y="3191574"/>
            <a:ext cx="2841473" cy="411272"/>
            <a:chOff x="241605" y="815934"/>
            <a:chExt cx="2993090" cy="354498"/>
          </a:xfrm>
          <a:solidFill>
            <a:srgbClr val="F96B46"/>
          </a:solidFill>
        </p:grpSpPr>
        <p:sp>
          <p:nvSpPr>
            <p:cNvPr id="72" name="Rechteck: abgerundete Ecken 71">
              <a:extLst>
                <a:ext uri="{FF2B5EF4-FFF2-40B4-BE49-F238E27FC236}">
                  <a16:creationId xmlns:a16="http://schemas.microsoft.com/office/drawing/2014/main" id="{F2D824C3-74DB-DB3D-9884-F5566CDCCD22}"/>
                </a:ext>
              </a:extLst>
            </p:cNvPr>
            <p:cNvSpPr/>
            <p:nvPr/>
          </p:nvSpPr>
          <p:spPr>
            <a:xfrm>
              <a:off x="311611" y="815935"/>
              <a:ext cx="324213" cy="35449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73" name="Gruppieren 72">
              <a:extLst>
                <a:ext uri="{FF2B5EF4-FFF2-40B4-BE49-F238E27FC236}">
                  <a16:creationId xmlns:a16="http://schemas.microsoft.com/office/drawing/2014/main" id="{0C1321D9-771F-2D0C-08CA-1FA2464844B0}"/>
                </a:ext>
              </a:extLst>
            </p:cNvPr>
            <p:cNvGrpSpPr/>
            <p:nvPr/>
          </p:nvGrpSpPr>
          <p:grpSpPr>
            <a:xfrm>
              <a:off x="241605" y="815934"/>
              <a:ext cx="2993090" cy="354495"/>
              <a:chOff x="556996" y="797652"/>
              <a:chExt cx="3510460" cy="466514"/>
            </a:xfrm>
            <a:grpFill/>
          </p:grpSpPr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795AEC3C-4B09-781E-BE3E-2639F6FE652D}"/>
                  </a:ext>
                </a:extLst>
              </p:cNvPr>
              <p:cNvSpPr/>
              <p:nvPr/>
            </p:nvSpPr>
            <p:spPr>
              <a:xfrm rot="10800000">
                <a:off x="782522" y="797652"/>
                <a:ext cx="3284934" cy="466514"/>
              </a:xfrm>
              <a:custGeom>
                <a:avLst/>
                <a:gdLst>
                  <a:gd name="connsiteX0" fmla="*/ 0 w 1377924"/>
                  <a:gd name="connsiteY0" fmla="*/ 1377924 h 1377924"/>
                  <a:gd name="connsiteX1" fmla="*/ 1377924 w 1377924"/>
                  <a:gd name="connsiteY1" fmla="*/ 0 h 1377924"/>
                  <a:gd name="connsiteX2" fmla="*/ 1377924 w 1377924"/>
                  <a:gd name="connsiteY2" fmla="*/ 1377924 h 1377924"/>
                  <a:gd name="connsiteX3" fmla="*/ 0 w 1377924"/>
                  <a:gd name="connsiteY3" fmla="*/ 1377924 h 137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924" h="1377924">
                    <a:moveTo>
                      <a:pt x="0" y="1377924"/>
                    </a:moveTo>
                    <a:cubicBezTo>
                      <a:pt x="0" y="616918"/>
                      <a:pt x="616918" y="0"/>
                      <a:pt x="1377924" y="0"/>
                    </a:cubicBezTo>
                    <a:lnTo>
                      <a:pt x="1377924" y="1377924"/>
                    </a:lnTo>
                    <a:lnTo>
                      <a:pt x="0" y="13779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60049" tIns="560049" rIns="156464" bIns="156464" numCol="1" spcCol="1270" anchor="ctr" anchorCtr="0">
                <a:noAutofit/>
              </a:bodyPr>
              <a:lstStyle/>
              <a:p>
                <a:pPr marL="0" lvl="0" indent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AT" sz="2200" kern="1200" dirty="0"/>
              </a:p>
            </p:txBody>
          </p:sp>
          <p:sp>
            <p:nvSpPr>
              <p:cNvPr id="75" name="Textfeld 74">
                <a:extLst>
                  <a:ext uri="{FF2B5EF4-FFF2-40B4-BE49-F238E27FC236}">
                    <a16:creationId xmlns:a16="http://schemas.microsoft.com/office/drawing/2014/main" id="{EF8B6F20-4F9B-9586-A3DF-53BB3449AFA0}"/>
                  </a:ext>
                </a:extLst>
              </p:cNvPr>
              <p:cNvSpPr txBox="1"/>
              <p:nvPr/>
            </p:nvSpPr>
            <p:spPr>
              <a:xfrm>
                <a:off x="556996" y="802394"/>
                <a:ext cx="1951934" cy="4050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sz="1400" dirty="0">
                    <a:solidFill>
                      <a:schemeClr val="bg2"/>
                    </a:solidFill>
                  </a:rPr>
                  <a:t>Wiedervernässung</a:t>
                </a:r>
              </a:p>
            </p:txBody>
          </p:sp>
        </p:grp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D982745D-B531-15BE-2B60-3F2E6483F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3620" y="2549619"/>
            <a:ext cx="1176434" cy="819997"/>
          </a:xfrm>
          <a:solidFill>
            <a:schemeClr val="bg2"/>
          </a:solidFill>
        </p:spPr>
        <p:txBody>
          <a:bodyPr/>
          <a:lstStyle/>
          <a:p>
            <a:pPr algn="ctr"/>
            <a:r>
              <a:rPr lang="de-DE" b="0" dirty="0">
                <a:solidFill>
                  <a:schemeClr val="tx1"/>
                </a:solidFill>
              </a:rPr>
              <a:t>Artikel</a:t>
            </a:r>
            <a:br>
              <a:rPr lang="de-DE" b="0" dirty="0">
                <a:solidFill>
                  <a:schemeClr val="tx1"/>
                </a:solidFill>
              </a:rPr>
            </a:br>
            <a:r>
              <a:rPr lang="de-DE" b="0" dirty="0">
                <a:solidFill>
                  <a:schemeClr val="tx1"/>
                </a:solidFill>
              </a:rPr>
              <a:t>11</a:t>
            </a:r>
            <a:endParaRPr lang="de-AT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6146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120AF7A-F3CD-4EF0-4733-AA8C5435D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2552" y="3091285"/>
            <a:ext cx="3177367" cy="1776012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39750" y="722632"/>
            <a:ext cx="7978525" cy="432000"/>
          </a:xfrm>
        </p:spPr>
        <p:txBody>
          <a:bodyPr/>
          <a:lstStyle/>
          <a:p>
            <a:r>
              <a:rPr lang="de-DE" dirty="0"/>
              <a:t>Ausblick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342798" y="1154632"/>
            <a:ext cx="5004980" cy="3282502"/>
          </a:xfrm>
        </p:spPr>
        <p:txBody>
          <a:bodyPr/>
          <a:lstStyle/>
          <a:p>
            <a:r>
              <a:rPr lang="de-AT" dirty="0"/>
              <a:t>Infoaustausch mit anderen Mitgliedstaaten</a:t>
            </a:r>
          </a:p>
          <a:p>
            <a:r>
              <a:rPr lang="de-AT" dirty="0"/>
              <a:t>Rückmeldung zu Texten von AG noch im Dezember</a:t>
            </a:r>
          </a:p>
          <a:p>
            <a:r>
              <a:rPr lang="de-AT" dirty="0"/>
              <a:t>Abstimmung mit anderen </a:t>
            </a:r>
            <a:r>
              <a:rPr lang="de-AT" dirty="0" err="1"/>
              <a:t>AGn</a:t>
            </a:r>
            <a:r>
              <a:rPr lang="de-AT" dirty="0"/>
              <a:t> und Einarbeitung Rückmeldung Konsultation </a:t>
            </a:r>
          </a:p>
          <a:p>
            <a:r>
              <a:rPr lang="de-AT" dirty="0"/>
              <a:t>Zur Erreichung des </a:t>
            </a:r>
            <a:r>
              <a:rPr lang="de-AT" b="1" dirty="0"/>
              <a:t>gemeinsamen Ziels </a:t>
            </a:r>
            <a:r>
              <a:rPr lang="de-AT" dirty="0"/>
              <a:t>braucht es neben Rechtsgrundlangen und Finanzierung </a:t>
            </a:r>
            <a:r>
              <a:rPr lang="de-AT" b="1" dirty="0"/>
              <a:t>neue Denkansätze, Kreativität und pragmatische Lösungen</a:t>
            </a:r>
            <a:r>
              <a:rPr lang="de-AT" dirty="0"/>
              <a:t>. Das werden wir nur gemeinsam und in gegenseitigem </a:t>
            </a:r>
            <a:r>
              <a:rPr lang="de-AT" sz="2000" b="1" dirty="0"/>
              <a:t>Vertrauen</a:t>
            </a:r>
            <a:r>
              <a:rPr lang="de-AT" dirty="0"/>
              <a:t> schaffen. </a:t>
            </a:r>
          </a:p>
          <a:p>
            <a:endParaRPr lang="de-AT" dirty="0"/>
          </a:p>
          <a:p>
            <a:pPr marL="0" indent="0">
              <a:buNone/>
            </a:pPr>
            <a:endParaRPr lang="de-AT" dirty="0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0CE51CC1-976F-E753-0063-2CA40CE108AA}"/>
              </a:ext>
            </a:extLst>
          </p:cNvPr>
          <p:cNvSpPr txBox="1"/>
          <p:nvPr/>
        </p:nvSpPr>
        <p:spPr>
          <a:xfrm>
            <a:off x="6617432" y="4897279"/>
            <a:ext cx="25833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i="1" dirty="0"/>
              <a:t>Icons von </a:t>
            </a:r>
            <a:r>
              <a:rPr lang="de-AT" sz="1000" i="1" u="sng" dirty="0">
                <a:solidFill>
                  <a:srgbClr val="0070C0"/>
                </a:solidFill>
              </a:rPr>
              <a:t>flaticon.com </a:t>
            </a:r>
            <a:r>
              <a:rPr lang="de-AT" sz="1000" i="1" dirty="0"/>
              <a:t>und </a:t>
            </a:r>
            <a:r>
              <a:rPr lang="de-AT" sz="1000" i="1" u="sng" dirty="0">
                <a:solidFill>
                  <a:srgbClr val="0070C0"/>
                </a:solidFill>
              </a:rPr>
              <a:t>stock.adobe.com</a:t>
            </a:r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5F62BD5-E987-5F64-4848-B4750E769A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423095" y="781846"/>
            <a:ext cx="3694612" cy="2731824"/>
            <a:chOff x="5338687" y="781846"/>
            <a:chExt cx="3694612" cy="2731824"/>
          </a:xfrm>
        </p:grpSpPr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5AA99216-C954-462C-3D24-2AFA61F0EAA6}"/>
                </a:ext>
              </a:extLst>
            </p:cNvPr>
            <p:cNvGrpSpPr/>
            <p:nvPr/>
          </p:nvGrpSpPr>
          <p:grpSpPr>
            <a:xfrm>
              <a:off x="8166272" y="1529106"/>
              <a:ext cx="545571" cy="379049"/>
              <a:chOff x="2962829" y="1379209"/>
              <a:chExt cx="4696481" cy="3258007"/>
            </a:xfrm>
          </p:grpSpPr>
          <p:pic>
            <p:nvPicPr>
              <p:cNvPr id="24" name="Grafik 23">
                <a:extLst>
                  <a:ext uri="{FF2B5EF4-FFF2-40B4-BE49-F238E27FC236}">
                    <a16:creationId xmlns:a16="http://schemas.microsoft.com/office/drawing/2014/main" id="{58BE12FB-5366-86B3-44A4-2BCDD865EE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9942" b="89474" l="9331" r="90061">
                            <a14:foregroundMark x1="19675" y1="31579" x2="38742" y2="35673"/>
                            <a14:foregroundMark x1="38742" y1="35673" x2="27789" y2="42982"/>
                            <a14:foregroundMark x1="27789" y1="42982" x2="52130" y2="47076"/>
                            <a14:foregroundMark x1="52130" y1="47076" x2="45842" y2="49708"/>
                            <a14:foregroundMark x1="9331" y1="27485" x2="11765" y2="28363"/>
                            <a14:foregroundMark x1="27181" y1="34211" x2="16430" y2="45322"/>
                            <a14:foregroundMark x1="16430" y1="45322" x2="33266" y2="50877"/>
                            <a14:foregroundMark x1="49087" y1="40351" x2="48479" y2="70760"/>
                            <a14:foregroundMark x1="48479" y1="70760" x2="49696" y2="74854"/>
                            <a14:foregroundMark x1="52941" y1="41520" x2="75051" y2="18713"/>
                            <a14:foregroundMark x1="75051" y1="18713" x2="87627" y2="23684"/>
                            <a14:foregroundMark x1="87627" y1="23684" x2="83570" y2="42690"/>
                            <a14:foregroundMark x1="83570" y1="42690" x2="65314" y2="52047"/>
                            <a14:foregroundMark x1="65314" y1="52047" x2="52333" y2="50585"/>
                            <a14:foregroundMark x1="70588" y1="33041" x2="59838" y2="39766"/>
                            <a14:foregroundMark x1="59838" y1="39766" x2="81542" y2="37719"/>
                            <a14:foregroundMark x1="81542" y1="37719" x2="69777" y2="31871"/>
                            <a14:foregroundMark x1="69777" y1="31871" x2="71197" y2="30117"/>
                            <a14:foregroundMark x1="70183" y1="28655" x2="52535" y2="41228"/>
                            <a14:foregroundMark x1="52535" y1="41228" x2="64706" y2="49123"/>
                            <a14:foregroundMark x1="64706" y1="49123" x2="70791" y2="40351"/>
                            <a14:foregroundMark x1="88438" y1="12573" x2="89249" y2="32749"/>
                            <a14:foregroundMark x1="89249" y1="32749" x2="88438" y2="34503"/>
                            <a14:foregroundMark x1="25355" y1="88596" x2="36105" y2="88304"/>
                            <a14:foregroundMark x1="33874" y1="83333" x2="29615" y2="56140"/>
                            <a14:foregroundMark x1="29615" y1="56140" x2="40365" y2="65205"/>
                            <a14:foregroundMark x1="40365" y1="65205" x2="35294" y2="80409"/>
                            <a14:foregroundMark x1="35294" y1="80409" x2="35294" y2="80409"/>
                            <a14:foregroundMark x1="27383" y1="49123" x2="19878" y2="60234"/>
                            <a14:foregroundMark x1="19878" y1="60234" x2="17039" y2="75731"/>
                            <a14:foregroundMark x1="17039" y1="75731" x2="29412" y2="81871"/>
                            <a14:foregroundMark x1="29412" y1="81871" x2="41785" y2="71637"/>
                            <a14:foregroundMark x1="41785" y1="71637" x2="48682" y2="60234"/>
                            <a14:foregroundMark x1="48682" y1="60234" x2="34483" y2="49415"/>
                            <a14:foregroundMark x1="34483" y1="49415" x2="29615" y2="51754"/>
                            <a14:foregroundMark x1="69168" y1="50000" x2="45436" y2="54971"/>
                            <a14:foregroundMark x1="45436" y1="54971" x2="61866" y2="82749"/>
                            <a14:foregroundMark x1="61866" y1="82749" x2="74239" y2="82456"/>
                            <a14:foregroundMark x1="74239" y1="82456" x2="77485" y2="62865"/>
                            <a14:foregroundMark x1="77485" y1="62865" x2="70994" y2="50877"/>
                            <a14:foregroundMark x1="70994" y1="50877" x2="67951" y2="50000"/>
                            <a14:foregroundMark x1="56592" y1="52632" x2="67140" y2="80702"/>
                            <a14:foregroundMark x1="67140" y1="80702" x2="76673" y2="71345"/>
                            <a14:foregroundMark x1="76673" y1="71345" x2="66531" y2="52924"/>
                            <a14:foregroundMark x1="66531" y1="52924" x2="58215" y2="50877"/>
                            <a14:foregroundMark x1="76471" y1="12573" x2="87830" y2="11111"/>
                            <a14:foregroundMark x1="87830" y1="11111" x2="89452" y2="12865"/>
                            <a14:foregroundMark x1="80527" y1="10819" x2="90061" y2="14327"/>
                            <a14:backgroundMark x1="4665" y1="6140" x2="3854" y2="31871"/>
                            <a14:backgroundMark x1="4260" y1="11988" x2="13793" y2="5848"/>
                            <a14:backgroundMark x1="1014" y1="5263" x2="28195" y2="10819"/>
                            <a14:backgroundMark x1="28195" y1="10819" x2="32860" y2="13743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962829" y="1379209"/>
                <a:ext cx="4696481" cy="3258007"/>
              </a:xfrm>
              <a:prstGeom prst="rect">
                <a:avLst/>
              </a:prstGeom>
            </p:spPr>
          </p:pic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688549CF-B1EA-A7B6-A37C-D33C9032EA18}"/>
                  </a:ext>
                </a:extLst>
              </p:cNvPr>
              <p:cNvSpPr/>
              <p:nvPr/>
            </p:nvSpPr>
            <p:spPr>
              <a:xfrm>
                <a:off x="3989487" y="3290238"/>
                <a:ext cx="576446" cy="6408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6" name="Ellipse 25">
                <a:extLst>
                  <a:ext uri="{FF2B5EF4-FFF2-40B4-BE49-F238E27FC236}">
                    <a16:creationId xmlns:a16="http://schemas.microsoft.com/office/drawing/2014/main" id="{82793456-60E0-7A15-DE4F-97D89754CBEC}"/>
                  </a:ext>
                </a:extLst>
              </p:cNvPr>
              <p:cNvSpPr/>
              <p:nvPr/>
            </p:nvSpPr>
            <p:spPr>
              <a:xfrm>
                <a:off x="5911247" y="3245410"/>
                <a:ext cx="709118" cy="788326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7" name="Ellipse 26">
                <a:extLst>
                  <a:ext uri="{FF2B5EF4-FFF2-40B4-BE49-F238E27FC236}">
                    <a16:creationId xmlns:a16="http://schemas.microsoft.com/office/drawing/2014/main" id="{A80356B8-DAC1-8D58-CB60-1C1B163A1FF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76326" y="2038127"/>
                <a:ext cx="216000" cy="216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226012B4-B643-9752-431C-D8DA315B37B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927122" y="2038127"/>
                <a:ext cx="216000" cy="216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CA5A5D71-DF4C-AA46-52DB-AA8AC966BC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49152" y="1651733"/>
              <a:ext cx="1075542" cy="457379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D81061AE-8A1E-B623-923B-3EB09129F4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87003" y="1121379"/>
              <a:ext cx="517480" cy="517480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EBEA25DF-8DED-DC8B-AD7B-D61C7E5D457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88554" y="1123168"/>
              <a:ext cx="576045" cy="576045"/>
            </a:xfrm>
            <a:prstGeom prst="rect">
              <a:avLst/>
            </a:prstGeom>
          </p:spPr>
        </p:pic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0F8E4D2D-413B-5BC8-0A1C-CA32EF5521BB}"/>
                </a:ext>
              </a:extLst>
            </p:cNvPr>
            <p:cNvGrpSpPr/>
            <p:nvPr/>
          </p:nvGrpSpPr>
          <p:grpSpPr>
            <a:xfrm>
              <a:off x="7870311" y="1994385"/>
              <a:ext cx="419915" cy="419915"/>
              <a:chOff x="5144496" y="1273594"/>
              <a:chExt cx="386189" cy="386189"/>
            </a:xfrm>
          </p:grpSpPr>
          <p:pic>
            <p:nvPicPr>
              <p:cNvPr id="15" name="Grafik 14">
                <a:extLst>
                  <a:ext uri="{FF2B5EF4-FFF2-40B4-BE49-F238E27FC236}">
                    <a16:creationId xmlns:a16="http://schemas.microsoft.com/office/drawing/2014/main" id="{A3DEBB67-4E02-F78D-6DEC-4DC8A29DA6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763078">
                <a:off x="5144496" y="1273594"/>
                <a:ext cx="386189" cy="386189"/>
              </a:xfrm>
              <a:prstGeom prst="rect">
                <a:avLst/>
              </a:prstGeom>
            </p:spPr>
          </p:pic>
          <p:pic>
            <p:nvPicPr>
              <p:cNvPr id="16" name="Grafik 15">
                <a:extLst>
                  <a:ext uri="{FF2B5EF4-FFF2-40B4-BE49-F238E27FC236}">
                    <a16:creationId xmlns:a16="http://schemas.microsoft.com/office/drawing/2014/main" id="{E2FB9360-01E2-549E-ED83-D3BB1A141F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flipH="1">
                <a:off x="5156274" y="1303874"/>
                <a:ext cx="331946" cy="331946"/>
              </a:xfrm>
              <a:prstGeom prst="rect">
                <a:avLst/>
              </a:prstGeom>
            </p:spPr>
          </p:pic>
        </p:grpSp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D793171B-6623-C303-F0C2-1A17765668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779315" y="1039276"/>
              <a:ext cx="481692" cy="481697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66044BB9-D8F3-BB2F-7618-F14125CB8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998908" y="2050887"/>
              <a:ext cx="648952" cy="648952"/>
            </a:xfrm>
            <a:prstGeom prst="rect">
              <a:avLst/>
            </a:prstGeom>
          </p:spPr>
        </p:pic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8285950E-56F6-AF7C-9AF3-71EE29BE2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6065" y="1505380"/>
              <a:ext cx="481693" cy="481693"/>
            </a:xfrm>
            <a:prstGeom prst="rect">
              <a:avLst/>
            </a:prstGeom>
          </p:spPr>
        </p:pic>
        <p:grpSp>
          <p:nvGrpSpPr>
            <p:cNvPr id="30" name="Gruppieren 29">
              <a:extLst>
                <a:ext uri="{FF2B5EF4-FFF2-40B4-BE49-F238E27FC236}">
                  <a16:creationId xmlns:a16="http://schemas.microsoft.com/office/drawing/2014/main" id="{80B40DB9-C987-4D84-EF4F-7D71E32AA405}"/>
                </a:ext>
              </a:extLst>
            </p:cNvPr>
            <p:cNvGrpSpPr/>
            <p:nvPr/>
          </p:nvGrpSpPr>
          <p:grpSpPr>
            <a:xfrm>
              <a:off x="6891812" y="2230364"/>
              <a:ext cx="464115" cy="457379"/>
              <a:chOff x="3385826" y="40762"/>
              <a:chExt cx="4948625" cy="4876800"/>
            </a:xfrm>
          </p:grpSpPr>
          <p:pic>
            <p:nvPicPr>
              <p:cNvPr id="31" name="Grafik 30">
                <a:extLst>
                  <a:ext uri="{FF2B5EF4-FFF2-40B4-BE49-F238E27FC236}">
                    <a16:creationId xmlns:a16="http://schemas.microsoft.com/office/drawing/2014/main" id="{D775783D-1C76-683A-AD36-41DD969B61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457649" y="40762"/>
                <a:ext cx="4876802" cy="4876800"/>
              </a:xfrm>
              <a:prstGeom prst="rect">
                <a:avLst/>
              </a:prstGeom>
            </p:spPr>
          </p:pic>
          <p:pic>
            <p:nvPicPr>
              <p:cNvPr id="32" name="Grafik 31">
                <a:extLst>
                  <a:ext uri="{FF2B5EF4-FFF2-40B4-BE49-F238E27FC236}">
                    <a16:creationId xmlns:a16="http://schemas.microsoft.com/office/drawing/2014/main" id="{16B5AE1D-B2AB-CF7F-F0DD-8899BE2DB0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duotone>
                  <a:srgbClr val="0063A3">
                    <a:shade val="45000"/>
                    <a:satMod val="135000"/>
                  </a:srgb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26563" b="52344" l="586" r="64063">
                            <a14:foregroundMark x1="52734" y1="32617" x2="52734" y2="32617"/>
                            <a14:foregroundMark x1="43359" y1="36133" x2="43359" y2="36133"/>
                            <a14:foregroundMark x1="43359" y1="36133" x2="43359" y2="36133"/>
                            <a14:foregroundMark x1="32031" y1="36133" x2="46094" y2="35352"/>
                            <a14:foregroundMark x1="1367" y1="30273" x2="0" y2="41406"/>
                            <a14:foregroundMark x1="0" y1="41406" x2="11133" y2="50781"/>
                            <a14:foregroundMark x1="11133" y1="50781" x2="27971" y2="53061"/>
                            <a14:foregroundMark x1="31806" y1="52252" x2="57650" y2="37894"/>
                            <a14:foregroundMark x1="61741" y1="33786" x2="54688" y2="29297"/>
                            <a14:foregroundMark x1="54688" y1="29297" x2="27344" y2="26953"/>
                            <a14:foregroundMark x1="27344" y1="26953" x2="2539" y2="29688"/>
                            <a14:foregroundMark x1="2539" y1="29688" x2="781" y2="31836"/>
                            <a14:foregroundMark x1="15039" y1="51953" x2="26172" y2="52539"/>
                            <a14:foregroundMark x1="32168" y1="51683" x2="33008" y2="51563"/>
                            <a14:foregroundMark x1="26172" y1="52539" x2="28516" y2="52204"/>
                            <a14:foregroundMark x1="58008" y1="38281" x2="59375" y2="33008"/>
                            <a14:foregroundMark x1="61328" y1="33398" x2="60666" y2="34574"/>
                            <a14:foregroundMark x1="56641" y1="38477" x2="57635" y2="37928"/>
                            <a14:backgroundMark x1="3711" y1="51563" x2="3711" y2="51563"/>
                            <a14:backgroundMark x1="27930" y1="53125" x2="31250" y2="53125"/>
                            <a14:backgroundMark x1="57031" y1="39258" x2="65820" y2="32813"/>
                          </a14:backgroundRemoval>
                        </a14:imgEffect>
                      </a14:imgLayer>
                    </a14:imgProps>
                  </a:ext>
                </a:extLst>
              </a:blip>
              <a:srcRect t="23690" r="36171" b="46299"/>
              <a:stretch/>
            </p:blipFill>
            <p:spPr>
              <a:xfrm>
                <a:off x="3385826" y="1135447"/>
                <a:ext cx="3231046" cy="1519161"/>
              </a:xfrm>
              <a:prstGeom prst="rect">
                <a:avLst/>
              </a:prstGeom>
            </p:spPr>
          </p:pic>
        </p:grpSp>
        <p:sp>
          <p:nvSpPr>
            <p:cNvPr id="9" name="Wolke 8">
              <a:extLst>
                <a:ext uri="{FF2B5EF4-FFF2-40B4-BE49-F238E27FC236}">
                  <a16:creationId xmlns:a16="http://schemas.microsoft.com/office/drawing/2014/main" id="{473A1944-5078-2D3F-4541-B0D0E017DDB4}"/>
                </a:ext>
              </a:extLst>
            </p:cNvPr>
            <p:cNvSpPr/>
            <p:nvPr/>
          </p:nvSpPr>
          <p:spPr>
            <a:xfrm>
              <a:off x="5338687" y="781846"/>
              <a:ext cx="3694612" cy="2123215"/>
            </a:xfrm>
            <a:prstGeom prst="clou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  <p:sp>
          <p:nvSpPr>
            <p:cNvPr id="10" name="Wolke 9">
              <a:extLst>
                <a:ext uri="{FF2B5EF4-FFF2-40B4-BE49-F238E27FC236}">
                  <a16:creationId xmlns:a16="http://schemas.microsoft.com/office/drawing/2014/main" id="{D97A7C0B-9A38-BF6E-8128-292EF824A90A}"/>
                </a:ext>
              </a:extLst>
            </p:cNvPr>
            <p:cNvSpPr/>
            <p:nvPr/>
          </p:nvSpPr>
          <p:spPr>
            <a:xfrm>
              <a:off x="5932624" y="2957020"/>
              <a:ext cx="225314" cy="152400"/>
            </a:xfrm>
            <a:prstGeom prst="clou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Wolke 10">
              <a:extLst>
                <a:ext uri="{FF2B5EF4-FFF2-40B4-BE49-F238E27FC236}">
                  <a16:creationId xmlns:a16="http://schemas.microsoft.com/office/drawing/2014/main" id="{AA986B60-263F-1113-EF22-A0109DBA822C}"/>
                </a:ext>
              </a:extLst>
            </p:cNvPr>
            <p:cNvSpPr/>
            <p:nvPr/>
          </p:nvSpPr>
          <p:spPr>
            <a:xfrm>
              <a:off x="5836024" y="3317444"/>
              <a:ext cx="162884" cy="98113"/>
            </a:xfrm>
            <a:prstGeom prst="clou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7" name="Wolke 16">
              <a:extLst>
                <a:ext uri="{FF2B5EF4-FFF2-40B4-BE49-F238E27FC236}">
                  <a16:creationId xmlns:a16="http://schemas.microsoft.com/office/drawing/2014/main" id="{122ECB9B-2D92-CD59-5F5B-D52A5BE5B854}"/>
                </a:ext>
              </a:extLst>
            </p:cNvPr>
            <p:cNvSpPr/>
            <p:nvPr/>
          </p:nvSpPr>
          <p:spPr>
            <a:xfrm>
              <a:off x="8604250" y="3415557"/>
              <a:ext cx="162884" cy="98113"/>
            </a:xfrm>
            <a:prstGeom prst="clou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0" name="Wolke 19">
              <a:extLst>
                <a:ext uri="{FF2B5EF4-FFF2-40B4-BE49-F238E27FC236}">
                  <a16:creationId xmlns:a16="http://schemas.microsoft.com/office/drawing/2014/main" id="{85E85BE4-4495-7447-C004-5BF45EECE344}"/>
                </a:ext>
              </a:extLst>
            </p:cNvPr>
            <p:cNvSpPr/>
            <p:nvPr/>
          </p:nvSpPr>
          <p:spPr>
            <a:xfrm>
              <a:off x="7967612" y="2813707"/>
              <a:ext cx="225314" cy="152400"/>
            </a:xfrm>
            <a:prstGeom prst="clou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7" name="Wolke 36">
              <a:extLst>
                <a:ext uri="{FF2B5EF4-FFF2-40B4-BE49-F238E27FC236}">
                  <a16:creationId xmlns:a16="http://schemas.microsoft.com/office/drawing/2014/main" id="{9B88FD84-F61C-FC9D-73F2-F066B445FB37}"/>
                </a:ext>
              </a:extLst>
            </p:cNvPr>
            <p:cNvSpPr/>
            <p:nvPr/>
          </p:nvSpPr>
          <p:spPr>
            <a:xfrm>
              <a:off x="8080269" y="3106759"/>
              <a:ext cx="127310" cy="86111"/>
            </a:xfrm>
            <a:prstGeom prst="clou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9" name="Wolke 38">
              <a:extLst>
                <a:ext uri="{FF2B5EF4-FFF2-40B4-BE49-F238E27FC236}">
                  <a16:creationId xmlns:a16="http://schemas.microsoft.com/office/drawing/2014/main" id="{15CBC36B-3F83-DEF0-3721-1E4A6398D55D}"/>
                </a:ext>
              </a:extLst>
            </p:cNvPr>
            <p:cNvSpPr/>
            <p:nvPr/>
          </p:nvSpPr>
          <p:spPr>
            <a:xfrm>
              <a:off x="8340248" y="3259159"/>
              <a:ext cx="127310" cy="86111"/>
            </a:xfrm>
            <a:prstGeom prst="clou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1" name="Wolke 40">
              <a:extLst>
                <a:ext uri="{FF2B5EF4-FFF2-40B4-BE49-F238E27FC236}">
                  <a16:creationId xmlns:a16="http://schemas.microsoft.com/office/drawing/2014/main" id="{9DCEC3D0-DAFF-FD30-C820-141BC8F209B8}"/>
                </a:ext>
              </a:extLst>
            </p:cNvPr>
            <p:cNvSpPr/>
            <p:nvPr/>
          </p:nvSpPr>
          <p:spPr>
            <a:xfrm>
              <a:off x="6824360" y="2995116"/>
              <a:ext cx="165057" cy="111643"/>
            </a:xfrm>
            <a:prstGeom prst="clou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2300994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78124" y="2139750"/>
            <a:ext cx="7978525" cy="432000"/>
          </a:xfrm>
        </p:spPr>
        <p:txBody>
          <a:bodyPr/>
          <a:lstStyle/>
          <a:p>
            <a:pPr algn="ctr"/>
            <a:r>
              <a:rPr lang="de-DE" dirty="0"/>
              <a:t>AG 12: </a:t>
            </a:r>
            <a:br>
              <a:rPr lang="de-DE" dirty="0"/>
            </a:br>
            <a:r>
              <a:rPr lang="de-AT" dirty="0"/>
              <a:t>Wiederherstellung von Waldökosystemen</a:t>
            </a:r>
          </a:p>
        </p:txBody>
      </p:sp>
    </p:spTree>
    <p:extLst>
      <p:ext uri="{BB962C8B-B14F-4D97-AF65-F5344CB8AC3E}">
        <p14:creationId xmlns:p14="http://schemas.microsoft.com/office/powerpoint/2010/main" val="1605786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Ausgangssituation</a:t>
            </a:r>
            <a:br>
              <a:rPr lang="de-AT" dirty="0"/>
            </a:b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39750" y="1004400"/>
            <a:ext cx="7978776" cy="3380775"/>
          </a:xfrm>
        </p:spPr>
        <p:txBody>
          <a:bodyPr/>
          <a:lstStyle/>
          <a:p>
            <a:endParaRPr lang="de-DE" sz="1600" dirty="0"/>
          </a:p>
          <a:p>
            <a:r>
              <a:rPr lang="de-DE" sz="1600" dirty="0"/>
              <a:t>Zusammensetzung AG</a:t>
            </a:r>
            <a:endParaRPr lang="hu-HU" sz="1600" dirty="0"/>
          </a:p>
          <a:p>
            <a:pPr marL="540000">
              <a:buFont typeface="Symbol" panose="05050102010706020507" pitchFamily="18" charset="2"/>
              <a:buChar char="-"/>
            </a:pPr>
            <a:r>
              <a:rPr lang="de-AT" sz="1400" dirty="0"/>
              <a:t>Beteiligte: </a:t>
            </a:r>
            <a:r>
              <a:rPr lang="hu-HU" sz="1400" dirty="0"/>
              <a:t>BMLUK Sektion III - Forstwirtschaft und Regionen, Sektion IV – Wasserwirtschaft, Sektion VI - Umwelt und Klima, Landesforstinspektionen, Fachexperten (BFW), Interessenvertretung (LK, WKO, Jagd Österreich, Land und Forstbetriebe), NGOs (Umweltdachverband, BirdLife, WWF)</a:t>
            </a:r>
            <a:endParaRPr lang="de-DE" sz="1400" dirty="0"/>
          </a:p>
          <a:p>
            <a:pPr marL="540000">
              <a:buFont typeface="Symbol" panose="05050102010706020507" pitchFamily="18" charset="2"/>
              <a:buChar char="-"/>
            </a:pPr>
            <a:r>
              <a:rPr lang="de-AT" sz="1400" dirty="0"/>
              <a:t>Leitung: </a:t>
            </a:r>
            <a:r>
              <a:rPr lang="hu-HU" sz="1400" dirty="0"/>
              <a:t>DI Dr. Johannes Schima, BMLUK Sektion III - Forstwirtschaft und Regionen</a:t>
            </a:r>
          </a:p>
          <a:p>
            <a:r>
              <a:rPr lang="de-AT" sz="14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Termine AG WALD: </a:t>
            </a:r>
            <a:r>
              <a:rPr lang="de-AT" sz="1400" dirty="0"/>
              <a:t>31. März 2025, 15. Juli 2025, 03. Oktober 2025, 12.Dezember 2025 und 6. März 2026 </a:t>
            </a:r>
          </a:p>
          <a:p>
            <a:r>
              <a:rPr lang="de-DE" sz="1600" dirty="0"/>
              <a:t>Bearbeitete Themen</a:t>
            </a:r>
            <a:r>
              <a:rPr lang="hu-HU" sz="1600" dirty="0"/>
              <a:t>: </a:t>
            </a:r>
            <a:r>
              <a:rPr lang="hu-HU" sz="1400" dirty="0"/>
              <a:t>Waldindikatoren</a:t>
            </a:r>
            <a:r>
              <a:rPr lang="de-AT" sz="1400" dirty="0"/>
              <a:t> (Datenquellen, Methoden, Monitoring - Umsetzung)</a:t>
            </a:r>
            <a:r>
              <a:rPr lang="hu-HU" sz="1400" dirty="0"/>
              <a:t>, Finanzierung</a:t>
            </a:r>
            <a:r>
              <a:rPr lang="de-AT" sz="1400" dirty="0"/>
              <a:t> von Umsetzungsmaßnahmen</a:t>
            </a:r>
            <a:r>
              <a:rPr lang="hu-HU" sz="1400" dirty="0"/>
              <a:t>, I</a:t>
            </a:r>
            <a:r>
              <a:rPr lang="de-AT" sz="1400" dirty="0" err="1"/>
              <a:t>dentifikation</a:t>
            </a:r>
            <a:r>
              <a:rPr lang="de-AT" sz="1400" dirty="0"/>
              <a:t> und Verortung von Waldlebensraumtypen in Zusammenhang mit Artikel 4</a:t>
            </a:r>
            <a:r>
              <a:rPr lang="hu-HU" sz="1400" dirty="0"/>
              <a:t>, </a:t>
            </a:r>
            <a:r>
              <a:rPr lang="de-AT" sz="1400" dirty="0"/>
              <a:t>Umsetzung Artikel 13, Querschnittsthemen</a:t>
            </a:r>
            <a:endParaRPr lang="de-DE" sz="1400" dirty="0"/>
          </a:p>
          <a:p>
            <a:r>
              <a:rPr lang="de-DE" sz="1600" dirty="0"/>
              <a:t>Existierende Datengrundlagen</a:t>
            </a:r>
            <a:r>
              <a:rPr lang="hu-HU" sz="1600" dirty="0"/>
              <a:t>: </a:t>
            </a:r>
            <a:r>
              <a:rPr lang="de-AT" sz="1400" dirty="0" err="1"/>
              <a:t>Österrei</a:t>
            </a:r>
            <a:r>
              <a:rPr lang="hu-HU" sz="1400" dirty="0"/>
              <a:t>c</a:t>
            </a:r>
            <a:r>
              <a:rPr lang="de-AT" sz="1400" dirty="0" err="1"/>
              <a:t>hische</a:t>
            </a:r>
            <a:r>
              <a:rPr lang="de-AT" sz="1400" dirty="0"/>
              <a:t> Waldinventur</a:t>
            </a:r>
            <a:r>
              <a:rPr lang="hu-HU" sz="1400" dirty="0"/>
              <a:t> (BFW), Waldvogelindex für Österreich (BirdLife)</a:t>
            </a:r>
            <a:r>
              <a:rPr lang="de-AT" sz="1400" dirty="0"/>
              <a:t>,  FFH Artikel 17 Bericht - Waldlebensraumtypen, etc.</a:t>
            </a:r>
            <a:endParaRPr lang="de-DE" sz="1400" dirty="0"/>
          </a:p>
          <a:p>
            <a:endParaRPr lang="de-DE" sz="1600" dirty="0"/>
          </a:p>
          <a:p>
            <a:endParaRPr lang="de-DE" sz="1600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287536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Von der Planung zur Maßnahme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Aft>
                <a:spcPts val="1000"/>
              </a:spcAft>
            </a:pPr>
            <a:r>
              <a:rPr lang="de-AT" dirty="0"/>
              <a:t>Herausforderungen: </a:t>
            </a:r>
            <a:r>
              <a:rPr lang="de-AT" sz="1400" dirty="0"/>
              <a:t>langfristige Finanzierung der erforderlichen Maßnahmen, Maßnahmeneignung, Verortung </a:t>
            </a:r>
            <a:r>
              <a:rPr lang="hu-HU" sz="1400" dirty="0"/>
              <a:t>(Geodaten - Polygone) </a:t>
            </a:r>
            <a:r>
              <a:rPr lang="de-AT" sz="1400" dirty="0"/>
              <a:t>von</a:t>
            </a:r>
            <a:r>
              <a:rPr lang="hu-HU" sz="1400" dirty="0"/>
              <a:t> Waldlebensraumtypen</a:t>
            </a:r>
            <a:endParaRPr lang="de-AT" sz="1400" dirty="0"/>
          </a:p>
          <a:p>
            <a:pPr>
              <a:spcAft>
                <a:spcPts val="1000"/>
              </a:spcAft>
            </a:pPr>
            <a:r>
              <a:rPr lang="de-AT" dirty="0"/>
              <a:t>Wie werden Maßnahmen erarbeitet, welche sind bereits angedacht (gibt es Beispiele?)</a:t>
            </a:r>
            <a:endParaRPr lang="hu-HU" dirty="0"/>
          </a:p>
          <a:p>
            <a:pPr marL="540000">
              <a:spcAft>
                <a:spcPts val="1000"/>
              </a:spcAft>
              <a:buFont typeface="Symbol" panose="05050102010706020507" pitchFamily="18" charset="2"/>
              <a:buChar char="-"/>
            </a:pPr>
            <a:r>
              <a:rPr lang="hu-HU" sz="1300" dirty="0"/>
              <a:t>Evaluierung der bestehende Maßnahmen der GAP-Strat</a:t>
            </a:r>
            <a:r>
              <a:rPr lang="de-AT" sz="1300" dirty="0"/>
              <a:t>e</a:t>
            </a:r>
            <a:r>
              <a:rPr lang="hu-HU" sz="1300" dirty="0"/>
              <a:t>gie (EU), Waldfonds (Bund) und Landesfördermittel, BFW </a:t>
            </a:r>
            <a:r>
              <a:rPr lang="de-AT" sz="1300" dirty="0"/>
              <a:t>Maßnahmen Katalog </a:t>
            </a:r>
            <a:endParaRPr lang="hu-HU" sz="1300" dirty="0"/>
          </a:p>
          <a:p>
            <a:pPr marL="540000">
              <a:spcAft>
                <a:spcPts val="1000"/>
              </a:spcAft>
              <a:buFont typeface="Symbol" panose="05050102010706020507" pitchFamily="18" charset="2"/>
              <a:buChar char="-"/>
            </a:pPr>
            <a:r>
              <a:rPr lang="de-AT" sz="1300" dirty="0"/>
              <a:t>Maßnahmen</a:t>
            </a:r>
            <a:r>
              <a:rPr lang="hu-HU" sz="1300" dirty="0"/>
              <a:t>:</a:t>
            </a:r>
            <a:r>
              <a:rPr lang="de-AT" sz="1300" dirty="0"/>
              <a:t> </a:t>
            </a:r>
            <a:r>
              <a:rPr lang="hu-HU" sz="1300" dirty="0"/>
              <a:t>z.B. </a:t>
            </a:r>
            <a:r>
              <a:rPr lang="de-AT" sz="1300" dirty="0"/>
              <a:t>Waldbau</a:t>
            </a:r>
            <a:r>
              <a:rPr lang="hu-HU" sz="1300" dirty="0"/>
              <a:t>liche Maßnahmen (</a:t>
            </a:r>
            <a:r>
              <a:rPr lang="de-AT" sz="1300" dirty="0"/>
              <a:t>z.B.: </a:t>
            </a:r>
            <a:r>
              <a:rPr lang="hu-HU" sz="1300" dirty="0"/>
              <a:t>Baumartenmischung, Strukturvielfalt</a:t>
            </a:r>
            <a:r>
              <a:rPr lang="de-AT" sz="1300" dirty="0"/>
              <a:t>, </a:t>
            </a:r>
            <a:r>
              <a:rPr lang="de-AT" sz="1300" dirty="0" err="1"/>
              <a:t>Wiederbewaldungen</a:t>
            </a:r>
            <a:r>
              <a:rPr lang="hu-HU" sz="1300" dirty="0"/>
              <a:t>), </a:t>
            </a:r>
            <a:r>
              <a:rPr lang="de-AT" sz="1300" dirty="0" err="1"/>
              <a:t>Habitatmaßnahmen</a:t>
            </a:r>
            <a:r>
              <a:rPr lang="hu-HU" sz="1300" dirty="0"/>
              <a:t> (</a:t>
            </a:r>
            <a:r>
              <a:rPr lang="de-AT" sz="1300" dirty="0"/>
              <a:t>z.B.: </a:t>
            </a:r>
            <a:r>
              <a:rPr lang="hu-HU" sz="1300" dirty="0"/>
              <a:t>Totholz, Habitatbäume)</a:t>
            </a:r>
            <a:r>
              <a:rPr lang="de-AT" sz="1300" dirty="0"/>
              <a:t>, </a:t>
            </a:r>
            <a:r>
              <a:rPr lang="de-AT" sz="1300" dirty="0" err="1"/>
              <a:t>Außernutzungstellung</a:t>
            </a:r>
            <a:r>
              <a:rPr lang="de-AT" sz="1300" dirty="0"/>
              <a:t> (Naturwaldreservate, Trittsteinbiotope), Beratung, Aus- und Weiterbildung</a:t>
            </a:r>
          </a:p>
          <a:p>
            <a:pPr>
              <a:spcAft>
                <a:spcPts val="1000"/>
              </a:spcAft>
            </a:pPr>
            <a:r>
              <a:rPr lang="de-AT" dirty="0" err="1"/>
              <a:t>Indikatorenwahl</a:t>
            </a:r>
            <a:r>
              <a:rPr lang="hu-HU" dirty="0"/>
              <a:t>: </a:t>
            </a:r>
            <a:r>
              <a:rPr lang="de-AT" sz="1300" dirty="0"/>
              <a:t>verpflichtender </a:t>
            </a:r>
            <a:r>
              <a:rPr lang="de-AT" sz="1300" i="1" dirty="0"/>
              <a:t>Waldvogelindex,</a:t>
            </a:r>
            <a:r>
              <a:rPr lang="de-AT" sz="1300" dirty="0"/>
              <a:t> </a:t>
            </a:r>
            <a:r>
              <a:rPr lang="hu-HU" sz="1300" dirty="0"/>
              <a:t>6 weitere</a:t>
            </a:r>
            <a:r>
              <a:rPr lang="de-AT" sz="1300" dirty="0"/>
              <a:t> Indikatoren</a:t>
            </a:r>
            <a:r>
              <a:rPr lang="hu-HU" sz="1300" dirty="0"/>
              <a:t>: s</a:t>
            </a:r>
            <a:r>
              <a:rPr lang="de-AT" sz="1300" dirty="0" err="1"/>
              <a:t>tehendes</a:t>
            </a:r>
            <a:r>
              <a:rPr lang="de-AT" sz="1300" dirty="0"/>
              <a:t> Totholz</a:t>
            </a:r>
            <a:r>
              <a:rPr lang="hu-HU" sz="1300" dirty="0"/>
              <a:t>, l</a:t>
            </a:r>
            <a:r>
              <a:rPr lang="de-AT" sz="1300" dirty="0" err="1"/>
              <a:t>iegendes</a:t>
            </a:r>
            <a:r>
              <a:rPr lang="de-AT" sz="1300" dirty="0"/>
              <a:t> Totholz</a:t>
            </a:r>
            <a:r>
              <a:rPr lang="hu-HU" sz="1300" dirty="0"/>
              <a:t>, A</a:t>
            </a:r>
            <a:r>
              <a:rPr lang="de-AT" sz="1300" dirty="0" err="1"/>
              <a:t>nteil</a:t>
            </a:r>
            <a:r>
              <a:rPr lang="de-AT" sz="1300" dirty="0"/>
              <a:t> der Wälder mit uneinheitlichen Altersstrukturen</a:t>
            </a:r>
            <a:r>
              <a:rPr lang="hu-HU" sz="1300" dirty="0"/>
              <a:t>, </a:t>
            </a:r>
            <a:r>
              <a:rPr lang="de-AT" sz="1300" dirty="0"/>
              <a:t>Anteil der Wälder mit überwiegend heimischen Baumarten</a:t>
            </a:r>
            <a:r>
              <a:rPr lang="hu-HU" sz="1300" dirty="0"/>
              <a:t>, </a:t>
            </a:r>
            <a:r>
              <a:rPr lang="de-AT" sz="1300" dirty="0"/>
              <a:t>Vielfalt der Baumarten</a:t>
            </a:r>
            <a:r>
              <a:rPr lang="hu-HU" sz="1300" dirty="0"/>
              <a:t>, </a:t>
            </a:r>
            <a:r>
              <a:rPr lang="de-AT" sz="1300" dirty="0"/>
              <a:t>Vorrat an organischem Kohlenstoff</a:t>
            </a:r>
            <a:endParaRPr lang="hu-HU" sz="1300" dirty="0"/>
          </a:p>
          <a:p>
            <a:pPr marL="540000">
              <a:spcAft>
                <a:spcPts val="1000"/>
              </a:spcAft>
              <a:buFont typeface="Symbol" panose="05050102010706020507" pitchFamily="18" charset="2"/>
              <a:buChar char="-"/>
            </a:pPr>
            <a:r>
              <a:rPr lang="de-AT" sz="1300" dirty="0"/>
              <a:t>Waldvernetzung </a:t>
            </a:r>
            <a:r>
              <a:rPr lang="hu-HU" sz="1300" dirty="0"/>
              <a:t>wurde gestrichen</a:t>
            </a:r>
            <a:endParaRPr lang="de-AT" sz="1300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037211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Ausblick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sz="1400" dirty="0"/>
          </a:p>
          <a:p>
            <a:r>
              <a:rPr lang="de-AT" dirty="0"/>
              <a:t>Geplante, nächste Schritte</a:t>
            </a:r>
            <a:endParaRPr lang="hu-HU" dirty="0"/>
          </a:p>
          <a:p>
            <a:pPr marL="504000">
              <a:buFont typeface="Symbol" panose="05050102010706020507" pitchFamily="18" charset="2"/>
              <a:buChar char="-"/>
            </a:pPr>
            <a:r>
              <a:rPr lang="hu-HU" sz="1400" dirty="0"/>
              <a:t>Nächste Sitzungen der AG Wald: </a:t>
            </a:r>
            <a:r>
              <a:rPr lang="de-DE" sz="1400" dirty="0"/>
              <a:t>12.12.2025, 06.03.2026</a:t>
            </a:r>
          </a:p>
          <a:p>
            <a:pPr marL="504000">
              <a:buFont typeface="Symbol" panose="05050102010706020507" pitchFamily="18" charset="2"/>
              <a:buChar char="-"/>
            </a:pPr>
            <a:r>
              <a:rPr lang="de-AT" sz="1400" dirty="0"/>
              <a:t>Erarbeitung</a:t>
            </a:r>
            <a:r>
              <a:rPr lang="hu-HU" sz="1400" dirty="0"/>
              <a:t> der Maßnahmen</a:t>
            </a:r>
            <a:r>
              <a:rPr lang="de-AT" sz="1400" dirty="0"/>
              <a:t>, Finanzierungsvorschläge</a:t>
            </a:r>
            <a:endParaRPr lang="hu-HU" sz="1400" dirty="0"/>
          </a:p>
          <a:p>
            <a:pPr marL="504000">
              <a:buFont typeface="Symbol" panose="05050102010706020507" pitchFamily="18" charset="2"/>
              <a:buChar char="-"/>
            </a:pPr>
            <a:r>
              <a:rPr lang="de-AT" sz="1400" dirty="0"/>
              <a:t>Befüllung der Formatvorlage zum Wiederherstellungsplan (WHP), Quervernetzung mit anderen Arbeitsgruppen und Arbeitskreisen</a:t>
            </a:r>
            <a:endParaRPr lang="de-AT" dirty="0"/>
          </a:p>
          <a:p>
            <a:r>
              <a:rPr lang="de-AT" dirty="0"/>
              <a:t>Zeitplan</a:t>
            </a:r>
            <a:endParaRPr lang="hu-HU" dirty="0"/>
          </a:p>
          <a:p>
            <a:pPr marL="504000">
              <a:buFont typeface="Symbol" panose="05050102010706020507" pitchFamily="18" charset="2"/>
              <a:buChar char="-"/>
            </a:pPr>
            <a:r>
              <a:rPr lang="hu-HU" sz="1400" dirty="0"/>
              <a:t>Ausarbeitung der Maßnahmen: November 2025 - Jänner 2026</a:t>
            </a:r>
          </a:p>
          <a:p>
            <a:pPr marL="504000">
              <a:buFont typeface="Symbol" panose="05050102010706020507" pitchFamily="18" charset="2"/>
              <a:buChar char="-"/>
            </a:pPr>
            <a:r>
              <a:rPr lang="de-AT" sz="1400" dirty="0"/>
              <a:t>Bearbeitung </a:t>
            </a:r>
            <a:r>
              <a:rPr lang="hu-HU" sz="1400" dirty="0"/>
              <a:t>des WHP: Jänner – Februar 2026</a:t>
            </a:r>
          </a:p>
          <a:p>
            <a:pPr marL="504000">
              <a:buFont typeface="Symbol" panose="05050102010706020507" pitchFamily="18" charset="2"/>
              <a:buChar char="-"/>
            </a:pPr>
            <a:endParaRPr lang="de-AT" sz="1400" dirty="0"/>
          </a:p>
          <a:p>
            <a:endParaRPr lang="de-AT" dirty="0"/>
          </a:p>
          <a:p>
            <a:pPr marL="0" indent="0">
              <a:buNone/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960376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2062902"/>
            <a:ext cx="7985815" cy="1264276"/>
          </a:xfrm>
        </p:spPr>
        <p:txBody>
          <a:bodyPr/>
          <a:lstStyle/>
          <a:p>
            <a:pPr algn="ctr"/>
            <a:r>
              <a:rPr lang="de-AT" dirty="0"/>
              <a:t>Danke für Ihre Aufmerksamkeit!</a:t>
            </a:r>
          </a:p>
        </p:txBody>
      </p:sp>
    </p:spTree>
    <p:extLst>
      <p:ext uri="{BB962C8B-B14F-4D97-AF65-F5344CB8AC3E}">
        <p14:creationId xmlns:p14="http://schemas.microsoft.com/office/powerpoint/2010/main" val="4086927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40001" y="732743"/>
            <a:ext cx="7978525" cy="432000"/>
          </a:xfrm>
        </p:spPr>
        <p:txBody>
          <a:bodyPr/>
          <a:lstStyle/>
          <a:p>
            <a:r>
              <a:rPr lang="de-AT" dirty="0"/>
              <a:t>Ausgangssituation</a:t>
            </a:r>
            <a:br>
              <a:rPr lang="de-AT" dirty="0"/>
            </a:b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39750" y="1139573"/>
            <a:ext cx="7978776" cy="338077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DE" sz="1600" dirty="0"/>
              <a:t>Zusammensetzung der AG</a:t>
            </a:r>
          </a:p>
          <a:p>
            <a:pPr lvl="1">
              <a:spcAft>
                <a:spcPts val="0"/>
              </a:spcAft>
            </a:pPr>
            <a:r>
              <a:rPr lang="de-DE" sz="1600" u="sng" dirty="0"/>
              <a:t>Verwaltungsebene:</a:t>
            </a:r>
          </a:p>
          <a:p>
            <a:pPr lvl="2">
              <a:spcAft>
                <a:spcPts val="0"/>
              </a:spcAft>
            </a:pPr>
            <a:r>
              <a:rPr lang="de-DE" sz="1600" dirty="0"/>
              <a:t>Vertreter der 9 Bundesländer</a:t>
            </a:r>
          </a:p>
          <a:p>
            <a:pPr lvl="2">
              <a:spcAft>
                <a:spcPts val="0"/>
              </a:spcAft>
            </a:pPr>
            <a:r>
              <a:rPr lang="de-DE" sz="1600" dirty="0"/>
              <a:t>Vertreter BMLUK</a:t>
            </a:r>
          </a:p>
          <a:p>
            <a:pPr lvl="3">
              <a:spcAft>
                <a:spcPts val="0"/>
              </a:spcAft>
            </a:pPr>
            <a:r>
              <a:rPr lang="de-DE" sz="1600" dirty="0"/>
              <a:t>Naturschutz/Geschäftsstelle</a:t>
            </a:r>
          </a:p>
          <a:p>
            <a:pPr lvl="3">
              <a:spcAft>
                <a:spcPts val="0"/>
              </a:spcAft>
            </a:pPr>
            <a:r>
              <a:rPr lang="de-DE" sz="1600" dirty="0"/>
              <a:t>Forst</a:t>
            </a:r>
          </a:p>
          <a:p>
            <a:pPr lvl="3">
              <a:spcAft>
                <a:spcPts val="0"/>
              </a:spcAft>
            </a:pPr>
            <a:r>
              <a:rPr lang="de-DE" sz="1600" dirty="0"/>
              <a:t>Landwirtschaft</a:t>
            </a:r>
          </a:p>
          <a:p>
            <a:pPr lvl="1">
              <a:spcAft>
                <a:spcPts val="0"/>
              </a:spcAft>
            </a:pPr>
            <a:r>
              <a:rPr lang="de-DE" sz="1600" u="sng" dirty="0"/>
              <a:t>Interessensvertretungen und NGOs:</a:t>
            </a:r>
          </a:p>
          <a:p>
            <a:pPr lvl="2">
              <a:spcAft>
                <a:spcPts val="0"/>
              </a:spcAft>
            </a:pPr>
            <a:r>
              <a:rPr lang="de-DE" sz="1600" dirty="0"/>
              <a:t>ÖKOBÜRO (vertreten durch WWF und Naturschutzbund)</a:t>
            </a:r>
          </a:p>
          <a:p>
            <a:pPr lvl="2">
              <a:spcAft>
                <a:spcPts val="0"/>
              </a:spcAft>
            </a:pPr>
            <a:r>
              <a:rPr lang="de-DE" sz="1600" dirty="0"/>
              <a:t>Umweltdachverband (vertreten durch Geschäftsführer UDV und BirdLife)</a:t>
            </a:r>
          </a:p>
          <a:p>
            <a:pPr lvl="2">
              <a:spcAft>
                <a:spcPts val="0"/>
              </a:spcAft>
            </a:pPr>
            <a:r>
              <a:rPr lang="de-DE" sz="1600" dirty="0"/>
              <a:t>Wirtschaftskammer Ö</a:t>
            </a:r>
          </a:p>
          <a:p>
            <a:pPr lvl="2">
              <a:spcAft>
                <a:spcPts val="0"/>
              </a:spcAft>
            </a:pPr>
            <a:r>
              <a:rPr lang="de-DE" sz="1600" dirty="0"/>
              <a:t>Landwirtschaftskammer Ö</a:t>
            </a:r>
          </a:p>
          <a:p>
            <a:pPr lvl="2">
              <a:spcAft>
                <a:spcPts val="0"/>
              </a:spcAft>
            </a:pPr>
            <a:r>
              <a:rPr lang="de-DE" sz="1600" dirty="0" err="1"/>
              <a:t>Land&amp;Forstbetriebe</a:t>
            </a:r>
            <a:r>
              <a:rPr lang="de-DE" sz="1600" dirty="0"/>
              <a:t> Ö</a:t>
            </a:r>
          </a:p>
          <a:p>
            <a:pPr lvl="2">
              <a:spcAft>
                <a:spcPts val="0"/>
              </a:spcAft>
            </a:pPr>
            <a:r>
              <a:rPr lang="de-DE" sz="1600" dirty="0"/>
              <a:t>Österreichs Energie</a:t>
            </a:r>
          </a:p>
          <a:p>
            <a:pPr marL="504825" lvl="2" indent="0">
              <a:buNone/>
            </a:pPr>
            <a:endParaRPr lang="de-DE" sz="1600" dirty="0"/>
          </a:p>
          <a:p>
            <a:endParaRPr lang="de-DE" sz="1600" dirty="0"/>
          </a:p>
          <a:p>
            <a:endParaRPr lang="de-DE" sz="1600" dirty="0"/>
          </a:p>
          <a:p>
            <a:endParaRPr lang="de-DE" sz="1600" dirty="0"/>
          </a:p>
          <a:p>
            <a:endParaRPr lang="de-AT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59A1C259-E5FC-4C80-9798-90704534BC44}"/>
              </a:ext>
            </a:extLst>
          </p:cNvPr>
          <p:cNvSpPr/>
          <p:nvPr/>
        </p:nvSpPr>
        <p:spPr>
          <a:xfrm>
            <a:off x="4572000" y="1215812"/>
            <a:ext cx="4248471" cy="11621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52000" lvl="1" indent="-252000">
              <a:lnSpc>
                <a:spcPct val="11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Seit Anfang März 7 Sitzungen</a:t>
            </a:r>
          </a:p>
          <a:p>
            <a:pPr marL="252000" lvl="1" indent="-252000">
              <a:lnSpc>
                <a:spcPct val="11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Sitzungen alle 4-6 Wochen</a:t>
            </a:r>
          </a:p>
          <a:p>
            <a:pPr marL="252000" lvl="1" indent="-252000">
              <a:lnSpc>
                <a:spcPct val="11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dazwischen Sitzungen der 3 Unterarbeitsgruppen</a:t>
            </a:r>
          </a:p>
        </p:txBody>
      </p:sp>
    </p:spTree>
    <p:extLst>
      <p:ext uri="{BB962C8B-B14F-4D97-AF65-F5344CB8AC3E}">
        <p14:creationId xmlns:p14="http://schemas.microsoft.com/office/powerpoint/2010/main" val="3499754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40001" y="732743"/>
            <a:ext cx="7978525" cy="432000"/>
          </a:xfrm>
        </p:spPr>
        <p:txBody>
          <a:bodyPr/>
          <a:lstStyle/>
          <a:p>
            <a:r>
              <a:rPr lang="de-AT" dirty="0"/>
              <a:t>Von der Planung zur Maßnahme</a:t>
            </a:r>
            <a:br>
              <a:rPr lang="de-AT" dirty="0"/>
            </a:b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2612" y="1058381"/>
            <a:ext cx="7978776" cy="338077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DE" sz="1600" u="sng" dirty="0"/>
              <a:t>Gegenstand:</a:t>
            </a:r>
          </a:p>
          <a:p>
            <a:pPr lvl="1">
              <a:spcAft>
                <a:spcPts val="0"/>
              </a:spcAft>
            </a:pPr>
            <a:r>
              <a:rPr lang="de-DE" sz="1600" b="1" dirty="0"/>
              <a:t>Lebensraumtypen</a:t>
            </a:r>
            <a:r>
              <a:rPr lang="de-DE" sz="1600" dirty="0"/>
              <a:t> (LRT des Anhang I WHVO = Anhang I FFH-RL)</a:t>
            </a:r>
          </a:p>
          <a:p>
            <a:pPr lvl="1">
              <a:spcAft>
                <a:spcPts val="0"/>
              </a:spcAft>
            </a:pPr>
            <a:r>
              <a:rPr lang="de-DE" sz="1600" b="1" dirty="0"/>
              <a:t>Arten</a:t>
            </a:r>
            <a:r>
              <a:rPr lang="de-DE" sz="1600" dirty="0"/>
              <a:t>: der Anhänge II, IV und V der FFH-RL und Vogelarten gemäß VS-RL</a:t>
            </a:r>
          </a:p>
          <a:p>
            <a:pPr>
              <a:spcAft>
                <a:spcPts val="0"/>
              </a:spcAft>
            </a:pPr>
            <a:r>
              <a:rPr lang="de-DE" sz="1600" u="sng" dirty="0"/>
              <a:t>Ziel:</a:t>
            </a:r>
          </a:p>
          <a:p>
            <a:pPr lvl="1">
              <a:spcAft>
                <a:spcPts val="0"/>
              </a:spcAft>
            </a:pPr>
            <a:r>
              <a:rPr lang="de-DE" sz="1600" dirty="0"/>
              <a:t>LRT: Erreichen einer </a:t>
            </a:r>
            <a:r>
              <a:rPr lang="de-DE" sz="1600" b="1" dirty="0"/>
              <a:t>günstigen</a:t>
            </a:r>
            <a:r>
              <a:rPr lang="de-DE" sz="1600" dirty="0"/>
              <a:t> </a:t>
            </a:r>
            <a:r>
              <a:rPr lang="de-DE" sz="1600" b="1" dirty="0"/>
              <a:t>Gesamtfläche</a:t>
            </a:r>
            <a:r>
              <a:rPr lang="de-DE" sz="1600" dirty="0"/>
              <a:t> </a:t>
            </a:r>
          </a:p>
          <a:p>
            <a:pPr lvl="1">
              <a:spcAft>
                <a:spcPts val="0"/>
              </a:spcAft>
            </a:pPr>
            <a:r>
              <a:rPr lang="de-DE" sz="1600" dirty="0"/>
              <a:t>Arten: Erreichen einer </a:t>
            </a:r>
            <a:r>
              <a:rPr lang="de-DE" sz="1600" b="1" dirty="0"/>
              <a:t>ausreichenden</a:t>
            </a:r>
            <a:r>
              <a:rPr lang="de-DE" sz="1600" dirty="0"/>
              <a:t> </a:t>
            </a:r>
            <a:r>
              <a:rPr lang="de-DE" sz="1600" b="1" dirty="0"/>
              <a:t>Qualität</a:t>
            </a:r>
            <a:r>
              <a:rPr lang="de-DE" sz="1600" dirty="0"/>
              <a:t> und </a:t>
            </a:r>
            <a:r>
              <a:rPr lang="de-DE" sz="1600" b="1" dirty="0"/>
              <a:t>Quantität</a:t>
            </a:r>
            <a:r>
              <a:rPr lang="de-DE" sz="1600" dirty="0"/>
              <a:t> von Habitaten</a:t>
            </a:r>
          </a:p>
          <a:p>
            <a:endParaRPr lang="de-DE" sz="1600" dirty="0"/>
          </a:p>
          <a:p>
            <a:endParaRPr lang="de-AT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DF54246-0D0D-427C-AAE9-0FF56D45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" t="5482" r="2617" b="869"/>
          <a:stretch/>
        </p:blipFill>
        <p:spPr>
          <a:xfrm>
            <a:off x="1391478" y="2703446"/>
            <a:ext cx="6178164" cy="2390349"/>
          </a:xfrm>
          <a:prstGeom prst="rect">
            <a:avLst/>
          </a:prstGeom>
        </p:spPr>
      </p:pic>
      <p:sp>
        <p:nvSpPr>
          <p:cNvPr id="7" name="Textplatzhalter 5">
            <a:extLst>
              <a:ext uri="{FF2B5EF4-FFF2-40B4-BE49-F238E27FC236}">
                <a16:creationId xmlns:a16="http://schemas.microsoft.com/office/drawing/2014/main" id="{EFABB3C1-D175-4819-9721-0D825312825B}"/>
              </a:ext>
            </a:extLst>
          </p:cNvPr>
          <p:cNvSpPr txBox="1">
            <a:spLocks/>
          </p:cNvSpPr>
          <p:nvPr/>
        </p:nvSpPr>
        <p:spPr>
          <a:xfrm>
            <a:off x="4612142" y="4860289"/>
            <a:ext cx="4531858" cy="2464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2000" marR="0" indent="-252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04000" marR="0" indent="-252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Corbel" panose="020B0503020204020204" pitchFamily="34" charset="0"/>
              <a:buChar char="−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55650" indent="-2508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Font typeface="Arial" pitchFamily="34" charset="0"/>
              <a:buChar char="•"/>
              <a:defRPr sz="1800" kern="1200" baseline="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44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Font typeface="Arial" pitchFamily="34" charset="0"/>
              <a:buChar char="–"/>
              <a:defRPr sz="1800" kern="1200" baseline="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96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 baseline="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/>
              <a:t>*Abs. 1a 30% der LRT Fläche die aktuell bekannt ist (vgl. Art. 14/ Abs.2b) 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71847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40001" y="732743"/>
            <a:ext cx="7978525" cy="432000"/>
          </a:xfrm>
        </p:spPr>
        <p:txBody>
          <a:bodyPr/>
          <a:lstStyle/>
          <a:p>
            <a:r>
              <a:rPr lang="de-AT" dirty="0"/>
              <a:t>Von der Planung zur Maßnahme</a:t>
            </a:r>
            <a:br>
              <a:rPr lang="de-AT" dirty="0"/>
            </a:b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2612" y="1193548"/>
            <a:ext cx="8450070" cy="338077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DE" u="sng" dirty="0"/>
              <a:t>Vogelarten:</a:t>
            </a:r>
          </a:p>
          <a:p>
            <a:pPr lvl="1">
              <a:spcAft>
                <a:spcPts val="0"/>
              </a:spcAft>
            </a:pPr>
            <a:r>
              <a:rPr lang="de-DE" dirty="0"/>
              <a:t>Kriterien zur Auswahl der relevanten Vogelarten:</a:t>
            </a:r>
          </a:p>
          <a:p>
            <a:pPr lvl="1">
              <a:spcAft>
                <a:spcPts val="0"/>
              </a:spcAft>
            </a:pPr>
            <a:r>
              <a:rPr lang="de-DE" dirty="0"/>
              <a:t>Ampelliste (BirdLife)</a:t>
            </a:r>
          </a:p>
          <a:p>
            <a:pPr lvl="1">
              <a:spcAft>
                <a:spcPts val="0"/>
              </a:spcAft>
            </a:pPr>
            <a:r>
              <a:rPr lang="de-DE" dirty="0"/>
              <a:t>Langfristiger Bestandstrend (wo nicht vorhanden Kurzzeittrend) gem. Art. 12 Bericht </a:t>
            </a:r>
          </a:p>
          <a:p>
            <a:pPr lvl="1">
              <a:spcAft>
                <a:spcPts val="0"/>
              </a:spcAft>
            </a:pPr>
            <a:r>
              <a:rPr lang="de-DE" dirty="0"/>
              <a:t>Basisliste für die Auswahl ist die nationale Checkliste für den österr. Bericht gemäß Art. 12</a:t>
            </a:r>
          </a:p>
          <a:p>
            <a:pPr lvl="1">
              <a:spcAft>
                <a:spcPts val="0"/>
              </a:spcAft>
            </a:pPr>
            <a:endParaRPr lang="de-DE" sz="1600" dirty="0"/>
          </a:p>
          <a:p>
            <a:pPr>
              <a:spcAft>
                <a:spcPts val="0"/>
              </a:spcAft>
            </a:pPr>
            <a:r>
              <a:rPr lang="de-DE" u="sng" dirty="0"/>
              <a:t>FFH- Arten:</a:t>
            </a:r>
          </a:p>
          <a:p>
            <a:pPr lvl="1">
              <a:spcAft>
                <a:spcPts val="0"/>
              </a:spcAft>
            </a:pPr>
            <a:r>
              <a:rPr lang="de-DE" dirty="0"/>
              <a:t>Filterung der Arten, die gemäß Art. 17 Bericht ungünstig bewertet (bezogen auf die jeweilige biogeografische Region)</a:t>
            </a:r>
          </a:p>
          <a:p>
            <a:pPr lvl="1">
              <a:spcAft>
                <a:spcPts val="0"/>
              </a:spcAft>
            </a:pPr>
            <a:r>
              <a:rPr lang="de-DE" dirty="0"/>
              <a:t>Zuordnung der Arten Artgruppen (FFH- und Vogelarten) zu LRT bzw. Lebensräumen u. Ökosystemtypen gemäß WHP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59238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Von der Planung zur Maßnahme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C11B4911-B94A-488D-A249-74BAD9957DC0}"/>
              </a:ext>
            </a:extLst>
          </p:cNvPr>
          <p:cNvSpPr/>
          <p:nvPr/>
        </p:nvSpPr>
        <p:spPr>
          <a:xfrm>
            <a:off x="2989888" y="2551446"/>
            <a:ext cx="2858216" cy="57606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Maßnahmen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E310A624-C7F9-4C5E-8093-F7DCD60FB19F}"/>
              </a:ext>
            </a:extLst>
          </p:cNvPr>
          <p:cNvSpPr/>
          <p:nvPr/>
        </p:nvSpPr>
        <p:spPr>
          <a:xfrm>
            <a:off x="1024092" y="1355653"/>
            <a:ext cx="2858216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Lebensraumtypen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16D541BC-D94F-48F8-A791-AC855F120752}"/>
              </a:ext>
            </a:extLst>
          </p:cNvPr>
          <p:cNvSpPr/>
          <p:nvPr/>
        </p:nvSpPr>
        <p:spPr>
          <a:xfrm>
            <a:off x="4954144" y="1355653"/>
            <a:ext cx="2858216" cy="5760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Arten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E06E8774-0422-4F74-AD1A-9CE2A5601551}"/>
              </a:ext>
            </a:extLst>
          </p:cNvPr>
          <p:cNvSpPr/>
          <p:nvPr/>
        </p:nvSpPr>
        <p:spPr>
          <a:xfrm>
            <a:off x="2989888" y="4041024"/>
            <a:ext cx="2858216" cy="57606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Synergie andere Artikel</a:t>
            </a:r>
          </a:p>
        </p:txBody>
      </p:sp>
      <p:sp>
        <p:nvSpPr>
          <p:cNvPr id="10" name="Pfeil: nach links und rechts 9">
            <a:extLst>
              <a:ext uri="{FF2B5EF4-FFF2-40B4-BE49-F238E27FC236}">
                <a16:creationId xmlns:a16="http://schemas.microsoft.com/office/drawing/2014/main" id="{DE042632-F496-48E0-9B1D-640AD9A6D1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031713" y="1571677"/>
            <a:ext cx="776351" cy="216024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Pfeil: nach unten 10">
            <a:extLst>
              <a:ext uri="{FF2B5EF4-FFF2-40B4-BE49-F238E27FC236}">
                <a16:creationId xmlns:a16="http://schemas.microsoft.com/office/drawing/2014/main" id="{B8154C10-B703-4944-9BD7-ECA0871070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19001" y="1830301"/>
            <a:ext cx="216024" cy="576064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Pfeil: nach unten 11">
            <a:extLst>
              <a:ext uri="{FF2B5EF4-FFF2-40B4-BE49-F238E27FC236}">
                <a16:creationId xmlns:a16="http://schemas.microsoft.com/office/drawing/2014/main" id="{A65207C2-DE55-4F82-B9BB-1B4A9D5A7B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4283969" y="3304116"/>
            <a:ext cx="216024" cy="576064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Pfeil: gebogen 12">
            <a:extLst>
              <a:ext uri="{FF2B5EF4-FFF2-40B4-BE49-F238E27FC236}">
                <a16:creationId xmlns:a16="http://schemas.microsoft.com/office/drawing/2014/main" id="{B2A4C758-8487-4A64-8F0E-64CC41D64F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6012160" y="2015167"/>
            <a:ext cx="432048" cy="948750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FE6E94F6-F795-4DE4-A2DD-049BA73AE70C}"/>
              </a:ext>
            </a:extLst>
          </p:cNvPr>
          <p:cNvSpPr/>
          <p:nvPr/>
        </p:nvSpPr>
        <p:spPr>
          <a:xfrm>
            <a:off x="6660231" y="2205044"/>
            <a:ext cx="2088233" cy="57606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>
                <a:solidFill>
                  <a:schemeClr val="tx1"/>
                </a:solidFill>
              </a:rPr>
              <a:t>zusätzlich (quantitativ)</a:t>
            </a:r>
          </a:p>
          <a:p>
            <a:pPr algn="ctr"/>
            <a:r>
              <a:rPr lang="de-AT" sz="1400" dirty="0">
                <a:solidFill>
                  <a:schemeClr val="tx1"/>
                </a:solidFill>
              </a:rPr>
              <a:t>spezifisch (qualitativ)</a:t>
            </a:r>
          </a:p>
        </p:txBody>
      </p:sp>
    </p:spTree>
    <p:extLst>
      <p:ext uri="{BB962C8B-B14F-4D97-AF65-F5344CB8AC3E}">
        <p14:creationId xmlns:p14="http://schemas.microsoft.com/office/powerpoint/2010/main" val="1088174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78124" y="2139750"/>
            <a:ext cx="7978525" cy="432000"/>
          </a:xfrm>
        </p:spPr>
        <p:txBody>
          <a:bodyPr/>
          <a:lstStyle/>
          <a:p>
            <a:pPr algn="ctr"/>
            <a:r>
              <a:rPr lang="de-DE" dirty="0"/>
              <a:t>AG 8: </a:t>
            </a:r>
            <a:br>
              <a:rPr lang="de-DE" dirty="0"/>
            </a:br>
            <a:r>
              <a:rPr lang="de-AT" dirty="0"/>
              <a:t>Wiederherstellung städtischer Ökosysteme</a:t>
            </a:r>
          </a:p>
        </p:txBody>
      </p:sp>
    </p:spTree>
    <p:extLst>
      <p:ext uri="{BB962C8B-B14F-4D97-AF65-F5344CB8AC3E}">
        <p14:creationId xmlns:p14="http://schemas.microsoft.com/office/powerpoint/2010/main" val="3655828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Ausgangssituation</a:t>
            </a:r>
            <a:br>
              <a:rPr lang="de-AT" dirty="0"/>
            </a:br>
            <a:endParaRPr lang="de-AT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7691ECE-A734-9B93-C6DA-D527409C65AD}"/>
              </a:ext>
            </a:extLst>
          </p:cNvPr>
          <p:cNvSpPr txBox="1"/>
          <p:nvPr/>
        </p:nvSpPr>
        <p:spPr>
          <a:xfrm>
            <a:off x="471613" y="1414710"/>
            <a:ext cx="82007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/>
              <a:t>Vorsitz: 	 	Oberösterreich, Wien </a:t>
            </a:r>
          </a:p>
          <a:p>
            <a:r>
              <a:rPr lang="de-AT" sz="1400" dirty="0"/>
              <a:t>Mitglieder: 		alle Bundesländer, Städtebund (+ Salzburg und Graz), Gemeindebund, BMLUK</a:t>
            </a:r>
          </a:p>
          <a:p>
            <a:r>
              <a:rPr lang="de-AT" sz="1400" dirty="0"/>
              <a:t>Sitzungstaktung:	Monatlich, Konstituierende Sitzung am 15.1.2025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D882BC6-692D-5B93-A788-25FB59FD5CD6}"/>
              </a:ext>
            </a:extLst>
          </p:cNvPr>
          <p:cNvSpPr/>
          <p:nvPr/>
        </p:nvSpPr>
        <p:spPr>
          <a:xfrm>
            <a:off x="471613" y="2247479"/>
            <a:ext cx="8200773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z="1400" b="1" dirty="0"/>
              <a:t>Aufgabenstellung: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/>
              <a:t>Identifizierung</a:t>
            </a:r>
            <a:r>
              <a:rPr lang="de-AT" sz="1400" b="1" dirty="0"/>
              <a:t> technischer, inhaltlicher und prozessualer Klärungs- und Präzisierungsbedarfe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b="1" dirty="0"/>
              <a:t>Strategische und operative Fragen </a:t>
            </a:r>
            <a:r>
              <a:rPr lang="de-AT" sz="1400" dirty="0"/>
              <a:t>hinsichtlich der </a:t>
            </a:r>
            <a:r>
              <a:rPr lang="de-AT" sz="1400" b="1" dirty="0"/>
              <a:t>Umsetzung und Vollzug</a:t>
            </a:r>
            <a:r>
              <a:rPr lang="de-AT" sz="1400" dirty="0"/>
              <a:t> (ab sofort, mittel, langfristig)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/>
              <a:t>Beratung und Festlegung der weiteren Vorgangsweise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b="1" dirty="0"/>
              <a:t>Daten- und Abgrenzungsoptionen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/>
              <a:t>Ausarbeitung von </a:t>
            </a:r>
            <a:r>
              <a:rPr lang="de-AT" sz="1400" b="1" dirty="0"/>
              <a:t>Maßnahmen</a:t>
            </a:r>
            <a:r>
              <a:rPr lang="de-AT" sz="1400" dirty="0"/>
              <a:t> für den </a:t>
            </a:r>
            <a:r>
              <a:rPr lang="de-AT" sz="1400" b="1" dirty="0"/>
              <a:t>Wiederherstellungsplan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b="1" dirty="0"/>
              <a:t>Abstimmung mit dem Bundesprozess und den anderen Arbeitsgruppen</a:t>
            </a:r>
            <a:endParaRPr lang="de-AT" sz="1400" dirty="0"/>
          </a:p>
          <a:p>
            <a:endParaRPr lang="de-AT" sz="1400" b="1" dirty="0"/>
          </a:p>
          <a:p>
            <a:r>
              <a:rPr lang="de-AT" sz="1400" b="1" dirty="0"/>
              <a:t>Ziel: </a:t>
            </a:r>
            <a:r>
              <a:rPr lang="de-AT" sz="1400" dirty="0"/>
              <a:t>Entwicklung von Entscheidungsgrundlagen, Maßnahmen und Umsetzungsmöglichkeiten sowie eines geeigneten Monitorings, um einen verordnungsgemäßen Vollzug des Artikel 8 zu ermöglichen</a:t>
            </a:r>
          </a:p>
          <a:p>
            <a:endParaRPr lang="de-AT" sz="1600" b="1" dirty="0"/>
          </a:p>
        </p:txBody>
      </p:sp>
    </p:spTree>
    <p:extLst>
      <p:ext uri="{BB962C8B-B14F-4D97-AF65-F5344CB8AC3E}">
        <p14:creationId xmlns:p14="http://schemas.microsoft.com/office/powerpoint/2010/main" val="2352708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Von der Planung zur Maßnahme (1)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B97F7BA-5BEA-88E8-8140-BD373CF47F11}"/>
              </a:ext>
            </a:extLst>
          </p:cNvPr>
          <p:cNvSpPr txBox="1"/>
          <p:nvPr/>
        </p:nvSpPr>
        <p:spPr>
          <a:xfrm>
            <a:off x="471613" y="1433760"/>
            <a:ext cx="820077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b="1" dirty="0"/>
              <a:t>Aktueller Stand Abgrenzungsmethodik von städtischen Ökosystemen (LAU oder 1x1km-RASTER)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/>
              <a:t>Rückmeldung AK Recht: Länderzuständigkeit unter Einbindung von Städten und Gemeinden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/>
              <a:t>Entscheidung auf der landespolitischen Ebene erforderlich</a:t>
            </a:r>
          </a:p>
          <a:p>
            <a:endParaRPr lang="de-AT" sz="1400" dirty="0"/>
          </a:p>
          <a:p>
            <a:r>
              <a:rPr lang="de-AT" sz="1400" b="1" dirty="0"/>
              <a:t>Aktueller Stand in Bezug auf die Wahl der Daten (Copernicus oder nationale Daten)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/>
              <a:t>Bisher keine einheitliche Empfehlung für eine Datengrundlage innerhalb der AG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/>
              <a:t>Entscheidung auf der landespolitischen Ebene erforderlich </a:t>
            </a:r>
          </a:p>
          <a:p>
            <a:endParaRPr lang="de-AT" sz="1400" dirty="0"/>
          </a:p>
          <a:p>
            <a:r>
              <a:rPr lang="de-AT" sz="1400" b="1" dirty="0"/>
              <a:t>Aktueller Stand Ermittlung von Kompensationsflächenbedarfen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/>
              <a:t>Größe der voraussichtlich von den Maßnahmen betroffenen Flächen ist im Wiederherstellungsplan (WHPL) anzugeben </a:t>
            </a:r>
            <a:r>
              <a:rPr lang="de-AT" sz="1400" dirty="0">
                <a:sym typeface="Wingdings" panose="05000000000000000000" pitchFamily="2" charset="2"/>
              </a:rPr>
              <a:t> Büro </a:t>
            </a:r>
            <a:r>
              <a:rPr lang="de-AT" sz="1400" dirty="0" err="1">
                <a:sym typeface="Wingdings" panose="05000000000000000000" pitchFamily="2" charset="2"/>
              </a:rPr>
              <a:t>KnollConsult</a:t>
            </a:r>
            <a:r>
              <a:rPr lang="de-AT" sz="1400" dirty="0">
                <a:sym typeface="Wingdings" panose="05000000000000000000" pitchFamily="2" charset="2"/>
              </a:rPr>
              <a:t> beauftragt, diesen Flächenbedarf abzuschätzen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400" dirty="0">
                <a:sym typeface="Wingdings" panose="05000000000000000000" pitchFamily="2" charset="2"/>
              </a:rPr>
              <a:t>Methode wurde zwischenzeitlich entwickelt und abgestimmt; Bezugsgröße ist die Gemeindeebene, anschließende Aggregierung für nationale Ebene  Erste Ergebnisse Mitte Dezember </a:t>
            </a:r>
          </a:p>
        </p:txBody>
      </p:sp>
    </p:spTree>
    <p:extLst>
      <p:ext uri="{BB962C8B-B14F-4D97-AF65-F5344CB8AC3E}">
        <p14:creationId xmlns:p14="http://schemas.microsoft.com/office/powerpoint/2010/main" val="2370181504"/>
      </p:ext>
    </p:extLst>
  </p:cSld>
  <p:clrMapOvr>
    <a:masterClrMapping/>
  </p:clrMapOvr>
</p:sld>
</file>

<file path=ppt/theme/theme1.xml><?xml version="1.0" encoding="utf-8"?>
<a:theme xmlns:a="http://schemas.openxmlformats.org/drawingml/2006/main" name="3-zeiliges-Logo">
  <a:themeElements>
    <a:clrScheme name="AT-2025-Farben-fin">
      <a:dk1>
        <a:srgbClr val="000000"/>
      </a:dk1>
      <a:lt1>
        <a:srgbClr val="EFF4F7"/>
      </a:lt1>
      <a:dk2>
        <a:srgbClr val="B92B06"/>
      </a:dk2>
      <a:lt2>
        <a:srgbClr val="FFFFFF"/>
      </a:lt2>
      <a:accent1>
        <a:srgbClr val="CA0237"/>
      </a:accent1>
      <a:accent2>
        <a:srgbClr val="0063A3"/>
      </a:accent2>
      <a:accent3>
        <a:srgbClr val="38713F"/>
      </a:accent3>
      <a:accent4>
        <a:srgbClr val="471D70"/>
      </a:accent4>
      <a:accent5>
        <a:srgbClr val="236B76"/>
      </a:accent5>
      <a:accent6>
        <a:srgbClr val="895A00"/>
      </a:accent6>
      <a:hlink>
        <a:srgbClr val="1C1C1C"/>
      </a:hlink>
      <a:folHlink>
        <a:srgbClr val="63636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-PPT-16x9-2025--leer--BMLUK" id="{B97C6DB7-725B-4B4D-BA12-384E9E7E3C86}" vid="{58BCDFCE-CA0B-4890-B550-D6C2CFA0D044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DE-PPT-16x9-2025--leer--BMLUK</Template>
  <TotalTime>0</TotalTime>
  <Words>1580</Words>
  <Application>Microsoft Office PowerPoint</Application>
  <PresentationFormat>Bildschirmpräsentation (16:9)</PresentationFormat>
  <Paragraphs>204</Paragraphs>
  <Slides>26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3" baseType="lpstr">
      <vt:lpstr>Arial</vt:lpstr>
      <vt:lpstr>Calibri</vt:lpstr>
      <vt:lpstr>Corbel</vt:lpstr>
      <vt:lpstr>Courier New</vt:lpstr>
      <vt:lpstr>Symbol</vt:lpstr>
      <vt:lpstr>Wingdings</vt:lpstr>
      <vt:lpstr>3-zeiliges-Logo</vt:lpstr>
      <vt:lpstr>EU-Verordnung über die Wiederherstellung der Natur</vt:lpstr>
      <vt:lpstr>AG 4:  Wiederherstellung von Land-, Küsten- und Süßwasserökosystemen</vt:lpstr>
      <vt:lpstr>Ausgangssituation </vt:lpstr>
      <vt:lpstr>Von der Planung zur Maßnahme </vt:lpstr>
      <vt:lpstr>Von der Planung zur Maßnahme </vt:lpstr>
      <vt:lpstr>Von der Planung zur Maßnahme</vt:lpstr>
      <vt:lpstr>AG 8:  Wiederherstellung städtischer Ökosysteme</vt:lpstr>
      <vt:lpstr>Ausgangssituation </vt:lpstr>
      <vt:lpstr>Von der Planung zur Maßnahme (1)</vt:lpstr>
      <vt:lpstr>Von der Planung zur Maßnahme (2)</vt:lpstr>
      <vt:lpstr>Ausblick</vt:lpstr>
      <vt:lpstr>AG 9:  Wiederherstellung der natürlichen Vernetzung von Flüssen und  der natürlichen Funktionen damit verbundener Auen</vt:lpstr>
      <vt:lpstr>Übergeordnete Ziele</vt:lpstr>
      <vt:lpstr>Vorläufige Ergebnisse</vt:lpstr>
      <vt:lpstr>Ausblick</vt:lpstr>
      <vt:lpstr>AG 11:  Wiederherstellung landwirtschaftlicher Ökosysteme</vt:lpstr>
      <vt:lpstr>Ausgangssituation AG Landwirtschaft </vt:lpstr>
      <vt:lpstr>Von der Planung zur Maßnahme</vt:lpstr>
      <vt:lpstr>Entwicklung biodiversitätsrelevanter Flächen </vt:lpstr>
      <vt:lpstr>Artikel 11</vt:lpstr>
      <vt:lpstr>Ausblick</vt:lpstr>
      <vt:lpstr>AG 12:  Wiederherstellung von Waldökosystemen</vt:lpstr>
      <vt:lpstr>Ausgangssituation </vt:lpstr>
      <vt:lpstr>Von der Planung zur Maßnahme</vt:lpstr>
      <vt:lpstr>Ausblick</vt:lpstr>
      <vt:lpstr>Danke für Ihre Aufmerksamkeit!</vt:lpstr>
    </vt:vector>
  </TitlesOfParts>
  <Company>BMVIT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Layout: Titelfolie-mit-Hintergrund</dc:title>
  <dc:creator>Kanz Georg</dc:creator>
  <cp:lastModifiedBy>Reutter, Niels</cp:lastModifiedBy>
  <cp:revision>49</cp:revision>
  <cp:lastPrinted>2018-07-05T18:23:58Z</cp:lastPrinted>
  <dcterms:created xsi:type="dcterms:W3CDTF">2025-05-19T12:49:11Z</dcterms:created>
  <dcterms:modified xsi:type="dcterms:W3CDTF">2025-12-10T10:27:21Z</dcterms:modified>
</cp:coreProperties>
</file>