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13" r:id="rId1"/>
  </p:sldMasterIdLst>
  <p:notesMasterIdLst>
    <p:notesMasterId r:id="rId14"/>
  </p:notesMasterIdLst>
  <p:handoutMasterIdLst>
    <p:handoutMasterId r:id="rId15"/>
  </p:handoutMasterIdLst>
  <p:sldIdLst>
    <p:sldId id="326" r:id="rId2"/>
    <p:sldId id="343" r:id="rId3"/>
    <p:sldId id="360" r:id="rId4"/>
    <p:sldId id="361" r:id="rId5"/>
    <p:sldId id="345" r:id="rId6"/>
    <p:sldId id="346" r:id="rId7"/>
    <p:sldId id="347" r:id="rId8"/>
    <p:sldId id="348" r:id="rId9"/>
    <p:sldId id="350" r:id="rId10"/>
    <p:sldId id="359" r:id="rId11"/>
    <p:sldId id="362" r:id="rId12"/>
    <p:sldId id="341" r:id="rId13"/>
  </p:sldIdLst>
  <p:sldSz cx="9144000" cy="5143500" type="screen16x9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4">
          <p15:clr>
            <a:srgbClr val="A4A3A4"/>
          </p15:clr>
        </p15:guide>
        <p15:guide id="2" orient="horz" pos="2902">
          <p15:clr>
            <a:srgbClr val="A4A3A4"/>
          </p15:clr>
        </p15:guide>
        <p15:guide id="3" pos="345">
          <p15:clr>
            <a:srgbClr val="A4A3A4"/>
          </p15:clr>
        </p15:guide>
        <p15:guide id="4" pos="536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320F"/>
    <a:srgbClr val="EBF0F4"/>
    <a:srgbClr val="E6EF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D7B26C5-4107-4FEC-AEDC-1716B250A1EF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97" autoAdjust="0"/>
    <p:restoredTop sz="96395" autoAdjust="0"/>
  </p:normalViewPr>
  <p:slideViewPr>
    <p:cSldViewPr snapToGrid="0" snapToObjects="1">
      <p:cViewPr varScale="1">
        <p:scale>
          <a:sx n="93" d="100"/>
          <a:sy n="93" d="100"/>
        </p:scale>
        <p:origin x="720" y="56"/>
      </p:cViewPr>
      <p:guideLst>
        <p:guide orient="horz" pos="524"/>
        <p:guide orient="horz" pos="2902"/>
        <p:guide pos="345"/>
        <p:guide pos="5366"/>
      </p:guideLst>
    </p:cSldViewPr>
  </p:slideViewPr>
  <p:outlineViewPr>
    <p:cViewPr>
      <p:scale>
        <a:sx n="33" d="100"/>
        <a:sy n="33" d="100"/>
      </p:scale>
      <p:origin x="0" y="-45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>
        <p:scale>
          <a:sx n="100" d="100"/>
          <a:sy n="100" d="100"/>
        </p:scale>
        <p:origin x="2346" y="7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2016" y="9430306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A4F87B00-D7D7-4E73-88E5-5DF5797B2681}" type="datetimeFigureOut">
              <a:rPr lang="de-AT" smtClean="0"/>
              <a:t>05.12.2025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3"/>
          </p:nvPr>
        </p:nvSpPr>
        <p:spPr>
          <a:xfrm>
            <a:off x="2945659" y="9428583"/>
            <a:ext cx="904784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1BCACBB0-6C6B-4B3E-B6E6-54B62284C21B}" type="slidenum">
              <a:rPr lang="de-AT" smtClean="0"/>
              <a:pPr algn="ctr"/>
              <a:t>‹Nr.›</a:t>
            </a:fld>
            <a:endParaRPr lang="de-AT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950" y="496332"/>
            <a:ext cx="1620000" cy="502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347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2016" y="942858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64F923B6-97FF-4AF0-A17D-1758840DBBE2}" type="datetimeFigureOut">
              <a:rPr lang="de-AT" smtClean="0"/>
              <a:t>05.12.2025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-317500" y="674688"/>
            <a:ext cx="7432675" cy="41814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854894" y="4963319"/>
            <a:ext cx="5090351" cy="421882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2945659" y="9428582"/>
            <a:ext cx="904784" cy="49805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/>
            </a:lvl1pPr>
          </a:lstStyle>
          <a:p>
            <a:fld id="{F0A5DA3B-92D6-4D4B-9895-D15CB563B5E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3611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2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96000" indent="-171450" algn="l" defTabSz="914400" rtl="0" eaLnBrk="1" latinLnBrk="0" hangingPunct="1">
      <a:spcBef>
        <a:spcPts val="200"/>
      </a:spcBef>
      <a:buFont typeface="Arial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792000" indent="-171450" algn="l" defTabSz="914400" rtl="0" eaLnBrk="1" latinLnBrk="0" hangingPunct="1">
      <a:spcBef>
        <a:spcPts val="200"/>
      </a:spcBef>
      <a:buFont typeface="Courier New" pitchFamily="49" charset="0"/>
      <a:buChar char="o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188000" indent="-171450" algn="l" defTabSz="914400" rtl="0" eaLnBrk="1" latinLnBrk="0" hangingPunct="1">
      <a:spcBef>
        <a:spcPts val="200"/>
      </a:spcBef>
      <a:buFont typeface="Wingdings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584000" indent="-171450" algn="l" defTabSz="914400" rtl="0" eaLnBrk="1" latinLnBrk="0" hangingPunct="1">
      <a:spcBef>
        <a:spcPts val="200"/>
      </a:spcBef>
      <a:buFont typeface="Symbol" pitchFamily="18" charset="2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-mit-Hinter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 userDrawn="1"/>
        </p:nvSpPr>
        <p:spPr>
          <a:xfrm>
            <a:off x="-1" y="1007390"/>
            <a:ext cx="9144001" cy="4136110"/>
          </a:xfrm>
          <a:prstGeom prst="rect">
            <a:avLst/>
          </a:prstGeom>
          <a:solidFill>
            <a:srgbClr val="EBF0F4"/>
          </a:solidFill>
          <a:ln>
            <a:solidFill>
              <a:srgbClr val="EBF0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39999" y="1341739"/>
            <a:ext cx="7978526" cy="969606"/>
          </a:xfrm>
        </p:spPr>
        <p:txBody>
          <a:bodyPr anchor="b" anchorCtr="0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Titelmasterformat </a:t>
            </a:r>
            <a:br>
              <a:rPr lang="de-DE" dirty="0"/>
            </a:br>
            <a:r>
              <a:rPr lang="de-DE" dirty="0"/>
              <a:t>durch Klicken bearbeiten</a:t>
            </a:r>
            <a:endParaRPr lang="de-AT" dirty="0"/>
          </a:p>
        </p:txBody>
      </p:sp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2360057"/>
            <a:ext cx="7978526" cy="1390388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4320000"/>
            <a:ext cx="3422650" cy="415529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3" name="Textfeld 12"/>
          <p:cNvSpPr txBox="1"/>
          <p:nvPr userDrawn="1"/>
        </p:nvSpPr>
        <p:spPr>
          <a:xfrm>
            <a:off x="6651752" y="1692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bmluk.gv.at</a:t>
            </a:r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" y="205199"/>
            <a:ext cx="2160000" cy="669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552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Text-links-Bild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40001" y="1296000"/>
            <a:ext cx="3812400" cy="33264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4705350" y="1295998"/>
            <a:ext cx="3813175" cy="3326402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32271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-Text-links-Bild-u-Fototext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40001" y="1296000"/>
            <a:ext cx="3812400" cy="33264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4705350" y="1295998"/>
            <a:ext cx="3813175" cy="3051075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 hasCustomPrompt="1"/>
          </p:nvPr>
        </p:nvSpPr>
        <p:spPr>
          <a:xfrm>
            <a:off x="4705351" y="4347074"/>
            <a:ext cx="3813175" cy="275725"/>
          </a:xfrm>
        </p:spPr>
        <p:txBody>
          <a:bodyPr/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de-AT" sz="1400" dirty="0"/>
              <a:t>Foto: XY</a:t>
            </a:r>
            <a:endParaRPr lang="de-AT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396233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eliebig_Marginalspalte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1" y="1295999"/>
            <a:ext cx="5990589" cy="33264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789419" y="1295999"/>
            <a:ext cx="1729105" cy="332640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de-AT" dirty="0"/>
              <a:t>Text in Marginalspalte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019900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788400"/>
            <a:ext cx="7978525" cy="432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6" name="SmartArt-Platzhalter 5"/>
          <p:cNvSpPr>
            <a:spLocks noGrp="1"/>
          </p:cNvSpPr>
          <p:nvPr>
            <p:ph type="dgm" sz="quarter" idx="14"/>
          </p:nvPr>
        </p:nvSpPr>
        <p:spPr>
          <a:xfrm>
            <a:off x="539750" y="1295999"/>
            <a:ext cx="7978776" cy="3326400"/>
          </a:xfrm>
        </p:spPr>
        <p:txBody>
          <a:bodyPr/>
          <a:lstStyle/>
          <a:p>
            <a:r>
              <a:rPr lang="de-DE"/>
              <a:t>Klicken Sie auf das Symbol, um die SmartArt-Grafik hinzuzufügen</a:t>
            </a:r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158066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elie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1" y="1296000"/>
            <a:ext cx="7978775" cy="33264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556011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e-beliebig-2-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5"/>
          </p:nvPr>
        </p:nvSpPr>
        <p:spPr>
          <a:xfrm>
            <a:off x="540000" y="1295999"/>
            <a:ext cx="3838575" cy="33264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9" name="Inhaltsplatzhalter 7"/>
          <p:cNvSpPr>
            <a:spLocks noGrp="1"/>
          </p:cNvSpPr>
          <p:nvPr>
            <p:ph sz="quarter" idx="16"/>
          </p:nvPr>
        </p:nvSpPr>
        <p:spPr>
          <a:xfrm>
            <a:off x="4679951" y="1295999"/>
            <a:ext cx="3838575" cy="33264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065442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39999" y="936000"/>
            <a:ext cx="5389200" cy="1264276"/>
          </a:xfrm>
        </p:spPr>
        <p:txBody>
          <a:bodyPr/>
          <a:lstStyle>
            <a:lvl1pPr>
              <a:lnSpc>
                <a:spcPct val="114000"/>
              </a:lnSpc>
              <a:defRPr sz="3000" b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Titelmasterformat durch Klicken </a:t>
            </a:r>
            <a:br>
              <a:rPr lang="de-DE" dirty="0"/>
            </a:br>
            <a:r>
              <a:rPr lang="de-DE" dirty="0"/>
              <a:t>bearbeiten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539750" y="3780000"/>
            <a:ext cx="3423600" cy="963216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50805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-ohne-Hinter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40000" y="1084027"/>
            <a:ext cx="7978526" cy="969606"/>
          </a:xfrm>
        </p:spPr>
        <p:txBody>
          <a:bodyPr anchor="b" anchorCtr="0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Titelmasterformat </a:t>
            </a:r>
            <a:br>
              <a:rPr lang="de-DE" dirty="0"/>
            </a:br>
            <a:r>
              <a:rPr lang="de-DE" dirty="0"/>
              <a:t>durch Klicken bearbeiten</a:t>
            </a:r>
            <a:endParaRPr lang="de-AT" dirty="0"/>
          </a:p>
        </p:txBody>
      </p:sp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2099227"/>
            <a:ext cx="7978526" cy="1390388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4320000"/>
            <a:ext cx="3422650" cy="415529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3" name="Textfeld 12"/>
          <p:cNvSpPr txBox="1"/>
          <p:nvPr userDrawn="1"/>
        </p:nvSpPr>
        <p:spPr>
          <a:xfrm>
            <a:off x="6651752" y="1692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bmluk.gv.at</a:t>
            </a:r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" y="205199"/>
            <a:ext cx="2160000" cy="669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290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Text-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788400"/>
            <a:ext cx="7978525" cy="4320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39750" y="1296000"/>
            <a:ext cx="7978776" cy="3380775"/>
          </a:xfrm>
        </p:spPr>
        <p:txBody>
          <a:bodyPr/>
          <a:lstStyle>
            <a:lvl1pPr indent="-252000">
              <a:lnSpc>
                <a:spcPct val="110000"/>
              </a:lnSpc>
              <a:spcAft>
                <a:spcPts val="1200"/>
              </a:spcAft>
              <a:defRPr/>
            </a:lvl1pPr>
            <a:lvl2pPr indent="-252000">
              <a:lnSpc>
                <a:spcPct val="110000"/>
              </a:lnSpc>
              <a:spcAft>
                <a:spcPts val="1200"/>
              </a:spcAft>
              <a:defRPr/>
            </a:lvl2pPr>
            <a:lvl3pPr marL="755650" indent="-250825">
              <a:lnSpc>
                <a:spcPct val="110000"/>
              </a:lnSpc>
              <a:spcAft>
                <a:spcPts val="1200"/>
              </a:spcAft>
              <a:defRPr/>
            </a:lvl3pPr>
            <a:lvl4pPr marL="1044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defRPr/>
            </a:lvl4pPr>
            <a:lvl5pPr marL="1296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dirty="0"/>
              <a:t>Folientitel und Datum in Fußzeile einfügen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783771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Text-2-nebenei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788400"/>
            <a:ext cx="7978525" cy="4320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39750" y="1296000"/>
            <a:ext cx="3812400" cy="3380775"/>
          </a:xfrm>
        </p:spPr>
        <p:txBody>
          <a:bodyPr/>
          <a:lstStyle>
            <a:lvl1pPr indent="-252000">
              <a:lnSpc>
                <a:spcPct val="110000"/>
              </a:lnSpc>
              <a:spcAft>
                <a:spcPts val="1200"/>
              </a:spcAft>
              <a:defRPr/>
            </a:lvl1pPr>
            <a:lvl2pPr indent="-252000">
              <a:lnSpc>
                <a:spcPct val="110000"/>
              </a:lnSpc>
              <a:spcAft>
                <a:spcPts val="1200"/>
              </a:spcAft>
              <a:defRPr/>
            </a:lvl2pPr>
            <a:lvl3pPr marL="755650" indent="-250825">
              <a:lnSpc>
                <a:spcPct val="110000"/>
              </a:lnSpc>
              <a:spcAft>
                <a:spcPts val="1200"/>
              </a:spcAft>
              <a:defRPr/>
            </a:lvl3pPr>
            <a:lvl4pPr marL="1044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defRPr/>
            </a:lvl4pPr>
            <a:lvl5pPr marL="1296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7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4706125" y="1295999"/>
            <a:ext cx="3812400" cy="3380775"/>
          </a:xfrm>
        </p:spPr>
        <p:txBody>
          <a:bodyPr/>
          <a:lstStyle>
            <a:lvl1pPr indent="-252000">
              <a:lnSpc>
                <a:spcPct val="110000"/>
              </a:lnSpc>
              <a:spcAft>
                <a:spcPts val="1200"/>
              </a:spcAft>
              <a:defRPr/>
            </a:lvl1pPr>
            <a:lvl2pPr indent="-252000">
              <a:lnSpc>
                <a:spcPct val="110000"/>
              </a:lnSpc>
              <a:spcAft>
                <a:spcPts val="1200"/>
              </a:spcAft>
              <a:defRPr/>
            </a:lvl2pPr>
            <a:lvl3pPr marL="755650" indent="-250825">
              <a:lnSpc>
                <a:spcPct val="110000"/>
              </a:lnSpc>
              <a:spcAft>
                <a:spcPts val="1200"/>
              </a:spcAft>
              <a:defRPr/>
            </a:lvl3pPr>
            <a:lvl4pPr marL="1044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defRPr/>
            </a:lvl4pPr>
            <a:lvl5pPr marL="1296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822316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Text-und-Marginal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788400"/>
            <a:ext cx="7978525" cy="4320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39750" y="1296000"/>
            <a:ext cx="5990400" cy="3380775"/>
          </a:xfrm>
        </p:spPr>
        <p:txBody>
          <a:bodyPr/>
          <a:lstStyle>
            <a:lvl1pPr indent="-252000">
              <a:lnSpc>
                <a:spcPct val="110000"/>
              </a:lnSpc>
              <a:spcAft>
                <a:spcPts val="1200"/>
              </a:spcAft>
              <a:defRPr/>
            </a:lvl1pPr>
            <a:lvl2pPr indent="-252000">
              <a:lnSpc>
                <a:spcPct val="110000"/>
              </a:lnSpc>
              <a:spcAft>
                <a:spcPts val="1200"/>
              </a:spcAft>
              <a:defRPr/>
            </a:lvl2pPr>
            <a:lvl3pPr marL="755650" indent="-250825">
              <a:lnSpc>
                <a:spcPct val="110000"/>
              </a:lnSpc>
              <a:spcAft>
                <a:spcPts val="1200"/>
              </a:spcAft>
              <a:defRPr/>
            </a:lvl3pPr>
            <a:lvl4pPr marL="1044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defRPr/>
            </a:lvl4pPr>
            <a:lvl5pPr marL="1296000" indent="-252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7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6790526" y="1295999"/>
            <a:ext cx="1728000" cy="3380775"/>
          </a:xfrm>
        </p:spPr>
        <p:txBody>
          <a:bodyPr/>
          <a:lstStyle>
            <a:lvl1pPr marL="0" indent="0">
              <a:lnSpc>
                <a:spcPct val="110000"/>
              </a:lnSpc>
              <a:spcAft>
                <a:spcPts val="1200"/>
              </a:spcAft>
              <a:buNone/>
              <a:defRPr sz="1400"/>
            </a:lvl1pPr>
            <a:lvl2pPr indent="-252000">
              <a:lnSpc>
                <a:spcPts val="2400"/>
              </a:lnSpc>
              <a:spcAft>
                <a:spcPts val="1200"/>
              </a:spcAft>
              <a:defRPr/>
            </a:lvl2pPr>
            <a:lvl3pPr marL="755650" indent="-250825">
              <a:lnSpc>
                <a:spcPts val="2400"/>
              </a:lnSpc>
              <a:spcAft>
                <a:spcPts val="1200"/>
              </a:spcAft>
              <a:defRPr/>
            </a:lvl3pPr>
            <a:lvl4pPr marL="1044000" indent="-252000">
              <a:lnSpc>
                <a:spcPts val="2400"/>
              </a:lnSpc>
              <a:spcBef>
                <a:spcPts val="0"/>
              </a:spcBef>
              <a:spcAft>
                <a:spcPts val="1200"/>
              </a:spcAft>
              <a:buClrTx/>
              <a:defRPr/>
            </a:lvl4pPr>
            <a:lvl5pPr marL="1296000" indent="-252000">
              <a:lnSpc>
                <a:spcPts val="24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de-AT" dirty="0"/>
              <a:t>Text in Marginalspalte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67807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788400"/>
            <a:ext cx="7978525" cy="432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1" y="1296000"/>
            <a:ext cx="7978775" cy="33264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43870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-Bild-u-Foto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788400"/>
            <a:ext cx="7978525" cy="432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1" y="1296000"/>
            <a:ext cx="7978775" cy="33264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 hasCustomPrompt="1"/>
          </p:nvPr>
        </p:nvSpPr>
        <p:spPr>
          <a:xfrm>
            <a:off x="5305425" y="4314825"/>
            <a:ext cx="3213100" cy="307975"/>
          </a:xfrm>
          <a:solidFill>
            <a:schemeClr val="bg2"/>
          </a:solidFill>
        </p:spPr>
        <p:txBody>
          <a:bodyPr lIns="108000" rIns="108000" bIns="72000"/>
          <a:lstStyle>
            <a:lvl1pPr marL="0" indent="0">
              <a:buNone/>
              <a:defRPr sz="1400"/>
            </a:lvl1pPr>
          </a:lstStyle>
          <a:p>
            <a:pPr lvl="0"/>
            <a:r>
              <a:rPr lang="de-AT" dirty="0" err="1"/>
              <a:t>Fototext</a:t>
            </a:r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4111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ild-links-Text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1295998"/>
            <a:ext cx="3813175" cy="3326402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706125" y="1296000"/>
            <a:ext cx="3812400" cy="33264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0835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-Bild-u-Fototext-links-Text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1295998"/>
            <a:ext cx="3813175" cy="3051075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 hasCustomPrompt="1"/>
          </p:nvPr>
        </p:nvSpPr>
        <p:spPr>
          <a:xfrm>
            <a:off x="539750" y="4347074"/>
            <a:ext cx="3813175" cy="275725"/>
          </a:xfrm>
        </p:spPr>
        <p:txBody>
          <a:bodyPr/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de-AT" sz="1400" dirty="0"/>
              <a:t>Foto: XY</a:t>
            </a:r>
            <a:endParaRPr lang="de-AT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706125" y="1296000"/>
            <a:ext cx="3812400" cy="33264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531039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1" y="788399"/>
            <a:ext cx="7978525" cy="433425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0001" y="1296000"/>
            <a:ext cx="7978525" cy="33278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9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540000" y="4788000"/>
            <a:ext cx="6875916" cy="2000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AT"/>
              <a:t>Folientitel und Datum in Fußzeile einfügen</a:t>
            </a:r>
            <a:endParaRPr lang="de-AT" dirty="0"/>
          </a:p>
        </p:txBody>
      </p:sp>
      <p:sp>
        <p:nvSpPr>
          <p:cNvPr id="20" name="Foliennummernplatzhalter 13"/>
          <p:cNvSpPr>
            <a:spLocks noGrp="1"/>
          </p:cNvSpPr>
          <p:nvPr>
            <p:ph type="sldNum" sz="quarter" idx="4"/>
          </p:nvPr>
        </p:nvSpPr>
        <p:spPr>
          <a:xfrm>
            <a:off x="7558201" y="4788000"/>
            <a:ext cx="960324" cy="2000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6651752" y="1692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bmluk.gv.at</a:t>
            </a:r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00" y="205199"/>
            <a:ext cx="1620000" cy="502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708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4" r:id="rId1"/>
    <p:sldLayoutId id="2147483915" r:id="rId2"/>
    <p:sldLayoutId id="2147483916" r:id="rId3"/>
    <p:sldLayoutId id="2147483917" r:id="rId4"/>
    <p:sldLayoutId id="2147483918" r:id="rId5"/>
    <p:sldLayoutId id="2147483919" r:id="rId6"/>
    <p:sldLayoutId id="2147483920" r:id="rId7"/>
    <p:sldLayoutId id="2147483921" r:id="rId8"/>
    <p:sldLayoutId id="2147483922" r:id="rId9"/>
    <p:sldLayoutId id="2147483923" r:id="rId10"/>
    <p:sldLayoutId id="2147483924" r:id="rId11"/>
    <p:sldLayoutId id="2147483925" r:id="rId12"/>
    <p:sldLayoutId id="2147483926" r:id="rId13"/>
    <p:sldLayoutId id="2147483927" r:id="rId14"/>
    <p:sldLayoutId id="2147483928" r:id="rId15"/>
    <p:sldLayoutId id="2147483929" r:id="rId16"/>
  </p:sldLayoutIdLst>
  <p:hf hdr="0" dt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sz="2400" b="1" kern="120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52000" marR="0" indent="-252000" algn="l" defTabSz="914400" rtl="0" eaLnBrk="1" fontAlgn="auto" latinLnBrk="0" hangingPunct="1">
        <a:lnSpc>
          <a:spcPct val="110000"/>
        </a:lnSpc>
        <a:spcBef>
          <a:spcPts val="0"/>
        </a:spcBef>
        <a:spcAft>
          <a:spcPts val="1200"/>
        </a:spcAft>
        <a:buClr>
          <a:schemeClr val="tx2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504000" marR="0" indent="-252000" algn="l" defTabSz="914400" rtl="0" eaLnBrk="1" fontAlgn="auto" latinLnBrk="0" hangingPunct="1">
        <a:lnSpc>
          <a:spcPct val="110000"/>
        </a:lnSpc>
        <a:spcBef>
          <a:spcPts val="0"/>
        </a:spcBef>
        <a:spcAft>
          <a:spcPts val="1200"/>
        </a:spcAft>
        <a:buClrTx/>
        <a:buSzTx/>
        <a:buFont typeface="Corbel" panose="020B0503020204020204" pitchFamily="34" charset="0"/>
        <a:buChar char="−"/>
        <a:tabLst/>
        <a:defRPr sz="1800" kern="120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756000" indent="-2520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ClrTx/>
        <a:buFont typeface="Arial" pitchFamily="34" charset="0"/>
        <a:buChar char="•"/>
        <a:defRPr sz="1800" kern="1200" baseline="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008000" indent="-2520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Clr>
          <a:schemeClr val="tx2"/>
        </a:buClr>
        <a:buFont typeface="Arial" pitchFamily="34" charset="0"/>
        <a:buChar char="–"/>
        <a:defRPr sz="1800" kern="1200" baseline="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4pPr>
      <a:lvl5pPr marL="1260000" indent="-2520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Clr>
          <a:schemeClr val="tx2"/>
        </a:buClr>
        <a:buFont typeface="Arial" panose="020B0604020202020204" pitchFamily="34" charset="0"/>
        <a:buChar char="•"/>
        <a:defRPr sz="1800" kern="1200" baseline="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sz="2800" dirty="0"/>
              <a:t>EU-Verordnung über die Wiederherstellung der Natur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de-AT" sz="1800" dirty="0"/>
              <a:t>Inhalt und Arbeiten auf EU-Ebene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539749" y="4320000"/>
            <a:ext cx="7978776" cy="415529"/>
          </a:xfrm>
        </p:spPr>
        <p:txBody>
          <a:bodyPr/>
          <a:lstStyle/>
          <a:p>
            <a:r>
              <a:rPr lang="de-DE" dirty="0"/>
              <a:t>DI Georg Kanz, </a:t>
            </a:r>
            <a:r>
              <a:rPr lang="de-DE" dirty="0" err="1"/>
              <a:t>BSc</a:t>
            </a:r>
            <a:endParaRPr lang="de-DE" dirty="0"/>
          </a:p>
          <a:p>
            <a:r>
              <a:rPr lang="de-DE" dirty="0"/>
              <a:t>Bundesministerium für Land- und Forstwirtschaft, Klima- und Umweltschutz, Regionen und Wasserwirtschaft Abteilung VI/4, Nationalparks, Natur- und Artenschutz</a:t>
            </a:r>
          </a:p>
          <a:p>
            <a:r>
              <a:rPr lang="de-DE" dirty="0"/>
              <a:t>05. Dezember 2025</a:t>
            </a:r>
          </a:p>
        </p:txBody>
      </p:sp>
    </p:spTree>
    <p:extLst>
      <p:ext uri="{BB962C8B-B14F-4D97-AF65-F5344CB8AC3E}">
        <p14:creationId xmlns:p14="http://schemas.microsoft.com/office/powerpoint/2010/main" val="37729298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540001" y="788400"/>
            <a:ext cx="7978525" cy="432000"/>
          </a:xfrm>
        </p:spPr>
        <p:txBody>
          <a:bodyPr/>
          <a:lstStyle/>
          <a:p>
            <a:r>
              <a:rPr lang="de-DE" sz="2000" dirty="0"/>
              <a:t>Zeitplan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540001" y="1220400"/>
            <a:ext cx="7978776" cy="3380775"/>
          </a:xfrm>
        </p:spPr>
        <p:txBody>
          <a:bodyPr/>
          <a:lstStyle/>
          <a:p>
            <a:endParaRPr lang="de-AT" sz="1600" dirty="0"/>
          </a:p>
          <a:p>
            <a:r>
              <a:rPr lang="de-AT" sz="1600" dirty="0"/>
              <a:t>Bis 1. September 2026: Vorlage des ersten Entwurfs des Nationalen Wiederherstellungsplans</a:t>
            </a:r>
          </a:p>
          <a:p>
            <a:endParaRPr lang="de-AT" sz="1600" dirty="0"/>
          </a:p>
          <a:p>
            <a:r>
              <a:rPr lang="de-AT" sz="1600" dirty="0"/>
              <a:t>Bis 1. März 2027: Die Europäische Kommission gibt Rückmeldung zum Entwurf des Plans</a:t>
            </a:r>
          </a:p>
          <a:p>
            <a:endParaRPr lang="de-AT" sz="1600" dirty="0"/>
          </a:p>
          <a:p>
            <a:r>
              <a:rPr lang="de-AT" sz="1600" dirty="0"/>
              <a:t>Bis 1. September 2027: Abgabe des finalen Nationalen Wiederherstellungsplans</a:t>
            </a:r>
          </a:p>
          <a:p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754459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540001" y="788400"/>
            <a:ext cx="7978525" cy="432000"/>
          </a:xfrm>
        </p:spPr>
        <p:txBody>
          <a:bodyPr/>
          <a:lstStyle/>
          <a:p>
            <a:r>
              <a:rPr lang="de-DE" sz="2000" dirty="0"/>
              <a:t>Arbeitsgruppen auf EU-Ebene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540001" y="1220400"/>
            <a:ext cx="7978776" cy="3380775"/>
          </a:xfrm>
        </p:spPr>
        <p:txBody>
          <a:bodyPr/>
          <a:lstStyle/>
          <a:p>
            <a:r>
              <a:rPr lang="de-AT" sz="1600" dirty="0"/>
              <a:t>Nature Restoration Committee</a:t>
            </a:r>
          </a:p>
          <a:p>
            <a:pPr lvl="1"/>
            <a:r>
              <a:rPr lang="de-AT" sz="1600" dirty="0"/>
              <a:t>Offizielle Gruppe: Jeder Mitgliedsstaat eine Stimme</a:t>
            </a:r>
          </a:p>
          <a:p>
            <a:pPr lvl="1"/>
            <a:r>
              <a:rPr lang="de-AT" sz="1600" dirty="0"/>
              <a:t>Tritt zusammen, wenn es Abstimmungen braucht</a:t>
            </a:r>
          </a:p>
          <a:p>
            <a:r>
              <a:rPr lang="de-AT" sz="1600" dirty="0"/>
              <a:t>Nature Restoration Expert Group</a:t>
            </a:r>
          </a:p>
          <a:p>
            <a:pPr lvl="1"/>
            <a:r>
              <a:rPr lang="de-AT" sz="1600" dirty="0"/>
              <a:t>Gruppe aus Behördenvertretungen und externe </a:t>
            </a:r>
            <a:r>
              <a:rPr lang="de-AT" sz="1600" dirty="0" err="1"/>
              <a:t>Expert:innen</a:t>
            </a:r>
            <a:r>
              <a:rPr lang="de-AT" sz="1600" dirty="0"/>
              <a:t>, wie z.B. Wissenschaft, Interessensvertretungen, NGOs etc.</a:t>
            </a:r>
          </a:p>
          <a:p>
            <a:pPr lvl="1"/>
            <a:r>
              <a:rPr lang="de-AT" sz="1600" dirty="0"/>
              <a:t>Tritt zusammen, um konkrete Fragestellungen zu diskutieren und Committee vorzubereiten</a:t>
            </a:r>
          </a:p>
          <a:p>
            <a:r>
              <a:rPr lang="de-DE" sz="1600" dirty="0"/>
              <a:t>Weitere Gruppen für spezifische Themen: Bestäuber, Waldbiodiversität, </a:t>
            </a:r>
          </a:p>
        </p:txBody>
      </p:sp>
    </p:spTree>
    <p:extLst>
      <p:ext uri="{BB962C8B-B14F-4D97-AF65-F5344CB8AC3E}">
        <p14:creationId xmlns:p14="http://schemas.microsoft.com/office/powerpoint/2010/main" val="572375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750" y="2062902"/>
            <a:ext cx="7985815" cy="1264276"/>
          </a:xfrm>
        </p:spPr>
        <p:txBody>
          <a:bodyPr/>
          <a:lstStyle/>
          <a:p>
            <a:pPr algn="ctr"/>
            <a:r>
              <a:rPr lang="de-AT" dirty="0"/>
              <a:t>Danke für Ihre Aufmerksamkeit!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512249" y="3780000"/>
            <a:ext cx="7985815" cy="96321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de-DE" sz="1000" dirty="0"/>
              <a:t>DI Georg Kanz, </a:t>
            </a:r>
            <a:r>
              <a:rPr lang="de-DE" sz="1000" dirty="0" err="1"/>
              <a:t>BSc</a:t>
            </a:r>
            <a:endParaRPr lang="de-DE" sz="1000" dirty="0"/>
          </a:p>
          <a:p>
            <a:pPr>
              <a:lnSpc>
                <a:spcPct val="100000"/>
              </a:lnSpc>
            </a:pPr>
            <a:r>
              <a:rPr lang="de-DE" sz="1000" dirty="0"/>
              <a:t>Bundesministerium für Land- und Forstwirtschaft, Klima- und Umweltschutz, Regionen und Wasserwirtschaft </a:t>
            </a:r>
          </a:p>
          <a:p>
            <a:pPr>
              <a:lnSpc>
                <a:spcPct val="100000"/>
              </a:lnSpc>
            </a:pPr>
            <a:r>
              <a:rPr lang="de-DE" sz="1000" dirty="0"/>
              <a:t>Abteilung VI/4, Nationalparks, Natur- und Artenschutz</a:t>
            </a:r>
          </a:p>
          <a:p>
            <a:pPr>
              <a:lnSpc>
                <a:spcPct val="100000"/>
              </a:lnSpc>
            </a:pPr>
            <a:r>
              <a:rPr lang="de-DE" sz="1000" dirty="0"/>
              <a:t>05.12.2025</a:t>
            </a:r>
          </a:p>
        </p:txBody>
      </p:sp>
    </p:spTree>
    <p:extLst>
      <p:ext uri="{BB962C8B-B14F-4D97-AF65-F5344CB8AC3E}">
        <p14:creationId xmlns:p14="http://schemas.microsoft.com/office/powerpoint/2010/main" val="4086927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Vorgeschichte</a:t>
            </a:r>
            <a:br>
              <a:rPr lang="de-AT" dirty="0"/>
            </a:br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539750" y="1004400"/>
            <a:ext cx="7978776" cy="3380775"/>
          </a:xfrm>
        </p:spPr>
        <p:txBody>
          <a:bodyPr/>
          <a:lstStyle/>
          <a:p>
            <a:endParaRPr lang="de-DE" sz="1600" dirty="0"/>
          </a:p>
          <a:p>
            <a:r>
              <a:rPr lang="de-DE" sz="1600" dirty="0"/>
              <a:t>22. Juni 2022 Veröffentlichung Entwurf der Verordnung über die Wiederherstellung der Natur</a:t>
            </a:r>
          </a:p>
          <a:p>
            <a:pPr lvl="1"/>
            <a:r>
              <a:rPr lang="de-DE" sz="1600" dirty="0"/>
              <a:t>2 Jahre intensive Verhandlungen</a:t>
            </a:r>
          </a:p>
          <a:p>
            <a:r>
              <a:rPr lang="de-DE" sz="1600" dirty="0"/>
              <a:t>24. Juni 2024 Unterschrift von EP-Präsidenten Roberta </a:t>
            </a:r>
            <a:r>
              <a:rPr lang="de-DE" sz="1600" dirty="0" err="1"/>
              <a:t>Metsola</a:t>
            </a:r>
            <a:r>
              <a:rPr lang="de-DE" sz="1600" dirty="0"/>
              <a:t> sowie BE-Minister Alain Maron</a:t>
            </a:r>
          </a:p>
          <a:p>
            <a:r>
              <a:rPr lang="de-DE" sz="1600" dirty="0"/>
              <a:t>29. Juli 2024 Veröffentlichung im europäischen Amtsblatt</a:t>
            </a:r>
          </a:p>
          <a:p>
            <a:r>
              <a:rPr lang="de-DE" sz="1600" dirty="0"/>
              <a:t>18. August 2024 In Kraft treten</a:t>
            </a:r>
          </a:p>
          <a:p>
            <a:pPr lvl="1"/>
            <a:r>
              <a:rPr lang="de-DE" sz="1600" dirty="0"/>
              <a:t>Fristen begannen </a:t>
            </a:r>
            <a:r>
              <a:rPr lang="de-DE" sz="1600"/>
              <a:t>zu laufen</a:t>
            </a:r>
          </a:p>
          <a:p>
            <a:pPr lvl="1"/>
            <a:r>
              <a:rPr lang="de-DE" sz="1600"/>
              <a:t>01</a:t>
            </a:r>
            <a:r>
              <a:rPr lang="de-DE" sz="1600" dirty="0"/>
              <a:t>. September 2026 -&gt; Abgabe des nationalen Wiederherstellungsplans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801014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Ziele der Verordnung I</a:t>
            </a:r>
            <a:br>
              <a:rPr lang="de-AT" dirty="0"/>
            </a:br>
            <a:br>
              <a:rPr lang="de-AT" dirty="0"/>
            </a:br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540001" y="1252529"/>
            <a:ext cx="7978776" cy="3380775"/>
          </a:xfrm>
        </p:spPr>
        <p:txBody>
          <a:bodyPr/>
          <a:lstStyle/>
          <a:p>
            <a:endParaRPr lang="de-DE" sz="1600" dirty="0"/>
          </a:p>
          <a:p>
            <a:r>
              <a:rPr lang="de-AT" sz="1400" dirty="0"/>
              <a:t>3 Ebenen von Zielsetzungen</a:t>
            </a:r>
          </a:p>
          <a:p>
            <a:pPr marL="594900" lvl="1" indent="-342900">
              <a:buFont typeface="+mj-lt"/>
              <a:buAutoNum type="arabicPeriod"/>
            </a:pPr>
            <a:r>
              <a:rPr lang="de-AT" sz="1400" dirty="0"/>
              <a:t>Übergeordnete Ziele</a:t>
            </a:r>
          </a:p>
          <a:p>
            <a:pPr lvl="2">
              <a:buFont typeface="Symbol" panose="05050102010706020507" pitchFamily="18" charset="2"/>
              <a:buChar char="-"/>
            </a:pPr>
            <a:r>
              <a:rPr lang="de-AT" sz="1400" dirty="0"/>
              <a:t>langfristige und nachhaltige Erholung biodiverser und widerstandsfähiger Ökosysteme(…)</a:t>
            </a:r>
          </a:p>
          <a:p>
            <a:pPr lvl="2">
              <a:buFont typeface="Symbol" panose="05050102010706020507" pitchFamily="18" charset="2"/>
              <a:buChar char="-"/>
            </a:pPr>
            <a:r>
              <a:rPr lang="de-AT" sz="1400" dirty="0"/>
              <a:t>Klimaschutz, Klimawandelanpassung</a:t>
            </a:r>
          </a:p>
          <a:p>
            <a:pPr lvl="2">
              <a:buFont typeface="Symbol" panose="05050102010706020507" pitchFamily="18" charset="2"/>
              <a:buChar char="-"/>
            </a:pPr>
            <a:r>
              <a:rPr lang="de-AT" sz="1400" dirty="0"/>
              <a:t>Verbesserung der Ernährungssicherheit</a:t>
            </a:r>
          </a:p>
          <a:p>
            <a:pPr marL="847725" lvl="2" indent="-342900">
              <a:buFont typeface="+mj-lt"/>
              <a:buAutoNum type="arabicPeriod"/>
            </a:pPr>
            <a:endParaRPr lang="de-AT" sz="1400" dirty="0"/>
          </a:p>
          <a:p>
            <a:pPr lvl="1"/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10284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Ziele der Verordnung II</a:t>
            </a:r>
            <a:br>
              <a:rPr lang="de-AT" dirty="0"/>
            </a:br>
            <a:br>
              <a:rPr lang="de-AT" dirty="0"/>
            </a:br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539750" y="1220400"/>
            <a:ext cx="7978776" cy="3380775"/>
          </a:xfrm>
        </p:spPr>
        <p:txBody>
          <a:bodyPr/>
          <a:lstStyle/>
          <a:p>
            <a:pPr lvl="1"/>
            <a:endParaRPr lang="de-AT" sz="1400" dirty="0"/>
          </a:p>
          <a:p>
            <a:pPr marL="594900" lvl="1" indent="-342900">
              <a:buFont typeface="+mj-lt"/>
              <a:buAutoNum type="arabicPeriod" startAt="2"/>
            </a:pPr>
            <a:r>
              <a:rPr lang="de-AT" sz="1400" dirty="0"/>
              <a:t>Europaweite Zielsetzungen</a:t>
            </a:r>
          </a:p>
          <a:p>
            <a:pPr lvl="2">
              <a:buFont typeface="Symbol" panose="05050102010706020507" pitchFamily="18" charset="2"/>
              <a:buChar char="-"/>
            </a:pPr>
            <a:r>
              <a:rPr lang="de-AT" sz="1400" dirty="0"/>
              <a:t>Wiederherstellungsmaßnahmen sollen bis 2030 mind. 20% des EU-Territoriums abdecken</a:t>
            </a:r>
          </a:p>
          <a:p>
            <a:pPr lvl="2">
              <a:buFont typeface="Symbol" panose="05050102010706020507" pitchFamily="18" charset="2"/>
              <a:buChar char="-"/>
            </a:pPr>
            <a:r>
              <a:rPr lang="de-AT" sz="1400" dirty="0"/>
              <a:t>Renaturierung aller sanierungsbedürftigen Ökosysteme bis 2050 </a:t>
            </a:r>
          </a:p>
          <a:p>
            <a:pPr marL="594900" lvl="1" indent="-342900">
              <a:buFont typeface="+mj-lt"/>
              <a:buAutoNum type="arabicPeriod" startAt="3"/>
            </a:pPr>
            <a:r>
              <a:rPr lang="de-AT" sz="1400" dirty="0"/>
              <a:t>Nationale Zielsetzungen</a:t>
            </a:r>
          </a:p>
          <a:p>
            <a:pPr lvl="2">
              <a:buFont typeface="Symbol" panose="05050102010706020507" pitchFamily="18" charset="2"/>
              <a:buChar char="-"/>
            </a:pPr>
            <a:r>
              <a:rPr lang="de-AT" sz="1400" dirty="0"/>
              <a:t>Ziele für Lebensräume und Arten</a:t>
            </a:r>
          </a:p>
          <a:p>
            <a:pPr lvl="2">
              <a:buFont typeface="Symbol" panose="05050102010706020507" pitchFamily="18" charset="2"/>
              <a:buChar char="-"/>
            </a:pPr>
            <a:r>
              <a:rPr lang="de-AT" sz="1400" dirty="0"/>
              <a:t>Ziele für spezielle Ökosysteme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de-AT" sz="1400" dirty="0"/>
              <a:t>Städte, Flüsse (und Auen), Landwirtschaft, Wälder, </a:t>
            </a:r>
          </a:p>
          <a:p>
            <a:pPr lvl="1"/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82899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Zentrale Ziele Lebensräume und Arten (Artikel 4) 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 sz="1400" dirty="0"/>
          </a:p>
          <a:p>
            <a:r>
              <a:rPr lang="de-DE" sz="1400" dirty="0"/>
              <a:t>Auf allen FFH-Land-, Küsten- und Meeres-Lebensräume die sich in nicht gutem Zustand befinden, sind in den Mitgliedsstaaten Wiederherstellungsmaßnahmen zu setzen:</a:t>
            </a:r>
          </a:p>
          <a:p>
            <a:pPr lvl="1"/>
            <a:r>
              <a:rPr lang="de-DE" sz="1400" dirty="0"/>
              <a:t>mindestens 30% bis 2030, 60% bis 2040 und 90% bis 2050.</a:t>
            </a:r>
          </a:p>
          <a:p>
            <a:pPr marL="252000" lvl="1" indent="0">
              <a:buNone/>
            </a:pPr>
            <a:endParaRPr lang="de-DE" sz="1400" dirty="0"/>
          </a:p>
          <a:p>
            <a:r>
              <a:rPr lang="de-DE" sz="1400" dirty="0"/>
              <a:t>Wiederherstellung der „günstigen Gesamtfläche “ </a:t>
            </a:r>
          </a:p>
          <a:p>
            <a:pPr marL="0" indent="0">
              <a:buNone/>
            </a:pPr>
            <a:endParaRPr lang="de-DE" sz="1400" dirty="0"/>
          </a:p>
          <a:p>
            <a:r>
              <a:rPr lang="de-DE" sz="1400" dirty="0"/>
              <a:t> Vorrang für Flächen innerhalb Natura 2000 Gebiete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47342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540001" y="788400"/>
            <a:ext cx="7978525" cy="432000"/>
          </a:xfrm>
        </p:spPr>
        <p:txBody>
          <a:bodyPr/>
          <a:lstStyle/>
          <a:p>
            <a:r>
              <a:rPr lang="de-DE" sz="2000" dirty="0"/>
              <a:t>Zentrale Ziele städtischer Ökosysteme und Flussökosysteme (Artikel 8 und 9)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539750" y="964066"/>
            <a:ext cx="7978776" cy="3380775"/>
          </a:xfrm>
        </p:spPr>
        <p:txBody>
          <a:bodyPr/>
          <a:lstStyle/>
          <a:p>
            <a:endParaRPr lang="de-DE" sz="1400" dirty="0"/>
          </a:p>
          <a:p>
            <a:endParaRPr lang="de-DE" sz="1400" dirty="0"/>
          </a:p>
          <a:p>
            <a:r>
              <a:rPr lang="de-DE" sz="1400" dirty="0"/>
              <a:t>Kein Nettoverlust an städtischen Grünflächen und städtischer Baumüberschirmung bis 2030</a:t>
            </a:r>
          </a:p>
          <a:p>
            <a:pPr lvl="1"/>
            <a:r>
              <a:rPr lang="de-DE" sz="1400" dirty="0"/>
              <a:t>Ausnahme: Städtische Flächen, städtische Zentren und städtischen Räumen mit mehr als 45% Grünfläche und mehr als 10% Baumkronenüberschirmung</a:t>
            </a:r>
          </a:p>
          <a:p>
            <a:pPr marL="252000" lvl="1" indent="0">
              <a:buNone/>
            </a:pPr>
            <a:endParaRPr lang="de-DE" sz="1400" dirty="0"/>
          </a:p>
          <a:p>
            <a:r>
              <a:rPr lang="de-DE" sz="1400" dirty="0"/>
              <a:t>Bis 2030 sollen insgesamt auf 25.000 Kilometer Flüsse  so wiederhergestellt werden, dass sie frei fließen und ihrer natürlichen Dynamik folgen können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556863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540001" y="788400"/>
            <a:ext cx="7978525" cy="432000"/>
          </a:xfrm>
        </p:spPr>
        <p:txBody>
          <a:bodyPr/>
          <a:lstStyle/>
          <a:p>
            <a:r>
              <a:rPr lang="de-DE" dirty="0"/>
              <a:t>Zentrale Ziele Bestäuber und Landwirtschaft (Artikel 10 und 11)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sz="1400" dirty="0"/>
              <a:t>Bestäuber</a:t>
            </a:r>
          </a:p>
          <a:p>
            <a:pPr lvl="1"/>
            <a:r>
              <a:rPr lang="de-DE" sz="1400" dirty="0"/>
              <a:t>Umkehrung abnehmender Trend bis 2030</a:t>
            </a:r>
          </a:p>
          <a:p>
            <a:pPr lvl="1"/>
            <a:r>
              <a:rPr lang="de-DE" sz="1400" dirty="0"/>
              <a:t>Steigerung Bestände ab 2030</a:t>
            </a:r>
          </a:p>
          <a:p>
            <a:r>
              <a:rPr lang="de-DE" sz="1400" dirty="0"/>
              <a:t>Stärkung der Biodiversität von Agrarökosystemen </a:t>
            </a:r>
          </a:p>
          <a:p>
            <a:r>
              <a:rPr lang="de-DE" sz="1400" dirty="0"/>
              <a:t>zwei der drei folgenden Indikatoren:</a:t>
            </a:r>
          </a:p>
          <a:p>
            <a:pPr lvl="1"/>
            <a:r>
              <a:rPr lang="de-DE" sz="1400" dirty="0"/>
              <a:t>„Grünland-Schmetterlingsindex“</a:t>
            </a:r>
          </a:p>
          <a:p>
            <a:pPr lvl="1"/>
            <a:r>
              <a:rPr lang="de-DE" sz="1400" dirty="0"/>
              <a:t>„Vorrat an organischem Kohlenstoff in mineralischen Ackerböden“</a:t>
            </a:r>
          </a:p>
          <a:p>
            <a:pPr lvl="1"/>
            <a:r>
              <a:rPr lang="de-DE" sz="1400" dirty="0"/>
              <a:t>„Anteil landwirtschaftlicher Flächen mit Landschaftselementen mit großer Vielfalt“</a:t>
            </a:r>
          </a:p>
        </p:txBody>
      </p:sp>
    </p:spTree>
    <p:extLst>
      <p:ext uri="{BB962C8B-B14F-4D97-AF65-F5344CB8AC3E}">
        <p14:creationId xmlns:p14="http://schemas.microsoft.com/office/powerpoint/2010/main" val="8433610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540001" y="788400"/>
            <a:ext cx="7978525" cy="432000"/>
          </a:xfrm>
        </p:spPr>
        <p:txBody>
          <a:bodyPr/>
          <a:lstStyle/>
          <a:p>
            <a:r>
              <a:rPr lang="de-DE" dirty="0"/>
              <a:t>Wiedervernässung von trockengelegten Torfmooren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sz="1400" dirty="0"/>
              <a:t>Bis 2030: auf 30 % Wiederherstellungsmaßnahmen, mindestens ein Viertel wiedervernässt</a:t>
            </a:r>
          </a:p>
          <a:p>
            <a:r>
              <a:rPr lang="de-DE" sz="1400" dirty="0"/>
              <a:t>Bis 2040: auf 40 % Wiederherstellungsmaßnahmen, mindestens ein Drittel wiedervernässt </a:t>
            </a:r>
          </a:p>
          <a:p>
            <a:r>
              <a:rPr lang="de-DE" sz="1400" dirty="0"/>
              <a:t>Bis 2050: auf 50 % Wiederherstellungsmaßnahmen, mindestens ein Drittel wiedervernässt</a:t>
            </a:r>
          </a:p>
          <a:p>
            <a:r>
              <a:rPr lang="de-DE" sz="1400" dirty="0"/>
              <a:t>Umfang der Wiedervernässung kann in begründeten Fällen reduziert werden:</a:t>
            </a:r>
          </a:p>
          <a:p>
            <a:pPr lvl="1"/>
            <a:r>
              <a:rPr lang="de-DE" sz="1400" dirty="0"/>
              <a:t>negative Auswirkungen auf </a:t>
            </a:r>
          </a:p>
          <a:p>
            <a:pPr lvl="1"/>
            <a:r>
              <a:rPr lang="de-DE" sz="1400" dirty="0"/>
              <a:t>Infrastruktur</a:t>
            </a:r>
          </a:p>
          <a:p>
            <a:pPr lvl="1"/>
            <a:r>
              <a:rPr lang="de-DE" sz="1400" dirty="0"/>
              <a:t>Gebäude</a:t>
            </a:r>
          </a:p>
          <a:p>
            <a:pPr lvl="1"/>
            <a:r>
              <a:rPr lang="de-DE" sz="1400" dirty="0"/>
              <a:t>die Anpassung an den Klimawandel </a:t>
            </a:r>
          </a:p>
          <a:p>
            <a:pPr lvl="1"/>
            <a:r>
              <a:rPr lang="de-DE" sz="1400" dirty="0"/>
              <a:t>andere öffentliche Interessen </a:t>
            </a:r>
          </a:p>
        </p:txBody>
      </p:sp>
    </p:spTree>
    <p:extLst>
      <p:ext uri="{BB962C8B-B14F-4D97-AF65-F5344CB8AC3E}">
        <p14:creationId xmlns:p14="http://schemas.microsoft.com/office/powerpoint/2010/main" val="3101312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539750" y="642283"/>
            <a:ext cx="7978525" cy="432000"/>
          </a:xfrm>
        </p:spPr>
        <p:txBody>
          <a:bodyPr/>
          <a:lstStyle/>
          <a:p>
            <a:r>
              <a:rPr lang="de-DE" sz="2000" dirty="0"/>
              <a:t>Zentrale Ziele Forstwirtschaft (Artikel 12)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539499" y="980807"/>
            <a:ext cx="7978776" cy="3380775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de-DE" sz="1400" dirty="0"/>
              <a:t>Stärkung der Biodiversität in Waldökosystemen</a:t>
            </a:r>
          </a:p>
          <a:p>
            <a:pPr>
              <a:lnSpc>
                <a:spcPct val="100000"/>
              </a:lnSpc>
            </a:pPr>
            <a:r>
              <a:rPr lang="de-DE" sz="1400" dirty="0"/>
              <a:t>positiver Trend nachstehender Wald-Indikatoren:</a:t>
            </a:r>
          </a:p>
          <a:p>
            <a:pPr>
              <a:lnSpc>
                <a:spcPct val="100000"/>
              </a:lnSpc>
            </a:pPr>
            <a:r>
              <a:rPr lang="de-DE" sz="1400" dirty="0"/>
              <a:t>Verpflichtend: </a:t>
            </a:r>
          </a:p>
          <a:p>
            <a:pPr lvl="1">
              <a:lnSpc>
                <a:spcPct val="100000"/>
              </a:lnSpc>
            </a:pPr>
            <a:r>
              <a:rPr lang="de-DE" sz="1400" dirty="0"/>
              <a:t>„Index häufiger Waldvogelarten“</a:t>
            </a:r>
          </a:p>
          <a:p>
            <a:pPr>
              <a:lnSpc>
                <a:spcPct val="100000"/>
              </a:lnSpc>
            </a:pPr>
            <a:r>
              <a:rPr lang="de-DE" sz="1400" dirty="0"/>
              <a:t>Sechs der sieben folgenden Indikatoren:</a:t>
            </a:r>
          </a:p>
          <a:p>
            <a:pPr lvl="1">
              <a:lnSpc>
                <a:spcPct val="100000"/>
              </a:lnSpc>
            </a:pPr>
            <a:r>
              <a:rPr lang="de-DE" sz="1200" dirty="0"/>
              <a:t>„stehendes Totholz“</a:t>
            </a:r>
          </a:p>
          <a:p>
            <a:pPr lvl="1">
              <a:lnSpc>
                <a:spcPct val="100000"/>
              </a:lnSpc>
            </a:pPr>
            <a:r>
              <a:rPr lang="de-DE" sz="1200" dirty="0"/>
              <a:t>„liegendes Totholz“</a:t>
            </a:r>
          </a:p>
          <a:p>
            <a:pPr lvl="1">
              <a:lnSpc>
                <a:spcPct val="100000"/>
              </a:lnSpc>
            </a:pPr>
            <a:r>
              <a:rPr lang="de-DE" sz="1200" dirty="0"/>
              <a:t>„Anteil der Wälder mit uneinheitlicher Altersstruktur“</a:t>
            </a:r>
          </a:p>
          <a:p>
            <a:pPr lvl="1">
              <a:lnSpc>
                <a:spcPct val="100000"/>
              </a:lnSpc>
            </a:pPr>
            <a:r>
              <a:rPr lang="de-DE" sz="1200" dirty="0"/>
              <a:t>„Waldvernetzung“</a:t>
            </a:r>
          </a:p>
          <a:p>
            <a:pPr lvl="1">
              <a:lnSpc>
                <a:spcPct val="100000"/>
              </a:lnSpc>
            </a:pPr>
            <a:r>
              <a:rPr lang="de-DE" sz="1200" dirty="0"/>
              <a:t>„Vorrat an organischem Kohlenstoff“</a:t>
            </a:r>
          </a:p>
          <a:p>
            <a:pPr lvl="1">
              <a:lnSpc>
                <a:spcPct val="100000"/>
              </a:lnSpc>
            </a:pPr>
            <a:r>
              <a:rPr lang="de-DE" sz="1200" dirty="0"/>
              <a:t>„Anteil der Wälder mit überwiegend heimischen Baumarten“</a:t>
            </a:r>
          </a:p>
          <a:p>
            <a:pPr lvl="1">
              <a:lnSpc>
                <a:spcPct val="100000"/>
              </a:lnSpc>
            </a:pPr>
            <a:r>
              <a:rPr lang="de-DE" sz="1200" dirty="0"/>
              <a:t>„Vielfalt der Baumarten“</a:t>
            </a:r>
          </a:p>
          <a:p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131512408"/>
      </p:ext>
    </p:extLst>
  </p:cSld>
  <p:clrMapOvr>
    <a:masterClrMapping/>
  </p:clrMapOvr>
</p:sld>
</file>

<file path=ppt/theme/theme1.xml><?xml version="1.0" encoding="utf-8"?>
<a:theme xmlns:a="http://schemas.openxmlformats.org/drawingml/2006/main" name="3-zeiliges-Logo">
  <a:themeElements>
    <a:clrScheme name="AT-2025-Farben-fin">
      <a:dk1>
        <a:srgbClr val="000000"/>
      </a:dk1>
      <a:lt1>
        <a:srgbClr val="EFF4F7"/>
      </a:lt1>
      <a:dk2>
        <a:srgbClr val="B92B06"/>
      </a:dk2>
      <a:lt2>
        <a:srgbClr val="FFFFFF"/>
      </a:lt2>
      <a:accent1>
        <a:srgbClr val="CA0237"/>
      </a:accent1>
      <a:accent2>
        <a:srgbClr val="0063A3"/>
      </a:accent2>
      <a:accent3>
        <a:srgbClr val="38713F"/>
      </a:accent3>
      <a:accent4>
        <a:srgbClr val="471D70"/>
      </a:accent4>
      <a:accent5>
        <a:srgbClr val="236B76"/>
      </a:accent5>
      <a:accent6>
        <a:srgbClr val="895A00"/>
      </a:accent6>
      <a:hlink>
        <a:srgbClr val="1C1C1C"/>
      </a:hlink>
      <a:folHlink>
        <a:srgbClr val="63636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-PPT-16x9-2025--leer--BMLUK" id="{B97C6DB7-725B-4B4D-BA12-384E9E7E3C86}" vid="{58BCDFCE-CA0B-4890-B550-D6C2CFA0D044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DE-PPT-16x9-2025--leer--BMLUK</Template>
  <TotalTime>0</TotalTime>
  <Words>631</Words>
  <Application>Microsoft Office PowerPoint</Application>
  <PresentationFormat>Bildschirmpräsentation (16:9)</PresentationFormat>
  <Paragraphs>97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9" baseType="lpstr">
      <vt:lpstr>Arial</vt:lpstr>
      <vt:lpstr>Calibri</vt:lpstr>
      <vt:lpstr>Corbel</vt:lpstr>
      <vt:lpstr>Courier New</vt:lpstr>
      <vt:lpstr>Symbol</vt:lpstr>
      <vt:lpstr>Wingdings</vt:lpstr>
      <vt:lpstr>3-zeiliges-Logo</vt:lpstr>
      <vt:lpstr>EU-Verordnung über die Wiederherstellung der Natur</vt:lpstr>
      <vt:lpstr>Vorgeschichte </vt:lpstr>
      <vt:lpstr>Ziele der Verordnung I  </vt:lpstr>
      <vt:lpstr>Ziele der Verordnung II  </vt:lpstr>
      <vt:lpstr>Zentrale Ziele Lebensräume und Arten (Artikel 4) </vt:lpstr>
      <vt:lpstr>Zentrale Ziele städtischer Ökosysteme und Flussökosysteme (Artikel 8 und 9)</vt:lpstr>
      <vt:lpstr>Zentrale Ziele Bestäuber und Landwirtschaft (Artikel 10 und 11)</vt:lpstr>
      <vt:lpstr>Wiedervernässung von trockengelegten Torfmooren</vt:lpstr>
      <vt:lpstr>Zentrale Ziele Forstwirtschaft (Artikel 12)</vt:lpstr>
      <vt:lpstr>Zeitplan</vt:lpstr>
      <vt:lpstr>Arbeitsgruppen auf EU-Ebene</vt:lpstr>
      <vt:lpstr>Danke für Ihre Aufmerksamkeit!</vt:lpstr>
    </vt:vector>
  </TitlesOfParts>
  <Company>BMVIT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Layout: Titelfolie-mit-Hintergrund</dc:title>
  <dc:creator>Kanz Georg</dc:creator>
  <cp:lastModifiedBy>Kanz, Georg</cp:lastModifiedBy>
  <cp:revision>27</cp:revision>
  <cp:lastPrinted>2018-07-05T18:23:58Z</cp:lastPrinted>
  <dcterms:created xsi:type="dcterms:W3CDTF">2025-05-19T12:49:11Z</dcterms:created>
  <dcterms:modified xsi:type="dcterms:W3CDTF">2025-12-05T06:31:15Z</dcterms:modified>
</cp:coreProperties>
</file>