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7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3" r:id="rId1"/>
    <p:sldMasterId id="2147483930" r:id="rId2"/>
    <p:sldMasterId id="2147483946" r:id="rId3"/>
    <p:sldMasterId id="2147483959" r:id="rId4"/>
    <p:sldMasterId id="2147483974" r:id="rId5"/>
    <p:sldMasterId id="2147483990" r:id="rId6"/>
    <p:sldMasterId id="2147484007" r:id="rId7"/>
    <p:sldMasterId id="2147484025" r:id="rId8"/>
  </p:sldMasterIdLst>
  <p:notesMasterIdLst>
    <p:notesMasterId r:id="rId92"/>
  </p:notesMasterIdLst>
  <p:handoutMasterIdLst>
    <p:handoutMasterId r:id="rId93"/>
  </p:handoutMasterIdLst>
  <p:sldIdLst>
    <p:sldId id="3869" r:id="rId9"/>
    <p:sldId id="626" r:id="rId10"/>
    <p:sldId id="632" r:id="rId11"/>
    <p:sldId id="627" r:id="rId12"/>
    <p:sldId id="3870" r:id="rId13"/>
    <p:sldId id="1601" r:id="rId14"/>
    <p:sldId id="622" r:id="rId15"/>
    <p:sldId id="1602" r:id="rId16"/>
    <p:sldId id="625" r:id="rId17"/>
    <p:sldId id="3871" r:id="rId18"/>
    <p:sldId id="342" r:id="rId19"/>
    <p:sldId id="343" r:id="rId20"/>
    <p:sldId id="1639" r:id="rId21"/>
    <p:sldId id="634" r:id="rId22"/>
    <p:sldId id="376" r:id="rId23"/>
    <p:sldId id="367" r:id="rId24"/>
    <p:sldId id="368" r:id="rId25"/>
    <p:sldId id="330" r:id="rId26"/>
    <p:sldId id="643" r:id="rId27"/>
    <p:sldId id="644" r:id="rId28"/>
    <p:sldId id="1617" r:id="rId29"/>
    <p:sldId id="375" r:id="rId30"/>
    <p:sldId id="1618" r:id="rId31"/>
    <p:sldId id="371" r:id="rId32"/>
    <p:sldId id="285" r:id="rId33"/>
    <p:sldId id="417" r:id="rId34"/>
    <p:sldId id="422" r:id="rId35"/>
    <p:sldId id="419" r:id="rId36"/>
    <p:sldId id="484" r:id="rId37"/>
    <p:sldId id="624" r:id="rId38"/>
    <p:sldId id="628" r:id="rId39"/>
    <p:sldId id="629" r:id="rId40"/>
    <p:sldId id="636" r:id="rId41"/>
    <p:sldId id="363" r:id="rId42"/>
    <p:sldId id="377" r:id="rId43"/>
    <p:sldId id="378" r:id="rId44"/>
    <p:sldId id="381" r:id="rId45"/>
    <p:sldId id="373" r:id="rId46"/>
    <p:sldId id="391" r:id="rId47"/>
    <p:sldId id="393" r:id="rId48"/>
    <p:sldId id="2368" r:id="rId49"/>
    <p:sldId id="2441" r:id="rId50"/>
    <p:sldId id="3852" r:id="rId51"/>
    <p:sldId id="283" r:id="rId52"/>
    <p:sldId id="2779" r:id="rId53"/>
    <p:sldId id="3853" r:id="rId54"/>
    <p:sldId id="3861" r:id="rId55"/>
    <p:sldId id="3854" r:id="rId56"/>
    <p:sldId id="3857" r:id="rId57"/>
    <p:sldId id="3858" r:id="rId58"/>
    <p:sldId id="3855" r:id="rId59"/>
    <p:sldId id="3859" r:id="rId60"/>
    <p:sldId id="3860" r:id="rId61"/>
    <p:sldId id="3856" r:id="rId62"/>
    <p:sldId id="3862" r:id="rId63"/>
    <p:sldId id="3864" r:id="rId64"/>
    <p:sldId id="1700" r:id="rId65"/>
    <p:sldId id="1264" r:id="rId66"/>
    <p:sldId id="1735" r:id="rId67"/>
    <p:sldId id="1731" r:id="rId68"/>
    <p:sldId id="1737" r:id="rId69"/>
    <p:sldId id="1738" r:id="rId70"/>
    <p:sldId id="1160" r:id="rId71"/>
    <p:sldId id="1733" r:id="rId72"/>
    <p:sldId id="1642" r:id="rId73"/>
    <p:sldId id="1736" r:id="rId74"/>
    <p:sldId id="1740" r:id="rId75"/>
    <p:sldId id="256" r:id="rId76"/>
    <p:sldId id="269" r:id="rId77"/>
    <p:sldId id="265" r:id="rId78"/>
    <p:sldId id="271" r:id="rId79"/>
    <p:sldId id="270" r:id="rId80"/>
    <p:sldId id="272" r:id="rId81"/>
    <p:sldId id="273" r:id="rId82"/>
    <p:sldId id="280" r:id="rId83"/>
    <p:sldId id="268" r:id="rId84"/>
    <p:sldId id="267" r:id="rId85"/>
    <p:sldId id="274" r:id="rId86"/>
    <p:sldId id="275" r:id="rId87"/>
    <p:sldId id="277" r:id="rId88"/>
    <p:sldId id="278" r:id="rId89"/>
    <p:sldId id="279" r:id="rId90"/>
    <p:sldId id="258" r:id="rId91"/>
  </p:sldIdLst>
  <p:sldSz cx="9144000" cy="5143500" type="screen16x9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ZCrfBpEl787P931ngA/V1Q==" hashData="KKl7qhVsz4M7ANd3NOVxkxUIsO6Z+2qEBINO1nLDE8mABECvO2mrIvg+sUUjCRdwlKScWUcfmiuI5XLxHmqUNA=="/>
  <p:extLst>
    <p:ext uri="{EFAFB233-063F-42B5-8137-9DF3F51BA10A}">
      <p15:sldGuideLst xmlns:p15="http://schemas.microsoft.com/office/powerpoint/2012/main">
        <p15:guide id="1" orient="horz" pos="524">
          <p15:clr>
            <a:srgbClr val="A4A3A4"/>
          </p15:clr>
        </p15:guide>
        <p15:guide id="2" orient="horz" pos="2902">
          <p15:clr>
            <a:srgbClr val="A4A3A4"/>
          </p15:clr>
        </p15:guide>
        <p15:guide id="3" pos="345">
          <p15:clr>
            <a:srgbClr val="A4A3A4"/>
          </p15:clr>
        </p15:guide>
        <p15:guide id="4" pos="53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1A68303-00D5-5785-A138-05AB02BA40F2}" name="Wallerberger, Eva" initials="EW" userId="S::Eva.Wallerberger@bmluk.gv.at::8e412cfe-4664-4cd5-aa0d-7952a421d072" providerId="AD"/>
  <p188:author id="{D8E7BE12-E8A8-E12B-C8FF-0ECD155090B3}" name="Katharina Schobersberger" initials="KS" userId="S::vp.schobersberger@ceja.eu::fa87d89d-3186-401d-b90b-79bd40f0df2b" providerId="AD"/>
  <p188:author id="{C42DE77A-0573-9F74-7A36-49478CEE228A}" name="Fabian-Herzog, Melinda" initials="MF" userId="S::Melinda.Fabian-Herzog@bmluk.gv.at::bfcde80d-acfc-4cb4-993e-b480e06551b0" providerId="AD"/>
  <p188:author id="{4B11F2BD-8477-A90F-48E2-D1B087EDF158}" name="Mario Béjar Fuentes" initials="MF" userId="S::m.bejar@ceja.eu::36188f69-dd20-4b08-83f5-35e5cece89b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0F4"/>
    <a:srgbClr val="E6320F"/>
    <a:srgbClr val="E6E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Helle Formatvorlag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9" autoAdjust="0"/>
    <p:restoredTop sz="95032" autoAdjust="0"/>
  </p:normalViewPr>
  <p:slideViewPr>
    <p:cSldViewPr snapToGrid="0" snapToObjects="1">
      <p:cViewPr varScale="1">
        <p:scale>
          <a:sx n="118" d="100"/>
          <a:sy n="118" d="100"/>
        </p:scale>
        <p:origin x="120" y="792"/>
      </p:cViewPr>
      <p:guideLst>
        <p:guide orient="horz" pos="524"/>
        <p:guide orient="horz" pos="2902"/>
        <p:guide pos="345"/>
        <p:guide pos="5366"/>
      </p:guideLst>
    </p:cSldViewPr>
  </p:slideViewPr>
  <p:outlineViewPr>
    <p:cViewPr>
      <p:scale>
        <a:sx n="33" d="100"/>
        <a:sy n="33" d="100"/>
      </p:scale>
      <p:origin x="0" y="-2571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2346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76" Type="http://schemas.openxmlformats.org/officeDocument/2006/relationships/slide" Target="slides/slide68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9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87" Type="http://schemas.openxmlformats.org/officeDocument/2006/relationships/slide" Target="slides/slide79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90" Type="http://schemas.openxmlformats.org/officeDocument/2006/relationships/slide" Target="slides/slide82.xml"/><Relationship Id="rId95" Type="http://schemas.openxmlformats.org/officeDocument/2006/relationships/viewProps" Target="viewProps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slide" Target="slides/slide6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93" Type="http://schemas.openxmlformats.org/officeDocument/2006/relationships/handoutMaster" Target="handoutMasters/handoutMaster1.xml"/><Relationship Id="rId98" Type="http://schemas.microsoft.com/office/2018/10/relationships/authors" Target="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91" Type="http://schemas.openxmlformats.org/officeDocument/2006/relationships/slide" Target="slides/slide83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Nennungen</c:v>
                </c:pt>
              </c:strCache>
            </c:strRef>
          </c:tx>
          <c:spPr>
            <a:solidFill>
              <a:srgbClr val="92D05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Tabelle1!$A$2:$A$11</c:f>
              <c:strCache>
                <c:ptCount val="10"/>
                <c:pt idx="0">
                  <c:v>Investitionen</c:v>
                </c:pt>
                <c:pt idx="1">
                  <c:v>Bildung &amp; Beratung</c:v>
                </c:pt>
                <c:pt idx="2">
                  <c:v>Diversivizierung</c:v>
                </c:pt>
                <c:pt idx="3">
                  <c:v>Frauen in der LW</c:v>
                </c:pt>
                <c:pt idx="4">
                  <c:v>Ländlicher Raum</c:v>
                </c:pt>
                <c:pt idx="5">
                  <c:v>Vertretungsdienste</c:v>
                </c:pt>
                <c:pt idx="6">
                  <c:v>Innovation, EIP</c:v>
                </c:pt>
                <c:pt idx="7">
                  <c:v>Einkommen, DZ, AZ </c:v>
                </c:pt>
                <c:pt idx="8">
                  <c:v>Kleinerzeuger</c:v>
                </c:pt>
                <c:pt idx="9">
                  <c:v>Außerfamiliäre Hofübergabe, 
Quereinsteiger</c:v>
                </c:pt>
              </c:strCache>
            </c:strRef>
          </c:cat>
          <c:val>
            <c:numRef>
              <c:f>Tabelle1!$B$2:$B$12</c:f>
              <c:numCache>
                <c:formatCode>General</c:formatCode>
                <c:ptCount val="11"/>
                <c:pt idx="0">
                  <c:v>54</c:v>
                </c:pt>
                <c:pt idx="1">
                  <c:v>28</c:v>
                </c:pt>
                <c:pt idx="2">
                  <c:v>7</c:v>
                </c:pt>
                <c:pt idx="3">
                  <c:v>10</c:v>
                </c:pt>
                <c:pt idx="4">
                  <c:v>23</c:v>
                </c:pt>
                <c:pt idx="5">
                  <c:v>30</c:v>
                </c:pt>
                <c:pt idx="6">
                  <c:v>14</c:v>
                </c:pt>
                <c:pt idx="7">
                  <c:v>27</c:v>
                </c:pt>
                <c:pt idx="8">
                  <c:v>11</c:v>
                </c:pt>
                <c:pt idx="9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A2-41BB-B883-B10424BC6FB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34402648"/>
        <c:axId val="434399048"/>
      </c:barChart>
      <c:catAx>
        <c:axId val="434402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ln>
                  <a:solidFill>
                    <a:schemeClr val="tx1"/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34399048"/>
        <c:crosses val="autoZero"/>
        <c:auto val="1"/>
        <c:lblAlgn val="ctr"/>
        <c:lblOffset val="100"/>
        <c:noMultiLvlLbl val="0"/>
      </c:catAx>
      <c:valAx>
        <c:axId val="434399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34402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D666B1-3A9E-46A4-95B4-954106AAAB5D}" type="doc">
      <dgm:prSet loTypeId="urn:microsoft.com/office/officeart/2005/8/layout/chevron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de-AT"/>
        </a:p>
      </dgm:t>
    </dgm:pt>
    <dgm:pt modelId="{BDAC022B-643A-485D-B733-E3FC9B998E3D}">
      <dgm:prSet phldrT="[Text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de-DE" sz="2000" b="1" dirty="0"/>
            <a:t>Grund-these</a:t>
          </a:r>
          <a:endParaRPr lang="de-AT" sz="1900" b="1" dirty="0"/>
        </a:p>
      </dgm:t>
    </dgm:pt>
    <dgm:pt modelId="{1C870B90-7B1E-4ED7-ACCF-6C11C2518EFA}" type="parTrans" cxnId="{159D7677-EA56-4CFD-8593-53B7F159DC36}">
      <dgm:prSet/>
      <dgm:spPr/>
      <dgm:t>
        <a:bodyPr/>
        <a:lstStyle/>
        <a:p>
          <a:endParaRPr lang="de-AT" sz="3200"/>
        </a:p>
      </dgm:t>
    </dgm:pt>
    <dgm:pt modelId="{CB4250F4-A401-45D9-AD27-C9DD5E23B65A}" type="sibTrans" cxnId="{159D7677-EA56-4CFD-8593-53B7F159DC36}">
      <dgm:prSet/>
      <dgm:spPr/>
      <dgm:t>
        <a:bodyPr/>
        <a:lstStyle/>
        <a:p>
          <a:endParaRPr lang="de-AT" sz="3200"/>
        </a:p>
      </dgm:t>
    </dgm:pt>
    <dgm:pt modelId="{5E6C590E-4784-4231-B574-87B7C67141E1}">
      <dgm:prSet phldrT="[Text]" custT="1"/>
      <dgm:spPr>
        <a:solidFill>
          <a:srgbClr val="006284"/>
        </a:solidFill>
      </dgm:spPr>
      <dgm:t>
        <a:bodyPr/>
        <a:lstStyle/>
        <a:p>
          <a:r>
            <a:rPr lang="de-AT" sz="2000" b="1" dirty="0"/>
            <a:t>Lebens-realität</a:t>
          </a:r>
          <a:endParaRPr lang="de-AT" sz="2400" b="1" dirty="0"/>
        </a:p>
      </dgm:t>
    </dgm:pt>
    <dgm:pt modelId="{B1DE2DBD-E333-4121-9AB8-A0352684126A}" type="parTrans" cxnId="{A5C44DF7-E74A-40DB-B93C-8D6ACE44CA3C}">
      <dgm:prSet/>
      <dgm:spPr/>
      <dgm:t>
        <a:bodyPr/>
        <a:lstStyle/>
        <a:p>
          <a:endParaRPr lang="de-AT" sz="3200"/>
        </a:p>
      </dgm:t>
    </dgm:pt>
    <dgm:pt modelId="{EAD401DC-A8A9-4A86-B165-1DAA55941D73}" type="sibTrans" cxnId="{A5C44DF7-E74A-40DB-B93C-8D6ACE44CA3C}">
      <dgm:prSet/>
      <dgm:spPr/>
      <dgm:t>
        <a:bodyPr/>
        <a:lstStyle/>
        <a:p>
          <a:endParaRPr lang="de-AT" sz="3200"/>
        </a:p>
      </dgm:t>
    </dgm:pt>
    <dgm:pt modelId="{12A017B0-02BC-49A4-973F-760CCA1861F4}">
      <dgm:prSet phldrT="[Text]" custT="1"/>
      <dgm:spPr>
        <a:solidFill>
          <a:srgbClr val="006284"/>
        </a:solidFill>
      </dgm:spPr>
      <dgm:t>
        <a:bodyPr/>
        <a:lstStyle/>
        <a:p>
          <a:r>
            <a:rPr lang="de-AT" sz="2000" b="1" dirty="0"/>
            <a:t>Lösungs-ansätze</a:t>
          </a:r>
          <a:endParaRPr lang="de-AT" sz="1900" b="1" dirty="0"/>
        </a:p>
      </dgm:t>
    </dgm:pt>
    <dgm:pt modelId="{84188991-CB6F-4AA3-9769-0C8705A80940}" type="parTrans" cxnId="{036CBB6F-AB7B-4CEF-8C61-F8FA3BA961A0}">
      <dgm:prSet/>
      <dgm:spPr/>
      <dgm:t>
        <a:bodyPr/>
        <a:lstStyle/>
        <a:p>
          <a:endParaRPr lang="de-AT" sz="3200"/>
        </a:p>
      </dgm:t>
    </dgm:pt>
    <dgm:pt modelId="{FB603ADE-95D5-4237-88E6-09EC95C17BA8}" type="sibTrans" cxnId="{036CBB6F-AB7B-4CEF-8C61-F8FA3BA961A0}">
      <dgm:prSet/>
      <dgm:spPr/>
      <dgm:t>
        <a:bodyPr/>
        <a:lstStyle/>
        <a:p>
          <a:endParaRPr lang="de-AT" sz="3200"/>
        </a:p>
      </dgm:t>
    </dgm:pt>
    <dgm:pt modelId="{39DCA807-83F7-4F81-9616-ED61CD262A42}">
      <dgm:prSet phldrT="[Text]" custT="1"/>
      <dgm:spPr>
        <a:solidFill>
          <a:srgbClr val="006284"/>
        </a:solidFill>
      </dgm:spPr>
      <dgm:t>
        <a:bodyPr/>
        <a:lstStyle/>
        <a:p>
          <a:r>
            <a:rPr lang="de-AT" sz="2000" b="1" dirty="0"/>
            <a:t>Betriebs-führung</a:t>
          </a:r>
          <a:endParaRPr lang="de-AT" sz="2400" b="1" dirty="0"/>
        </a:p>
      </dgm:t>
    </dgm:pt>
    <dgm:pt modelId="{49948E67-65C4-4F9D-BB3B-6CA981020957}" type="parTrans" cxnId="{DCD40B65-E1CE-4E7D-973A-64F1A35328E7}">
      <dgm:prSet/>
      <dgm:spPr/>
      <dgm:t>
        <a:bodyPr/>
        <a:lstStyle/>
        <a:p>
          <a:endParaRPr lang="de-AT" sz="3200"/>
        </a:p>
      </dgm:t>
    </dgm:pt>
    <dgm:pt modelId="{3A51324F-90D0-4B37-A37D-521C854252ED}" type="sibTrans" cxnId="{DCD40B65-E1CE-4E7D-973A-64F1A35328E7}">
      <dgm:prSet/>
      <dgm:spPr/>
      <dgm:t>
        <a:bodyPr/>
        <a:lstStyle/>
        <a:p>
          <a:endParaRPr lang="de-AT" sz="3200"/>
        </a:p>
      </dgm:t>
    </dgm:pt>
    <dgm:pt modelId="{83A0B10B-CB77-41C9-AD66-00AE04D5A96D}">
      <dgm:prSet phldrT="[Text]" custT="1"/>
      <dgm:spPr>
        <a:solidFill>
          <a:srgbClr val="006284"/>
        </a:solidFill>
      </dgm:spPr>
      <dgm:t>
        <a:bodyPr/>
        <a:lstStyle/>
        <a:p>
          <a:r>
            <a:rPr lang="de-AT" sz="2000" b="1" dirty="0"/>
            <a:t>Folgen</a:t>
          </a:r>
          <a:r>
            <a:rPr lang="de-AT" sz="2400" dirty="0"/>
            <a:t> </a:t>
          </a:r>
          <a:r>
            <a:rPr lang="de-AT" sz="2000" b="1" dirty="0"/>
            <a:t>für</a:t>
          </a:r>
          <a:r>
            <a:rPr lang="de-AT" sz="2400" dirty="0"/>
            <a:t> </a:t>
          </a:r>
          <a:r>
            <a:rPr lang="de-AT" sz="1800" b="1" dirty="0"/>
            <a:t>Menschen</a:t>
          </a:r>
          <a:endParaRPr lang="de-AT" sz="1600" b="1" dirty="0"/>
        </a:p>
      </dgm:t>
    </dgm:pt>
    <dgm:pt modelId="{E9831CC8-460E-4B0B-84F6-D8F02E68087B}" type="sibTrans" cxnId="{4F5FD13F-3EA4-406B-AF22-8A16977AD13B}">
      <dgm:prSet/>
      <dgm:spPr/>
      <dgm:t>
        <a:bodyPr/>
        <a:lstStyle/>
        <a:p>
          <a:endParaRPr lang="de-AT" sz="3200"/>
        </a:p>
      </dgm:t>
    </dgm:pt>
    <dgm:pt modelId="{3353CF2B-9BEB-4057-A811-B76502191AC1}" type="parTrans" cxnId="{4F5FD13F-3EA4-406B-AF22-8A16977AD13B}">
      <dgm:prSet/>
      <dgm:spPr/>
      <dgm:t>
        <a:bodyPr/>
        <a:lstStyle/>
        <a:p>
          <a:endParaRPr lang="de-AT" sz="3200"/>
        </a:p>
      </dgm:t>
    </dgm:pt>
    <dgm:pt modelId="{DBEDDDFA-0CAC-416C-8570-31EF2DFAA0D8}" type="pres">
      <dgm:prSet presAssocID="{16D666B1-3A9E-46A4-95B4-954106AAAB5D}" presName="Name0" presStyleCnt="0">
        <dgm:presLayoutVars>
          <dgm:dir/>
          <dgm:animLvl val="lvl"/>
          <dgm:resizeHandles val="exact"/>
        </dgm:presLayoutVars>
      </dgm:prSet>
      <dgm:spPr/>
    </dgm:pt>
    <dgm:pt modelId="{0DB82583-3612-4615-A450-3F3808F42BD5}" type="pres">
      <dgm:prSet presAssocID="{BDAC022B-643A-485D-B733-E3FC9B998E3D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B075A97E-D21E-4BD9-ABF5-F6A2BC4215DB}" type="pres">
      <dgm:prSet presAssocID="{CB4250F4-A401-45D9-AD27-C9DD5E23B65A}" presName="parTxOnlySpace" presStyleCnt="0"/>
      <dgm:spPr/>
    </dgm:pt>
    <dgm:pt modelId="{BDB58EF2-F326-43F7-84F3-CD972B1251C2}" type="pres">
      <dgm:prSet presAssocID="{5E6C590E-4784-4231-B574-87B7C67141E1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A738EEA6-2445-48F1-9258-75E1EB17DFAF}" type="pres">
      <dgm:prSet presAssocID="{EAD401DC-A8A9-4A86-B165-1DAA55941D73}" presName="parTxOnlySpace" presStyleCnt="0"/>
      <dgm:spPr/>
    </dgm:pt>
    <dgm:pt modelId="{B8C26277-431B-4410-965C-57597FC6DB22}" type="pres">
      <dgm:prSet presAssocID="{83A0B10B-CB77-41C9-AD66-00AE04D5A96D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608B6741-87FE-4324-998E-01E681AD7286}" type="pres">
      <dgm:prSet presAssocID="{E9831CC8-460E-4B0B-84F6-D8F02E68087B}" presName="parTxOnlySpace" presStyleCnt="0"/>
      <dgm:spPr/>
    </dgm:pt>
    <dgm:pt modelId="{D3FFCEF4-73F9-48B4-8FFE-2E4EF5AD4BEB}" type="pres">
      <dgm:prSet presAssocID="{12A017B0-02BC-49A4-973F-760CCA1861F4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2D252CF7-EED1-47AF-9215-4A11621CE30F}" type="pres">
      <dgm:prSet presAssocID="{FB603ADE-95D5-4237-88E6-09EC95C17BA8}" presName="parTxOnlySpace" presStyleCnt="0"/>
      <dgm:spPr/>
    </dgm:pt>
    <dgm:pt modelId="{17218C5C-E612-43D5-BEAB-17BE30748CE2}" type="pres">
      <dgm:prSet presAssocID="{39DCA807-83F7-4F81-9616-ED61CD262A42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C86C6B00-68D5-40BB-B8FA-C468DC73E4CF}" type="presOf" srcId="{5E6C590E-4784-4231-B574-87B7C67141E1}" destId="{BDB58EF2-F326-43F7-84F3-CD972B1251C2}" srcOrd="0" destOrd="0" presId="urn:microsoft.com/office/officeart/2005/8/layout/chevron1"/>
    <dgm:cxn modelId="{7171D419-DF6A-4F65-ABC7-EF7159620A0E}" type="presOf" srcId="{BDAC022B-643A-485D-B733-E3FC9B998E3D}" destId="{0DB82583-3612-4615-A450-3F3808F42BD5}" srcOrd="0" destOrd="0" presId="urn:microsoft.com/office/officeart/2005/8/layout/chevron1"/>
    <dgm:cxn modelId="{4F5FD13F-3EA4-406B-AF22-8A16977AD13B}" srcId="{16D666B1-3A9E-46A4-95B4-954106AAAB5D}" destId="{83A0B10B-CB77-41C9-AD66-00AE04D5A96D}" srcOrd="2" destOrd="0" parTransId="{3353CF2B-9BEB-4057-A811-B76502191AC1}" sibTransId="{E9831CC8-460E-4B0B-84F6-D8F02E68087B}"/>
    <dgm:cxn modelId="{39012C43-8666-4B0A-8858-947298B68F33}" type="presOf" srcId="{16D666B1-3A9E-46A4-95B4-954106AAAB5D}" destId="{DBEDDDFA-0CAC-416C-8570-31EF2DFAA0D8}" srcOrd="0" destOrd="0" presId="urn:microsoft.com/office/officeart/2005/8/layout/chevron1"/>
    <dgm:cxn modelId="{DCD40B65-E1CE-4E7D-973A-64F1A35328E7}" srcId="{16D666B1-3A9E-46A4-95B4-954106AAAB5D}" destId="{39DCA807-83F7-4F81-9616-ED61CD262A42}" srcOrd="4" destOrd="0" parTransId="{49948E67-65C4-4F9D-BB3B-6CA981020957}" sibTransId="{3A51324F-90D0-4B37-A37D-521C854252ED}"/>
    <dgm:cxn modelId="{036CBB6F-AB7B-4CEF-8C61-F8FA3BA961A0}" srcId="{16D666B1-3A9E-46A4-95B4-954106AAAB5D}" destId="{12A017B0-02BC-49A4-973F-760CCA1861F4}" srcOrd="3" destOrd="0" parTransId="{84188991-CB6F-4AA3-9769-0C8705A80940}" sibTransId="{FB603ADE-95D5-4237-88E6-09EC95C17BA8}"/>
    <dgm:cxn modelId="{7CFB0154-F554-4B3E-A077-1EA05BDEA3FB}" type="presOf" srcId="{83A0B10B-CB77-41C9-AD66-00AE04D5A96D}" destId="{B8C26277-431B-4410-965C-57597FC6DB22}" srcOrd="0" destOrd="0" presId="urn:microsoft.com/office/officeart/2005/8/layout/chevron1"/>
    <dgm:cxn modelId="{159D7677-EA56-4CFD-8593-53B7F159DC36}" srcId="{16D666B1-3A9E-46A4-95B4-954106AAAB5D}" destId="{BDAC022B-643A-485D-B733-E3FC9B998E3D}" srcOrd="0" destOrd="0" parTransId="{1C870B90-7B1E-4ED7-ACCF-6C11C2518EFA}" sibTransId="{CB4250F4-A401-45D9-AD27-C9DD5E23B65A}"/>
    <dgm:cxn modelId="{F051AA7E-69DA-4821-95A7-7BB79959EC13}" type="presOf" srcId="{39DCA807-83F7-4F81-9616-ED61CD262A42}" destId="{17218C5C-E612-43D5-BEAB-17BE30748CE2}" srcOrd="0" destOrd="0" presId="urn:microsoft.com/office/officeart/2005/8/layout/chevron1"/>
    <dgm:cxn modelId="{A2B803C3-EEF4-4F98-B8C4-CD91A19A1097}" type="presOf" srcId="{12A017B0-02BC-49A4-973F-760CCA1861F4}" destId="{D3FFCEF4-73F9-48B4-8FFE-2E4EF5AD4BEB}" srcOrd="0" destOrd="0" presId="urn:microsoft.com/office/officeart/2005/8/layout/chevron1"/>
    <dgm:cxn modelId="{A5C44DF7-E74A-40DB-B93C-8D6ACE44CA3C}" srcId="{16D666B1-3A9E-46A4-95B4-954106AAAB5D}" destId="{5E6C590E-4784-4231-B574-87B7C67141E1}" srcOrd="1" destOrd="0" parTransId="{B1DE2DBD-E333-4121-9AB8-A0352684126A}" sibTransId="{EAD401DC-A8A9-4A86-B165-1DAA55941D73}"/>
    <dgm:cxn modelId="{D266B2E5-FCAC-4E05-BFB6-71BDCB112082}" type="presParOf" srcId="{DBEDDDFA-0CAC-416C-8570-31EF2DFAA0D8}" destId="{0DB82583-3612-4615-A450-3F3808F42BD5}" srcOrd="0" destOrd="0" presId="urn:microsoft.com/office/officeart/2005/8/layout/chevron1"/>
    <dgm:cxn modelId="{A85E03FF-F7EF-440A-BE46-ACCD04D9134C}" type="presParOf" srcId="{DBEDDDFA-0CAC-416C-8570-31EF2DFAA0D8}" destId="{B075A97E-D21E-4BD9-ABF5-F6A2BC4215DB}" srcOrd="1" destOrd="0" presId="urn:microsoft.com/office/officeart/2005/8/layout/chevron1"/>
    <dgm:cxn modelId="{4CF298EB-A637-4091-B3FE-A27ED6D31572}" type="presParOf" srcId="{DBEDDDFA-0CAC-416C-8570-31EF2DFAA0D8}" destId="{BDB58EF2-F326-43F7-84F3-CD972B1251C2}" srcOrd="2" destOrd="0" presId="urn:microsoft.com/office/officeart/2005/8/layout/chevron1"/>
    <dgm:cxn modelId="{0C2C9B2A-8755-4CA7-AC57-3B250DD15185}" type="presParOf" srcId="{DBEDDDFA-0CAC-416C-8570-31EF2DFAA0D8}" destId="{A738EEA6-2445-48F1-9258-75E1EB17DFAF}" srcOrd="3" destOrd="0" presId="urn:microsoft.com/office/officeart/2005/8/layout/chevron1"/>
    <dgm:cxn modelId="{5BD00446-1B04-4BD4-87CD-2A481DBD2D1F}" type="presParOf" srcId="{DBEDDDFA-0CAC-416C-8570-31EF2DFAA0D8}" destId="{B8C26277-431B-4410-965C-57597FC6DB22}" srcOrd="4" destOrd="0" presId="urn:microsoft.com/office/officeart/2005/8/layout/chevron1"/>
    <dgm:cxn modelId="{1E41D5A6-90BA-437C-A8D2-8E49B731D689}" type="presParOf" srcId="{DBEDDDFA-0CAC-416C-8570-31EF2DFAA0D8}" destId="{608B6741-87FE-4324-998E-01E681AD7286}" srcOrd="5" destOrd="0" presId="urn:microsoft.com/office/officeart/2005/8/layout/chevron1"/>
    <dgm:cxn modelId="{D3291204-A283-43C0-8CA8-28857D85B0A8}" type="presParOf" srcId="{DBEDDDFA-0CAC-416C-8570-31EF2DFAA0D8}" destId="{D3FFCEF4-73F9-48B4-8FFE-2E4EF5AD4BEB}" srcOrd="6" destOrd="0" presId="urn:microsoft.com/office/officeart/2005/8/layout/chevron1"/>
    <dgm:cxn modelId="{B9F37F86-0742-4B30-85E3-083B12E8E002}" type="presParOf" srcId="{DBEDDDFA-0CAC-416C-8570-31EF2DFAA0D8}" destId="{2D252CF7-EED1-47AF-9215-4A11621CE30F}" srcOrd="7" destOrd="0" presId="urn:microsoft.com/office/officeart/2005/8/layout/chevron1"/>
    <dgm:cxn modelId="{16C500AB-1D5E-4F0A-9158-8DE3199FBD67}" type="presParOf" srcId="{DBEDDDFA-0CAC-416C-8570-31EF2DFAA0D8}" destId="{17218C5C-E612-43D5-BEAB-17BE30748CE2}" srcOrd="8" destOrd="0" presId="urn:microsoft.com/office/officeart/2005/8/layout/chevro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82583-3612-4615-A450-3F3808F42BD5}">
      <dsp:nvSpPr>
        <dsp:cNvPr id="0" name=""/>
        <dsp:cNvSpPr/>
      </dsp:nvSpPr>
      <dsp:spPr>
        <a:xfrm>
          <a:off x="2113" y="923830"/>
          <a:ext cx="1880593" cy="752237"/>
        </a:xfrm>
        <a:prstGeom prst="chevron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1" kern="1200" dirty="0"/>
            <a:t>Grund-these</a:t>
          </a:r>
          <a:endParaRPr lang="de-AT" sz="1900" b="1" kern="1200" dirty="0"/>
        </a:p>
      </dsp:txBody>
      <dsp:txXfrm>
        <a:off x="378232" y="923830"/>
        <a:ext cx="1128356" cy="752237"/>
      </dsp:txXfrm>
    </dsp:sp>
    <dsp:sp modelId="{BDB58EF2-F326-43F7-84F3-CD972B1251C2}">
      <dsp:nvSpPr>
        <dsp:cNvPr id="0" name=""/>
        <dsp:cNvSpPr/>
      </dsp:nvSpPr>
      <dsp:spPr>
        <a:xfrm>
          <a:off x="1694646" y="923830"/>
          <a:ext cx="1880593" cy="752237"/>
        </a:xfrm>
        <a:prstGeom prst="chevron">
          <a:avLst/>
        </a:prstGeom>
        <a:solidFill>
          <a:srgbClr val="006284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000" b="1" kern="1200" dirty="0"/>
            <a:t>Lebens-realität</a:t>
          </a:r>
          <a:endParaRPr lang="de-AT" sz="2400" b="1" kern="1200" dirty="0"/>
        </a:p>
      </dsp:txBody>
      <dsp:txXfrm>
        <a:off x="2070765" y="923830"/>
        <a:ext cx="1128356" cy="752237"/>
      </dsp:txXfrm>
    </dsp:sp>
    <dsp:sp modelId="{B8C26277-431B-4410-965C-57597FC6DB22}">
      <dsp:nvSpPr>
        <dsp:cNvPr id="0" name=""/>
        <dsp:cNvSpPr/>
      </dsp:nvSpPr>
      <dsp:spPr>
        <a:xfrm>
          <a:off x="3387180" y="923830"/>
          <a:ext cx="1880593" cy="752237"/>
        </a:xfrm>
        <a:prstGeom prst="chevron">
          <a:avLst/>
        </a:prstGeom>
        <a:solidFill>
          <a:srgbClr val="006284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000" b="1" kern="1200" dirty="0"/>
            <a:t>Folgen</a:t>
          </a:r>
          <a:r>
            <a:rPr lang="de-AT" sz="2400" kern="1200" dirty="0"/>
            <a:t> </a:t>
          </a:r>
          <a:r>
            <a:rPr lang="de-AT" sz="2000" b="1" kern="1200" dirty="0"/>
            <a:t>für</a:t>
          </a:r>
          <a:r>
            <a:rPr lang="de-AT" sz="2400" kern="1200" dirty="0"/>
            <a:t> </a:t>
          </a:r>
          <a:r>
            <a:rPr lang="de-AT" sz="1800" b="1" kern="1200" dirty="0"/>
            <a:t>Menschen</a:t>
          </a:r>
          <a:endParaRPr lang="de-AT" sz="1600" b="1" kern="1200" dirty="0"/>
        </a:p>
      </dsp:txBody>
      <dsp:txXfrm>
        <a:off x="3763299" y="923830"/>
        <a:ext cx="1128356" cy="752237"/>
      </dsp:txXfrm>
    </dsp:sp>
    <dsp:sp modelId="{D3FFCEF4-73F9-48B4-8FFE-2E4EF5AD4BEB}">
      <dsp:nvSpPr>
        <dsp:cNvPr id="0" name=""/>
        <dsp:cNvSpPr/>
      </dsp:nvSpPr>
      <dsp:spPr>
        <a:xfrm>
          <a:off x="5079714" y="923830"/>
          <a:ext cx="1880593" cy="752237"/>
        </a:xfrm>
        <a:prstGeom prst="chevron">
          <a:avLst/>
        </a:prstGeom>
        <a:solidFill>
          <a:srgbClr val="006284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000" b="1" kern="1200" dirty="0"/>
            <a:t>Lösungs-ansätze</a:t>
          </a:r>
          <a:endParaRPr lang="de-AT" sz="1900" b="1" kern="1200" dirty="0"/>
        </a:p>
      </dsp:txBody>
      <dsp:txXfrm>
        <a:off x="5455833" y="923830"/>
        <a:ext cx="1128356" cy="752237"/>
      </dsp:txXfrm>
    </dsp:sp>
    <dsp:sp modelId="{17218C5C-E612-43D5-BEAB-17BE30748CE2}">
      <dsp:nvSpPr>
        <dsp:cNvPr id="0" name=""/>
        <dsp:cNvSpPr/>
      </dsp:nvSpPr>
      <dsp:spPr>
        <a:xfrm>
          <a:off x="6772248" y="923830"/>
          <a:ext cx="1880593" cy="752237"/>
        </a:xfrm>
        <a:prstGeom prst="chevron">
          <a:avLst/>
        </a:prstGeom>
        <a:solidFill>
          <a:srgbClr val="006284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2000" b="1" kern="1200" dirty="0"/>
            <a:t>Betriebs-führung</a:t>
          </a:r>
          <a:endParaRPr lang="de-AT" sz="2400" b="1" kern="1200" dirty="0"/>
        </a:p>
      </dsp:txBody>
      <dsp:txXfrm>
        <a:off x="7148367" y="923830"/>
        <a:ext cx="1128356" cy="7522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2016" y="943030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A4F87B00-D7D7-4E73-88E5-5DF5797B2681}" type="datetimeFigureOut">
              <a:rPr lang="de-AT" smtClean="0"/>
              <a:t>29.07.2026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3"/>
          </p:nvPr>
        </p:nvSpPr>
        <p:spPr>
          <a:xfrm>
            <a:off x="2945659" y="9428583"/>
            <a:ext cx="904784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1BCACBB0-6C6B-4B3E-B6E6-54B62284C21B}" type="slidenum">
              <a:rPr lang="de-AT" smtClean="0"/>
              <a:pPr algn="ctr"/>
              <a:t>‹Nr.›</a:t>
            </a:fld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950" y="496332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347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31T06:28:51.99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5851 6786 16383 0 0,'11'0'0'0'0,"25"0"0"0"0,29 0 0 0 0,21 1 0 0 0,12 2 0 0 0,5 1 0 0 0,-1-1 0 0 0,-3-1 0 0 0,7 0 0 0 0,-4-1 0 0 0,-5-2 0 0 0,0-3 0 0 0,1-2 0 0 0,-2-1 0 0 0,-1 1 0 0 0,-8 2 0 0 0,-11 1 0 0 0,-12 0 0 0 0,-11 0 0 0 0,-7 0 0 0 0,-4 0 0 0 0,-1 2 0 0 0,0 0 0 0 0,0 0 0 0 0,1 1 0 0 0,2 0 0 0 0,-2 0 0 0 0,-4 0 0 0 0,-4 0 0 0 0,-3 1 0 0 0,-4-1 0 0 0,-1 0 0 0 0,-2 0 0 0 0,0-1 0 0 0,-1-2 0 0 0,0 0 0 0 0,0 1 0 0 0,1 1 0 0 0,0-1 0 0 0,0 1 0 0 0,-2 1 0 0 0,0 0 0 0 0,1-2 0 0 0,3-2 0 0 0,2 1 0 0 0,3 0 0 0 0,-1 1 0 0 0,0 1 0 0 0,-2 0 0 0 0,-3 1 0 0 0,-3 0 0 0 0,-3 0 0 0 0,-4 0 0 0 0,-2 0 0 0 0,-1 1 0 0 0,0-2 0 0 0,-2 0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31T06:28:51.9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5791 7120 16383 0 0,'46'0'0'0'0,"68"0"0"0"0,76 0 0 0 0,68 0 0 0 0,38 0 0 0 0,8 0 0 0 0,-18 2 0 0 0,-38 2 0 0 0,-47 2 0 0 0,-36 2 0 0 0,-29 0 0 0 0,-20-1 0 0 0,-14 1 0 0 0,-9-2 0 0 0,-3-1 0 0 0,-3-3 0 0 0,-4 1 0 0 0,-5-3 0 0 0,-7 0 0 0 0,-10 0 0 0 0,-11 0 0 0 0,-10 0 0 0 0,-9-1 0 0 0,-5 1 0 0 0,-7 0 0 0 0,-3 0 0 0 0,-5 0 0 0 0,-2 0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31T06:28:5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5865 7535 16383 0 0,'16'0'0'0'0,"51"0"0"0"0,77-1 0 0 0,69-2 0 0 0,49-3 0 0 0,26 0 0 0 0,1 0 0 0 0,-21 3 0 0 0,-36 3 0 0 0,-37 3 0 0 0,-31 0 0 0 0,-17 0 0 0 0,2 0 0 0 0,9-1 0 0 0,11-1 0 0 0,6 0 0 0 0,-4-1 0 0 0,-10-1 0 0 0,-16-2 0 0 0,-16 0 0 0 0,-15 0 0 0 0,-11 0 0 0 0,-5 0 0 0 0,-3 3 0 0 0,-1-1 0 0 0,7-1 0 0 0,5-1 0 0 0,5-1 0 0 0,2-1 0 0 0,-4 0 0 0 0,-10 0 0 0 0,-9 1 0 0 0,-12 1 0 0 0,-9 1 0 0 0,-9 1 0 0 0,-8 1 0 0 0,-5 0 0 0 0,-4 0 0 0 0,1 0 0 0 0,4 1 0 0 0,0-1 0 0 0,1 0 0 0 0,0 0 0 0 0,-1 1 0 0 0,-1 0 0 0 0,-2 2 0 0 0,0 1 0 0 0,-3-1 0 0 0,-4-1 0 0 0,-3 0 0 0 0,-3-2 0 0 0,0 0 0 0 0,-3 1 0 0 0,-1-1 0 0 0,-3-1 0 0 0,-1 1 0 0 0,-3 0 0 0 0,-2 0 0 0 0,-3 0 0 0 0,-3 0 0 0 0,-1 0 0 0 0,-4 0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31T06:28:52.00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9528 10090 16383 0 0,'18'0'0'0'0,"27"0"0"0"0,24 2 0 0 0,28 4 0 0 0,24 6 0 0 0,35 7 0 0 0,0 1 0 0 0,-6-1 0 0 0,-8-2 0 0 0,-11-2 0 0 0,-11-3 0 0 0,-6-3 0 0 0,-8-4 0 0 0,-5-3 0 0 0,1-1 0 0 0,0-1 0 0 0,0 0 0 0 0,0-1 0 0 0,-3 0 0 0 0,-9 1 0 0 0,-6 0 0 0 0,-9-1 0 0 0,-3 1 0 0 0,-2-2 0 0 0,1-1 0 0 0,1 0 0 0 0,0-2 0 0 0,3-1 0 0 0,3 1 0 0 0,3 0 0 0 0,-1 0 0 0 0,-4-4 0 0 0,-2-1 0 0 0,-4 1 0 0 0,-4-1 0 0 0,-8 0 0 0 0,-10 3 0 0 0,-9 1 0 0 0,-10 3 0 0 0,-8 1 0 0 0,-2 1 0 0 0,-1 1 0 0 0,4 0 0 0 0,11 0 0 0 0,11-3 0 0 0,6 0 0 0 0,1 0 0 0 0,-3 0 0 0 0,-3 1 0 0 0,-1 1 0 0 0,-1-2 0 0 0,4-1 0 0 0,1 1 0 0 0,0 0 0 0 0,1 1 0 0 0,2-1 0 0 0,2 0 0 0 0,0 0 0 0 0,3 0 0 0 0,2 1 0 0 0,-2-1 0 0 0,0 0 0 0 0,-1 1 0 0 0,-2-1 0 0 0,-2-1 0 0 0,-2 0 0 0 0,-2 0 0 0 0,0 2 0 0 0,3 0 0 0 0,1 1 0 0 0,2 1 0 0 0,0 0 0 0 0,-2 0 0 0 0,-2 0 0 0 0,-2 0 0 0 0,-1 0 0 0 0,0 0 0 0 0,-1 0 0 0 0,1 0 0 0 0,3 0 0 0 0,0 0 0 0 0,0 0 0 0 0,-2 0 0 0 0,-2 0 0 0 0,-5 0 0 0 0,-5 0 0 0 0,-4 0 0 0 0,1 0 0 0 0,-3 0 0 0 0,-1 0 0 0 0,-2 0 0 0 0,-1 0 0 0 0,-1 0 0 0 0,1 0 0 0 0,2 0 0 0 0,1 0 0 0 0,0 0 0 0 0,-3 0 0 0 0,-2 0 0 0 0,-2 0 0 0 0,-1 0 0 0 0,-1 0 0 0 0,-1 0 0 0 0,0 0 0 0 0,-3 0 0 0 0,0 0 0 0 0,0-3 0 0 0,0 0 0 0 0,2 1 0 0 0,2 1 0 0 0,2-1 0 0 0,2 1 0 0 0,0 1 0 0 0,1 0 0 0 0,0 0 0 0 0,-2 0 0 0 0,-5-2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5-31T06:28:52.00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6103 10539 16383 0 0,'7'0'0'0'0,"15"0"0"0"0,23 0 0 0 0,21 0 0 0 0,18 1 0 0 0,11 0 0 0 0,5 3 0 0 0,0-1 0 0 0,-6 0 0 0 0,-9-1 0 0 0,-8 0 0 0 0,-8-2 0 0 0,-3 0 0 0 0,1-3 0 0 0,5-3 0 0 0,3-2 0 0 0,1 1 0 0 0,4 0 0 0 0,3-2 0 0 0,2-1 0 0 0,2 1 0 0 0,3-3 0 0 0,0 0 0 0 0,-5 2 0 0 0,-8 1 0 0 0,-5 1 0 0 0,-4 0 0 0 0,-4 1 0 0 0,-4 1 0 0 0,-3 1 0 0 0,-4 2 0 0 0,-6 2 0 0 0,-5 0 0 0 0,-4 0 0 0 0,-2 2 0 0 0,-1-1 0 0 0,-1 0 0 0 0,2 1 0 0 0,3-1 0 0 0,6 0 0 0 0,3 0 0 0 0,7 0 0 0 0,6 0 0 0 0,0 0 0 0 0,2 0 0 0 0,-4 0 0 0 0,-4 0 0 0 0,-2 0 0 0 0,-1 0 0 0 0,-1 0 0 0 0,-3 0 0 0 0,-1 0 0 0 0,-1 0 0 0 0,-1 0 0 0 0,2 1 0 0 0,-1 1 0 0 0,-1 1 0 0 0,0 0 0 0 0,-3 0 0 0 0,-5 0 0 0 0,-4 0 0 0 0,-4 0 0 0 0,-4-2 0 0 0,-4 1 0 0 0,-3-2 0 0 0,-1 0 0 0 0,-2 0 0 0 0,1 0 0 0 0,0 0 0 0 0,0 0 0 0 0,-1 0 0 0 0,1 0 0 0 0,1-1 0 0 0,1 1 0 0 0,8 0 0 0 0,5 0 0 0 0,1 0 0 0 0,-1 0 0 0 0,1 0 0 0 0,-2-1 0 0 0,-2-1 0 0 0,-1-1 0 0 0,-1 1 0 0 0,-1 0 0 0 0,-1 1 0 0 0,-2 0 0 0 0,-2 1 0 0 0,1 0 0 0 0,-1 0 0 0 0,-1 0 0 0 0,0 0 0 0 0,1 0 0 0 0,-2 0 0 0 0,1 1 0 0 0,2-1 0 0 0,0 0 0 0 0,-1 0 0 0 0,1 0 0 0 0,-1 0 0 0 0,-1 0 0 0 0,0 0 0 0 0,1 0 0 0 0,1 0 0 0 0,0 0 0 0 0,2 0 0 0 0,-1 0 0 0 0,-1 0 0 0 0,-1 0 0 0 0,-2 0 0 0 0,-2 0 0 0 0,-1 0 0 0 0,-2 0 0 0 0,0 0 0 0 0,0 0 0 0 0,-1 0 0 0 0,0 3 0 0 0,0-2 0 0 0,0 1 0 0 0,-1-1 0 0 0,-1 0 0 0 0,-1 0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2016" y="942858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64F923B6-97FF-4AF0-A17D-1758840DBBE2}" type="datetimeFigureOut">
              <a:rPr lang="de-AT" smtClean="0"/>
              <a:t>29.07.2026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-317500" y="674688"/>
            <a:ext cx="7432675" cy="4181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854894" y="4963319"/>
            <a:ext cx="5090351" cy="421882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2945659" y="9428582"/>
            <a:ext cx="904784" cy="4980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fld id="{F0A5DA3B-92D6-4D4B-9895-D15CB563B5E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36113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2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96000" indent="-171450" algn="l" defTabSz="914400" rtl="0" eaLnBrk="1" latinLnBrk="0" hangingPunct="1">
      <a:spcBef>
        <a:spcPts val="200"/>
      </a:spcBef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792000" indent="-171450" algn="l" defTabSz="914400" rtl="0" eaLnBrk="1" latinLnBrk="0" hangingPunct="1">
      <a:spcBef>
        <a:spcPts val="200"/>
      </a:spcBef>
      <a:buFont typeface="Courier New" pitchFamily="49" charset="0"/>
      <a:buChar char="o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188000" indent="-171450" algn="l" defTabSz="914400" rtl="0" eaLnBrk="1" latinLnBrk="0" hangingPunct="1">
      <a:spcBef>
        <a:spcPts val="200"/>
      </a:spcBef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584000" indent="-171450" algn="l" defTabSz="914400" rtl="0" eaLnBrk="1" latinLnBrk="0" hangingPunct="1">
      <a:spcBef>
        <a:spcPts val="200"/>
      </a:spcBef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16725" cy="3833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246097" y="4004442"/>
            <a:ext cx="6338104" cy="5194556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114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995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20940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217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70552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30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602923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31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701082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8669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33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278135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34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851552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35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5183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16725" cy="38338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236541" y="4108345"/>
            <a:ext cx="6223430" cy="4794528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8951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36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606845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de-AT" dirty="0"/>
            </a:b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37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458750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38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344765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39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145828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92600" y="-11796713"/>
            <a:ext cx="2215991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845751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DD5F0-6776-48D4-BFFF-E4F34424B5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8681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DA511-D75D-4964-BCA3-321C101B0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EC746B-8FF3-5E3D-6458-C11E4415D7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12B307-77D2-F38B-260C-244848043C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013EF1-BD9C-79A7-5726-E4062FB6BB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DD5F0-6776-48D4-BFFF-E4F34424B5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68923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DD5F0-6776-48D4-BFFF-E4F34424B5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87698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4553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C5796-0AA9-C2DF-E5A6-D74CE31FC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ED349D1-0588-CBF5-FE87-E12FDB4B7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E6C4A70-C9C2-DEE5-A9EF-FAD99C30C6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5139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0" y="93663"/>
            <a:ext cx="6815138" cy="3833812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131423" y="4060583"/>
            <a:ext cx="6443221" cy="5395160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0244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7C1FE-5E94-486C-5FB5-10BE1A613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C342A18-B31B-5ACD-A633-6C0577E01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9FA99E0-07F8-7AC0-5A4C-84F346FF6F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242424"/>
              </a:solidFill>
              <a:highlight>
                <a:srgbClr val="FFFFFF"/>
              </a:highlight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9484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5EAAB-47EA-A521-EC98-401BC0CC2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40184D9-0334-E824-0388-2E260FE4EE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B12444E-8938-BEF8-FFB4-6A7E01841A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9324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B778C-A303-383E-C2CE-114176E46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F5ABD16-1137-B6F6-0747-744F179B4D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CB20A1E-D761-E658-CBEF-32DB50F25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50793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7FBC1-C740-D639-EE61-60E245FFA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A0C21F7-1E5B-2060-AFEB-96BFBC704B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DC5CE6D4-E52A-FA37-2DF1-09813FD117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44358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207AD-ACDF-8D8C-A592-5BEC32E80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1A43D24-09D3-8E40-A018-C3CF678F9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616A0E2-61CC-0841-9502-A97B57DFFE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0158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C4DF4-9753-8561-0C53-430CF981D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AC440C5-9CBD-E8AB-4446-D9E60C00E0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9032B30-F3CB-1F77-3D75-C374059917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182163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B4765-FA9F-BA67-7F6B-EB3FC2381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4BAB85B-9621-D1F6-3F92-69BCCFC6EC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08AA583-3FE8-4640-1D12-A454B62B8B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err="1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613860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2B13F-D64D-36AB-6A95-15F044109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C39BE84-6EB7-7108-ADA5-EA8BF18637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2F36AC7-243B-082F-77A3-25AF95CE4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35185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8E67DF-17D5-7793-8A16-5E7DE59EB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01189A7-679C-7F9E-7151-34B1279463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952DFFF-4410-F5EA-7A23-6C97CEAD37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05715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0EE5B-4991-0C84-3E84-572BCC29E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5DC333E-581E-7683-294D-BF691517D5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3DAC162-BEC5-5AA5-346F-67963A381B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4542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6808787" cy="38290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105118" y="4009219"/>
            <a:ext cx="6631981" cy="5715163"/>
          </a:xfrm>
        </p:spPr>
        <p:txBody>
          <a:bodyPr/>
          <a:lstStyle/>
          <a:p>
            <a:endParaRPr lang="de-AT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577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577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1392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9A34232D-C5CA-B124-7DF7-CFD9A6EE61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3745">
              <a:defRPr sz="23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1pPr>
            <a:lvl2pPr marL="687698" indent="-261908" defTabSz="883745">
              <a:defRPr sz="23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2pPr>
            <a:lvl3pPr marL="1059881" indent="-208300" defTabSz="883745">
              <a:defRPr sz="23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3pPr>
            <a:lvl4pPr marL="1485671" indent="-208300" defTabSz="883745">
              <a:defRPr sz="23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4pPr>
            <a:lvl5pPr marL="1911462" indent="-208300" defTabSz="883745">
              <a:defRPr sz="23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5pPr>
            <a:lvl6pPr marL="2352568" indent="-208300" defTabSz="8837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6pPr>
            <a:lvl7pPr marL="2793675" indent="-208300" defTabSz="8837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7pPr>
            <a:lvl8pPr marL="3234781" indent="-208300" defTabSz="8837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8pPr>
            <a:lvl9pPr marL="3675888" indent="-208300" defTabSz="883745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9pPr>
          </a:lstStyle>
          <a:p>
            <a:pPr marL="0" marR="0" lvl="0" indent="0" algn="r" defTabSz="88374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FC98D9A-3D51-43FE-9B34-5ED969ACECDD}" type="slidenum">
              <a:rPr kumimoji="0" lang="de-DE" altLang="de-DE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128" charset="-128"/>
                <a:cs typeface="+mn-cs"/>
              </a:rPr>
              <a:pPr marL="0" marR="0" lvl="0" indent="0" algn="r" defTabSz="88374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de-DE" altLang="de-DE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128" charset="-128"/>
              <a:cs typeface="+mn-cs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93784B60-7A17-00D7-48D4-17EF7182B1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C8B1FCB-8B21-A50E-40D5-D25B25A9F7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de-AT" altLang="de-DE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7D53D-6AFD-0122-764A-545EE2487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C28CC11-561A-3401-54DF-A2AD66415B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C8770C3-2A4B-1F49-0CDB-4BB8AE9CB9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/>
              <a:t>  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3C5C76A-D9EA-8F29-078F-E634C58E1A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90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065B1E-82B3-4E6D-9CB1-882FC0BAAA00}" type="slidenum">
              <a:rPr kumimoji="0" lang="de-DE" altLang="de-DE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128" charset="-128"/>
                <a:cs typeface="+mn-cs"/>
              </a:rPr>
              <a:pPr marL="0" marR="0" lvl="0" indent="0" algn="r" defTabSz="91901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de-DE" altLang="de-DE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12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29811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2F060-3ED1-1F57-C28A-39EE47221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8E30226-7D4E-3B6B-3BD9-EC7BF8AE0A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70D0814-132C-4D2B-CDC0-55DEB5D8B3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/>
              <a:t>  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53AE060-3B02-F7AC-D1DF-38C1DC2919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90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065B1E-82B3-4E6D-9CB1-882FC0BAAA00}" type="slidenum">
              <a:rPr kumimoji="0" lang="de-DE" altLang="de-DE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128" charset="-128"/>
                <a:cs typeface="+mn-cs"/>
              </a:rPr>
              <a:pPr marL="0" marR="0" lvl="0" indent="0" algn="r" defTabSz="91901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de-DE" altLang="de-DE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12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391077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569199-B814-9266-46A4-5AFFC0B39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6195F5A-64AD-612B-5A3B-C43316D26D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8BBDD97-76EC-D58B-EDB5-AEF7FDD5C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/>
              <a:t>  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9E5F3C9-F35D-1C85-7401-BB527F1B3E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90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065B1E-82B3-4E6D-9CB1-882FC0BAAA00}" type="slidenum">
              <a:rPr kumimoji="0" lang="de-DE" altLang="de-DE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128" charset="-128"/>
                <a:cs typeface="+mn-cs"/>
              </a:rPr>
              <a:pPr marL="0" marR="0" lvl="0" indent="0" algn="r" defTabSz="91901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de-DE" altLang="de-DE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12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319318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>
            <a:extLst>
              <a:ext uri="{FF2B5EF4-FFF2-40B4-BE49-F238E27FC236}">
                <a16:creationId xmlns:a16="http://schemas.microsoft.com/office/drawing/2014/main" id="{C852E731-2B77-F45F-E45A-DF9A84D5E8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Notizenplatzhalter 2">
            <a:extLst>
              <a:ext uri="{FF2B5EF4-FFF2-40B4-BE49-F238E27FC236}">
                <a16:creationId xmlns:a16="http://schemas.microsoft.com/office/drawing/2014/main" id="{684A3FAD-CABA-B962-0B2D-3B9D154319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AT" altLang="de-DE" dirty="0">
              <a:latin typeface="Arial" panose="020B0604020202020204" pitchFamily="34" charset="0"/>
            </a:endParaRPr>
          </a:p>
        </p:txBody>
      </p:sp>
      <p:sp>
        <p:nvSpPr>
          <p:cNvPr id="16388" name="Foliennummernplatzhalter 3">
            <a:extLst>
              <a:ext uri="{FF2B5EF4-FFF2-40B4-BE49-F238E27FC236}">
                <a16:creationId xmlns:a16="http://schemas.microsoft.com/office/drawing/2014/main" id="{1497DEE1-E3C3-0F6A-4751-2AB0995303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1pPr>
            <a:lvl2pPr marL="742950" indent="-285750" defTabSz="919163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2pPr>
            <a:lvl3pPr marL="1143000" indent="-228600" defTabSz="919163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3pPr>
            <a:lvl4pPr marL="1600200" indent="-228600" defTabSz="919163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4pPr>
            <a:lvl5pPr marL="2057400" indent="-228600" defTabSz="919163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5pPr>
            <a:lvl6pPr marL="25146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6pPr>
            <a:lvl7pPr marL="29718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7pPr>
            <a:lvl8pPr marL="34290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8pPr>
            <a:lvl9pPr marL="3886200" indent="-228600" defTabSz="9191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-128" charset="-128"/>
              </a:defRPr>
            </a:lvl9pPr>
          </a:lstStyle>
          <a:p>
            <a:pPr marL="0" marR="0" lvl="0" indent="0" algn="r" defTabSz="9191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E4554D9-55C0-4166-8160-70EAC74357EC}" type="slidenum">
              <a:rPr kumimoji="0" lang="de-DE" altLang="de-DE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128" charset="-128"/>
                <a:cs typeface="+mn-cs"/>
              </a:rPr>
              <a:pPr marL="0" marR="0" lvl="0" indent="0" algn="r" defTabSz="91916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de-DE" altLang="de-DE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128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E7632-06A1-6EFE-C78E-7F1465726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166BB87-FA4C-5B03-92BA-F396E4FF27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59DCDC1-C8C5-D6DF-CBBF-3930D0861C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/>
              <a:t>  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FC5203-96B8-6BBF-4038-0F78523FCD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901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065B1E-82B3-4E6D-9CB1-882FC0BAAA00}" type="slidenum">
              <a:rPr kumimoji="0" lang="de-DE" altLang="de-DE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itchFamily="-128" charset="-128"/>
                <a:cs typeface="+mn-cs"/>
              </a:rPr>
              <a:pPr marL="0" marR="0" lvl="0" indent="0" algn="r" defTabSz="919014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de-DE" altLang="de-DE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ヒラギノ角ゴ Pro W3" pitchFamily="-12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2020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67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14256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70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70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148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70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70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554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ctr" defTabSz="9170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A5DA3B-92D6-4D4B-9895-D15CB563B5E4}" type="slidenum">
              <a:rPr kumimoji="0" lang="de-A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705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A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67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E84088-CD20-4D34-B8E8-BAA6E2248B0E}" type="slidenum">
              <a:rPr lang="de-AT" smtClean="0"/>
              <a:t>24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63189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25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05789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mit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1007390"/>
            <a:ext cx="9144001" cy="413611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341739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36005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52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links-Bild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3227167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_Marginalspalte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2" y="1295999"/>
            <a:ext cx="5990589" cy="33264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789420" y="1295999"/>
            <a:ext cx="1729105" cy="33264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723815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SmartArt-Platzhalter 5"/>
          <p:cNvSpPr>
            <a:spLocks noGrp="1"/>
          </p:cNvSpPr>
          <p:nvPr>
            <p:ph type="dgm" sz="quarter" idx="14"/>
          </p:nvPr>
        </p:nvSpPr>
        <p:spPr>
          <a:xfrm>
            <a:off x="539750" y="1295999"/>
            <a:ext cx="7978776" cy="3326400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2257957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2" y="1296000"/>
            <a:ext cx="7978775" cy="33264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2948340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beliebig-2-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9965579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936000"/>
            <a:ext cx="5389200" cy="1264276"/>
          </a:xfrm>
        </p:spPr>
        <p:txBody>
          <a:bodyPr/>
          <a:lstStyle>
            <a:lvl1pPr>
              <a:lnSpc>
                <a:spcPct val="11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780000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70632388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32740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mit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1007390"/>
            <a:ext cx="9144001" cy="413611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80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0" y="1341739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40000" y="2360058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1" y="4320001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3" y="169201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200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57451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ohne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1" y="1084027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40000" y="209922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1" y="4320001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3" y="169201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200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3365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1"/>
            <a:ext cx="7978776" cy="3380775"/>
          </a:xfrm>
        </p:spPr>
        <p:txBody>
          <a:bodyPr/>
          <a:lstStyle>
            <a:lvl1pPr indent="-251994">
              <a:lnSpc>
                <a:spcPct val="110000"/>
              </a:lnSpc>
              <a:spcAft>
                <a:spcPts val="1200"/>
              </a:spcAft>
              <a:defRPr/>
            </a:lvl1pPr>
            <a:lvl2pPr indent="-251994">
              <a:lnSpc>
                <a:spcPct val="110000"/>
              </a:lnSpc>
              <a:spcAft>
                <a:spcPts val="1200"/>
              </a:spcAft>
              <a:defRPr/>
            </a:lvl2pPr>
            <a:lvl3pPr marL="755631" indent="-250819">
              <a:lnSpc>
                <a:spcPct val="110000"/>
              </a:lnSpc>
              <a:spcAft>
                <a:spcPts val="1200"/>
              </a:spcAft>
              <a:defRPr/>
            </a:lvl3pPr>
            <a:lvl4pPr marL="1043974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Folientitel und Datum in Fußzeile einfügen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749102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2-nebene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1"/>
            <a:ext cx="3812400" cy="3380775"/>
          </a:xfrm>
        </p:spPr>
        <p:txBody>
          <a:bodyPr/>
          <a:lstStyle>
            <a:lvl1pPr indent="-251994">
              <a:lnSpc>
                <a:spcPct val="110000"/>
              </a:lnSpc>
              <a:spcAft>
                <a:spcPts val="1200"/>
              </a:spcAft>
              <a:defRPr/>
            </a:lvl1pPr>
            <a:lvl2pPr indent="-251994">
              <a:lnSpc>
                <a:spcPct val="110000"/>
              </a:lnSpc>
              <a:spcAft>
                <a:spcPts val="1200"/>
              </a:spcAft>
              <a:defRPr/>
            </a:lvl2pPr>
            <a:lvl3pPr marL="755631" indent="-250819">
              <a:lnSpc>
                <a:spcPct val="110000"/>
              </a:lnSpc>
              <a:spcAft>
                <a:spcPts val="1200"/>
              </a:spcAft>
              <a:defRPr/>
            </a:lvl3pPr>
            <a:lvl4pPr marL="1043974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06125" y="1295999"/>
            <a:ext cx="3812400" cy="3380775"/>
          </a:xfrm>
        </p:spPr>
        <p:txBody>
          <a:bodyPr/>
          <a:lstStyle>
            <a:lvl1pPr indent="-251994">
              <a:lnSpc>
                <a:spcPct val="110000"/>
              </a:lnSpc>
              <a:spcAft>
                <a:spcPts val="1200"/>
              </a:spcAft>
              <a:defRPr/>
            </a:lvl1pPr>
            <a:lvl2pPr indent="-251994">
              <a:lnSpc>
                <a:spcPct val="110000"/>
              </a:lnSpc>
              <a:spcAft>
                <a:spcPts val="1200"/>
              </a:spcAft>
              <a:defRPr/>
            </a:lvl2pPr>
            <a:lvl3pPr marL="755631" indent="-250819">
              <a:lnSpc>
                <a:spcPct val="110000"/>
              </a:lnSpc>
              <a:spcAft>
                <a:spcPts val="1200"/>
              </a:spcAft>
              <a:defRPr/>
            </a:lvl3pPr>
            <a:lvl4pPr marL="1043974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99845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Text-links-Bild-u-Foto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05351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3962339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und-Marginal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1"/>
            <a:ext cx="5990400" cy="3380775"/>
          </a:xfrm>
        </p:spPr>
        <p:txBody>
          <a:bodyPr/>
          <a:lstStyle>
            <a:lvl1pPr indent="-251994">
              <a:lnSpc>
                <a:spcPct val="110000"/>
              </a:lnSpc>
              <a:spcAft>
                <a:spcPts val="1200"/>
              </a:spcAft>
              <a:defRPr/>
            </a:lvl1pPr>
            <a:lvl2pPr indent="-251994">
              <a:lnSpc>
                <a:spcPct val="110000"/>
              </a:lnSpc>
              <a:spcAft>
                <a:spcPts val="1200"/>
              </a:spcAft>
              <a:defRPr/>
            </a:lvl2pPr>
            <a:lvl3pPr marL="755631" indent="-250819">
              <a:lnSpc>
                <a:spcPct val="110000"/>
              </a:lnSpc>
              <a:spcAft>
                <a:spcPts val="1200"/>
              </a:spcAft>
              <a:defRPr/>
            </a:lvl3pPr>
            <a:lvl4pPr marL="1043974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90526" y="1295999"/>
            <a:ext cx="1728000" cy="3380775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1200"/>
              </a:spcAft>
              <a:buNone/>
              <a:defRPr sz="1400"/>
            </a:lvl1pPr>
            <a:lvl2pPr indent="-251994">
              <a:lnSpc>
                <a:spcPts val="2400"/>
              </a:lnSpc>
              <a:spcAft>
                <a:spcPts val="1200"/>
              </a:spcAft>
              <a:defRPr/>
            </a:lvl2pPr>
            <a:lvl3pPr marL="755631" indent="-250819">
              <a:lnSpc>
                <a:spcPts val="2400"/>
              </a:lnSpc>
              <a:spcAft>
                <a:spcPts val="1200"/>
              </a:spcAft>
              <a:defRPr/>
            </a:lvl3pPr>
            <a:lvl4pPr marL="1043974" indent="-251994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409471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2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1621101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2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05425" y="4314826"/>
            <a:ext cx="3213100" cy="307975"/>
          </a:xfrm>
          <a:solidFill>
            <a:schemeClr val="bg2"/>
          </a:solidFill>
        </p:spPr>
        <p:txBody>
          <a:bodyPr lIns="108000" rIns="108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 err="1"/>
              <a:t>Fototext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1152179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0853607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5999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1" y="4347075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9184135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links-Bild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1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3457803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Text-links-Bild-u-Foto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1" y="1295999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05352" y="4347075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4928561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_Marginalspalte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2" y="1295999"/>
            <a:ext cx="5990589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789420" y="1295999"/>
            <a:ext cx="1729105" cy="33264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4313192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SmartArt-Platzhalter 5"/>
          <p:cNvSpPr>
            <a:spLocks noGrp="1"/>
          </p:cNvSpPr>
          <p:nvPr>
            <p:ph type="dgm" sz="quarter" idx="14"/>
          </p:nvPr>
        </p:nvSpPr>
        <p:spPr>
          <a:xfrm>
            <a:off x="539750" y="1295999"/>
            <a:ext cx="7978776" cy="3326400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1394497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2" y="1296000"/>
            <a:ext cx="79787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0095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_Marginalspalte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5999"/>
            <a:ext cx="5990589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789419" y="1295999"/>
            <a:ext cx="1729105" cy="33264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0199004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beliebig-2-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886579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936000"/>
            <a:ext cx="5389200" cy="1264276"/>
          </a:xfrm>
        </p:spPr>
        <p:txBody>
          <a:bodyPr/>
          <a:lstStyle>
            <a:lvl1pPr>
              <a:lnSpc>
                <a:spcPct val="11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780000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0826629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D8BD707-D9CF-40AE-B4C6-C98DA3205C09}" type="datetimeFigureOut">
              <a:rPr lang="en-US" sz="1350" smtClean="0">
                <a:solidFill>
                  <a:srgbClr val="000000"/>
                </a:solidFill>
              </a:rPr>
              <a:pPr defTabSz="685800">
                <a:defRPr/>
              </a:pPr>
              <a:t>7/29/2026</a:t>
            </a:fld>
            <a:endParaRPr lang="en-US" sz="1350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B6F15528-21DE-4FAA-801E-634DDDAF4B2B}" type="slidenum">
              <a:rPr lang="en-US" smtClean="0">
                <a:solidFill>
                  <a:srgbClr val="000000"/>
                </a:solidFill>
              </a:rPr>
              <a:pPr defTabSz="685800">
                <a:defRPr/>
              </a:pPr>
              <a:t>‹Nr.›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56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SmartArt-Platzhalter 5"/>
          <p:cNvSpPr>
            <a:spLocks noGrp="1"/>
          </p:cNvSpPr>
          <p:nvPr>
            <p:ph type="dgm" sz="quarter" idx="14"/>
          </p:nvPr>
        </p:nvSpPr>
        <p:spPr>
          <a:xfrm>
            <a:off x="539750" y="1295999"/>
            <a:ext cx="7978776" cy="3326400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5806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56011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beliebig-2-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06544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936000"/>
            <a:ext cx="5389200" cy="1264276"/>
          </a:xfrm>
        </p:spPr>
        <p:txBody>
          <a:bodyPr/>
          <a:lstStyle>
            <a:lvl1pPr>
              <a:lnSpc>
                <a:spcPct val="11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780000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0805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1296001"/>
            <a:ext cx="7978776" cy="3380775"/>
          </a:xfrm>
        </p:spPr>
        <p:txBody>
          <a:bodyPr/>
          <a:lstStyle>
            <a:lvl1pPr indent="-251994">
              <a:lnSpc>
                <a:spcPct val="110000"/>
              </a:lnSpc>
              <a:spcAft>
                <a:spcPts val="1200"/>
              </a:spcAft>
              <a:defRPr/>
            </a:lvl1pPr>
            <a:lvl2pPr indent="-251994">
              <a:lnSpc>
                <a:spcPct val="110000"/>
              </a:lnSpc>
              <a:spcAft>
                <a:spcPts val="1200"/>
              </a:spcAft>
              <a:defRPr/>
            </a:lvl2pPr>
            <a:lvl3pPr marL="755631" indent="-250819">
              <a:lnSpc>
                <a:spcPct val="110000"/>
              </a:lnSpc>
              <a:spcAft>
                <a:spcPts val="1200"/>
              </a:spcAft>
              <a:defRPr/>
            </a:lvl3pPr>
            <a:lvl4pPr marL="1043974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 noProof="0" dirty="0"/>
              <a:t>First Level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2" y="788400"/>
            <a:ext cx="7978525" cy="432000"/>
          </a:xfrm>
        </p:spPr>
        <p:txBody>
          <a:bodyPr/>
          <a:lstStyle/>
          <a:p>
            <a:r>
              <a:rPr lang="en-GB" noProof="0" dirty="0"/>
              <a:t>Edit title master format by clicking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Presentation title and date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en-GB" noProof="0" smtClean="0"/>
              <a:pPr/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20137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539750" y="1296001"/>
            <a:ext cx="7978776" cy="3380775"/>
          </a:xfrm>
        </p:spPr>
        <p:txBody>
          <a:bodyPr/>
          <a:lstStyle>
            <a:lvl1pPr indent="-251994">
              <a:lnSpc>
                <a:spcPct val="110000"/>
              </a:lnSpc>
              <a:spcAft>
                <a:spcPts val="1200"/>
              </a:spcAft>
              <a:defRPr/>
            </a:lvl1pPr>
            <a:lvl2pPr indent="-251994">
              <a:lnSpc>
                <a:spcPct val="110000"/>
              </a:lnSpc>
              <a:spcAft>
                <a:spcPts val="1200"/>
              </a:spcAft>
              <a:defRPr/>
            </a:lvl2pPr>
            <a:lvl3pPr marL="755631" indent="-250819">
              <a:lnSpc>
                <a:spcPct val="110000"/>
              </a:lnSpc>
              <a:spcAft>
                <a:spcPts val="1200"/>
              </a:spcAft>
              <a:defRPr/>
            </a:lvl3pPr>
            <a:lvl4pPr marL="1043974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GB" noProof="0" dirty="0"/>
              <a:t>First Level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2" y="788400"/>
            <a:ext cx="7978525" cy="432000"/>
          </a:xfrm>
        </p:spPr>
        <p:txBody>
          <a:bodyPr/>
          <a:lstStyle/>
          <a:p>
            <a:r>
              <a:rPr lang="en-GB" noProof="0" dirty="0"/>
              <a:t>Edit title master format by clicking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Presentation title and date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en-GB" noProof="0" smtClean="0"/>
              <a:pPr/>
              <a:t>‹Nr.›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062438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8AA93-A8A8-B7E1-562D-EE53187267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273961-6D2D-5A1E-F818-BEEB30CDD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EE81C-8268-EC5F-2CE3-DA661A444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9AF48-9256-03D1-5545-D7A8C3C7C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487FF-72EE-4731-C725-C9B47995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422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ohne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0" y="1084027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09922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90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8EFC9-4E4B-4C0A-E064-05CCA3550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B463-F1DA-BD0E-86AA-9F09571B4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04314-E79C-147D-2ECA-AD6740757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700A1-0231-F746-10BB-D14E8F6AD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623A6-6E62-6DB3-B013-2959E9B77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5603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A7099-A6C6-86D0-22BF-D4E923502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7402A9-3267-432F-FDA5-D97FC2825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C228C-6662-B42D-3E50-C10928827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99A13-24B1-D810-0D0E-394F9381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C2CB8-355B-16EC-60EE-E5FB5D52C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14605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2B900-CF4E-0FB5-9A36-44719FFA9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255E4-B526-B142-494C-A59FEF52C1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1DA687-B98B-1D54-9268-9794A793B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3951BA-C73B-9CD2-6D60-B65D4689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A7957-FDA5-F74E-4B88-68559F7A9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A6DDB0-E23D-6672-D3B6-DD9A37202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39875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1E846-3B90-D0DC-FE02-D8C9FC7EA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FAD7AB-4A81-BC99-B91E-C97A84E06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493D9-901D-82DB-4FCA-2E814BC2E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BC83F8-26D4-B7C7-7F01-8956B3E145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93AC04-FBF5-3E83-7C1D-2627B2A431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D99A76-D373-AA24-DCF2-ADB4CCB5F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6E9060-3BC5-1FD1-8DED-02ECBF230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F10E8C-6590-77D6-B975-70DB32520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5872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540A0-ABE8-892D-685E-96AECDA67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D3729-C13C-D8AE-1998-671C59CD7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A61B4E-70F8-E69A-9256-DE06E1B2F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23C75D-8BEE-EE9C-619F-975EF4603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505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E7CF72-3683-593B-98DA-FE09CB87C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15FE21-BA5F-8868-801F-CA09EF33D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5A957E-7F1C-2AC5-A476-6580B91E2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64657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49000-4D5A-AA23-A941-3DDB47B5F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2FF5A-E1BA-65B5-54B7-62C8EA0BE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B51421-6F2D-7E60-9065-C5FED333A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217E70-C95B-5642-97E1-C9845717B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D87C62-C2FB-28B4-57F2-66F3BEE00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8D1685-A36B-ECB6-C1C9-CFB91D945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34772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617C7-4277-636A-9ACA-3E02002E1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0A5781-C3BC-5816-A694-24FFDED792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023000-6E27-A345-A493-CC7AE4C7C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5EB99-DBEE-0014-0DBB-11CA9E700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40993-F2F6-D6E1-C4A4-CCC1A9D99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CCB411-935B-A01A-A814-624869BA4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0990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EC02E-5D9E-F56E-4FB5-B0F80782D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475ED7-059A-1829-A2F6-8B94D177CF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9C9ED-A7F8-03C4-9DD8-A160083E4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ABBF5-CC6B-F763-8174-C84637A87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D37B4-88F1-5D03-9808-2488069B9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5141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072382-1C7A-389E-7DC8-CD8583D4F1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28B75A-F0D7-C4FF-4590-B094965571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64368-A825-81F6-F5CC-A1B77BCD2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67BAA-7D4F-7315-4B57-7D07F5A51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13355B-816C-D714-B954-C587213F0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67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7978776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Folientitel und Datum in Fußzeile einfügen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8377188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900" b="0" i="0">
                <a:ln>
                  <a:noFill/>
                </a:ln>
                <a:solidFill>
                  <a:schemeClr val="tx2"/>
                </a:solidFill>
                <a:latin typeface="Roboto Regular" charset="0"/>
                <a:ea typeface="Roboto Regular" charset="0"/>
                <a:cs typeface="Roboto Regular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30443"/>
      </p:ext>
    </p:extLst>
  </p:cSld>
  <p:clrMapOvr>
    <a:masterClrMapping/>
  </p:clrMapOvr>
  <p:transition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9888D31-20D4-4261-812C-1F09979416F4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189826" y="78562"/>
            <a:ext cx="5690180" cy="4744286"/>
          </a:xfrm>
          <a:custGeom>
            <a:avLst/>
            <a:gdLst>
              <a:gd name="connsiteX0" fmla="*/ 7320413 w 7586906"/>
              <a:gd name="connsiteY0" fmla="*/ 3760437 h 6325714"/>
              <a:gd name="connsiteX1" fmla="*/ 7318253 w 7586906"/>
              <a:gd name="connsiteY1" fmla="*/ 3766264 h 6325714"/>
              <a:gd name="connsiteX2" fmla="*/ 7321102 w 7586906"/>
              <a:gd name="connsiteY2" fmla="*/ 3765647 h 6325714"/>
              <a:gd name="connsiteX3" fmla="*/ 7320413 w 7586906"/>
              <a:gd name="connsiteY3" fmla="*/ 3760437 h 6325714"/>
              <a:gd name="connsiteX4" fmla="*/ 7445403 w 7586906"/>
              <a:gd name="connsiteY4" fmla="*/ 3428271 h 6325714"/>
              <a:gd name="connsiteX5" fmla="*/ 7438767 w 7586906"/>
              <a:gd name="connsiteY5" fmla="*/ 3433426 h 6325714"/>
              <a:gd name="connsiteX6" fmla="*/ 7438872 w 7586906"/>
              <a:gd name="connsiteY6" fmla="*/ 3433083 h 6325714"/>
              <a:gd name="connsiteX7" fmla="*/ 7444388 w 7586906"/>
              <a:gd name="connsiteY7" fmla="*/ 3428938 h 6325714"/>
              <a:gd name="connsiteX8" fmla="*/ 7445403 w 7586906"/>
              <a:gd name="connsiteY8" fmla="*/ 3428271 h 6325714"/>
              <a:gd name="connsiteX9" fmla="*/ 7083083 w 7586906"/>
              <a:gd name="connsiteY9" fmla="*/ 3403159 h 6325714"/>
              <a:gd name="connsiteX10" fmla="*/ 7078476 w 7586906"/>
              <a:gd name="connsiteY10" fmla="*/ 3403309 h 6325714"/>
              <a:gd name="connsiteX11" fmla="*/ 7080901 w 7586906"/>
              <a:gd name="connsiteY11" fmla="*/ 3405323 h 6325714"/>
              <a:gd name="connsiteX12" fmla="*/ 7083083 w 7586906"/>
              <a:gd name="connsiteY12" fmla="*/ 3403159 h 6325714"/>
              <a:gd name="connsiteX13" fmla="*/ 7272181 w 7586906"/>
              <a:gd name="connsiteY13" fmla="*/ 3052385 h 6325714"/>
              <a:gd name="connsiteX14" fmla="*/ 7270689 w 7586906"/>
              <a:gd name="connsiteY14" fmla="*/ 3053029 h 6325714"/>
              <a:gd name="connsiteX15" fmla="*/ 7270689 w 7586906"/>
              <a:gd name="connsiteY15" fmla="*/ 3053029 h 6325714"/>
              <a:gd name="connsiteX16" fmla="*/ 6580020 w 7586906"/>
              <a:gd name="connsiteY16" fmla="*/ 1466528 h 6325714"/>
              <a:gd name="connsiteX17" fmla="*/ 6578494 w 7586906"/>
              <a:gd name="connsiteY17" fmla="*/ 1468410 h 6325714"/>
              <a:gd name="connsiteX18" fmla="*/ 6579022 w 7586906"/>
              <a:gd name="connsiteY18" fmla="*/ 1467611 h 6325714"/>
              <a:gd name="connsiteX19" fmla="*/ 5998520 w 7586906"/>
              <a:gd name="connsiteY19" fmla="*/ 1134603 h 6325714"/>
              <a:gd name="connsiteX20" fmla="*/ 6001602 w 7586906"/>
              <a:gd name="connsiteY20" fmla="*/ 1136334 h 6325714"/>
              <a:gd name="connsiteX21" fmla="*/ 5998520 w 7586906"/>
              <a:gd name="connsiteY21" fmla="*/ 1134603 h 6325714"/>
              <a:gd name="connsiteX22" fmla="*/ 5277369 w 7586906"/>
              <a:gd name="connsiteY22" fmla="*/ 373923 h 6325714"/>
              <a:gd name="connsiteX23" fmla="*/ 5273651 w 7586906"/>
              <a:gd name="connsiteY23" fmla="*/ 376137 h 6325714"/>
              <a:gd name="connsiteX24" fmla="*/ 5273439 w 7586906"/>
              <a:gd name="connsiteY24" fmla="*/ 377452 h 6325714"/>
              <a:gd name="connsiteX25" fmla="*/ 5275854 w 7586906"/>
              <a:gd name="connsiteY25" fmla="*/ 377634 h 6325714"/>
              <a:gd name="connsiteX26" fmla="*/ 5277369 w 7586906"/>
              <a:gd name="connsiteY26" fmla="*/ 373923 h 6325714"/>
              <a:gd name="connsiteX27" fmla="*/ 5498520 w 7586906"/>
              <a:gd name="connsiteY27" fmla="*/ 63185 h 6325714"/>
              <a:gd name="connsiteX28" fmla="*/ 5497874 w 7586906"/>
              <a:gd name="connsiteY28" fmla="*/ 65299 h 6325714"/>
              <a:gd name="connsiteX29" fmla="*/ 5497972 w 7586906"/>
              <a:gd name="connsiteY29" fmla="*/ 64691 h 6325714"/>
              <a:gd name="connsiteX30" fmla="*/ 5820454 w 7586906"/>
              <a:gd name="connsiteY30" fmla="*/ 49252 h 6325714"/>
              <a:gd name="connsiteX31" fmla="*/ 5818179 w 7586906"/>
              <a:gd name="connsiteY31" fmla="*/ 49620 h 6325714"/>
              <a:gd name="connsiteX32" fmla="*/ 5820189 w 7586906"/>
              <a:gd name="connsiteY32" fmla="*/ 49281 h 6325714"/>
              <a:gd name="connsiteX33" fmla="*/ 5807083 w 7586906"/>
              <a:gd name="connsiteY33" fmla="*/ 168 h 6325714"/>
              <a:gd name="connsiteX34" fmla="*/ 5810223 w 7586906"/>
              <a:gd name="connsiteY34" fmla="*/ 2257 h 6325714"/>
              <a:gd name="connsiteX35" fmla="*/ 5857115 w 7586906"/>
              <a:gd name="connsiteY35" fmla="*/ 27941 h 6325714"/>
              <a:gd name="connsiteX36" fmla="*/ 5841226 w 7586906"/>
              <a:gd name="connsiteY36" fmla="*/ 45729 h 6325714"/>
              <a:gd name="connsiteX37" fmla="*/ 5820189 w 7586906"/>
              <a:gd name="connsiteY37" fmla="*/ 49281 h 6325714"/>
              <a:gd name="connsiteX38" fmla="*/ 5816643 w 7586906"/>
              <a:gd name="connsiteY38" fmla="*/ 49671 h 6325714"/>
              <a:gd name="connsiteX39" fmla="*/ 5766099 w 7586906"/>
              <a:gd name="connsiteY39" fmla="*/ 75130 h 6325714"/>
              <a:gd name="connsiteX40" fmla="*/ 5765007 w 7586906"/>
              <a:gd name="connsiteY40" fmla="*/ 76212 h 6325714"/>
              <a:gd name="connsiteX41" fmla="*/ 5729366 w 7586906"/>
              <a:gd name="connsiteY41" fmla="*/ 98307 h 6325714"/>
              <a:gd name="connsiteX42" fmla="*/ 5733804 w 7586906"/>
              <a:gd name="connsiteY42" fmla="*/ 106797 h 6325714"/>
              <a:gd name="connsiteX43" fmla="*/ 5688821 w 7586906"/>
              <a:gd name="connsiteY43" fmla="*/ 145158 h 6325714"/>
              <a:gd name="connsiteX44" fmla="*/ 5719687 w 7586906"/>
              <a:gd name="connsiteY44" fmla="*/ 169794 h 6325714"/>
              <a:gd name="connsiteX45" fmla="*/ 5721880 w 7586906"/>
              <a:gd name="connsiteY45" fmla="*/ 169461 h 6325714"/>
              <a:gd name="connsiteX46" fmla="*/ 5781990 w 7586906"/>
              <a:gd name="connsiteY46" fmla="*/ 166193 h 6325714"/>
              <a:gd name="connsiteX47" fmla="*/ 5782869 w 7586906"/>
              <a:gd name="connsiteY47" fmla="*/ 166426 h 6325714"/>
              <a:gd name="connsiteX48" fmla="*/ 5786428 w 7586906"/>
              <a:gd name="connsiteY48" fmla="*/ 174683 h 6325714"/>
              <a:gd name="connsiteX49" fmla="*/ 5785994 w 7586906"/>
              <a:gd name="connsiteY49" fmla="*/ 175482 h 6325714"/>
              <a:gd name="connsiteX50" fmla="*/ 5793737 w 7586906"/>
              <a:gd name="connsiteY50" fmla="*/ 186220 h 6325714"/>
              <a:gd name="connsiteX51" fmla="*/ 5760787 w 7586906"/>
              <a:gd name="connsiteY51" fmla="*/ 218169 h 6325714"/>
              <a:gd name="connsiteX52" fmla="*/ 5643419 w 7586906"/>
              <a:gd name="connsiteY52" fmla="*/ 299972 h 6325714"/>
              <a:gd name="connsiteX53" fmla="*/ 5642985 w 7586906"/>
              <a:gd name="connsiteY53" fmla="*/ 300771 h 6325714"/>
              <a:gd name="connsiteX54" fmla="*/ 5643419 w 7586906"/>
              <a:gd name="connsiteY54" fmla="*/ 299972 h 6325714"/>
              <a:gd name="connsiteX55" fmla="*/ 5641904 w 7586906"/>
              <a:gd name="connsiteY55" fmla="*/ 303685 h 6325714"/>
              <a:gd name="connsiteX56" fmla="*/ 5572463 w 7586906"/>
              <a:gd name="connsiteY56" fmla="*/ 325050 h 6325714"/>
              <a:gd name="connsiteX57" fmla="*/ 5533061 w 7586906"/>
              <a:gd name="connsiteY57" fmla="*/ 342035 h 6325714"/>
              <a:gd name="connsiteX58" fmla="*/ 5533284 w 7586906"/>
              <a:gd name="connsiteY58" fmla="*/ 342551 h 6325714"/>
              <a:gd name="connsiteX59" fmla="*/ 5527458 w 7586906"/>
              <a:gd name="connsiteY59" fmla="*/ 359749 h 6325714"/>
              <a:gd name="connsiteX60" fmla="*/ 5526813 w 7586906"/>
              <a:gd name="connsiteY60" fmla="*/ 361863 h 6325714"/>
              <a:gd name="connsiteX61" fmla="*/ 5615002 w 7586906"/>
              <a:gd name="connsiteY61" fmla="*/ 356894 h 6325714"/>
              <a:gd name="connsiteX62" fmla="*/ 5628825 w 7586906"/>
              <a:gd name="connsiteY62" fmla="*/ 356443 h 6325714"/>
              <a:gd name="connsiteX63" fmla="*/ 5663949 w 7586906"/>
              <a:gd name="connsiteY63" fmla="*/ 358438 h 6325714"/>
              <a:gd name="connsiteX64" fmla="*/ 5730531 w 7586906"/>
              <a:gd name="connsiteY64" fmla="*/ 373797 h 6325714"/>
              <a:gd name="connsiteX65" fmla="*/ 5728996 w 7586906"/>
              <a:gd name="connsiteY65" fmla="*/ 373847 h 6325714"/>
              <a:gd name="connsiteX66" fmla="*/ 5730531 w 7586906"/>
              <a:gd name="connsiteY66" fmla="*/ 373797 h 6325714"/>
              <a:gd name="connsiteX67" fmla="*/ 5734259 w 7586906"/>
              <a:gd name="connsiteY67" fmla="*/ 373414 h 6325714"/>
              <a:gd name="connsiteX68" fmla="*/ 5831549 w 7586906"/>
              <a:gd name="connsiteY68" fmla="*/ 385942 h 6325714"/>
              <a:gd name="connsiteX69" fmla="*/ 5801150 w 7586906"/>
              <a:gd name="connsiteY69" fmla="*/ 403941 h 6325714"/>
              <a:gd name="connsiteX70" fmla="*/ 5900673 w 7586906"/>
              <a:gd name="connsiteY70" fmla="*/ 385519 h 6325714"/>
              <a:gd name="connsiteX71" fmla="*/ 5900895 w 7586906"/>
              <a:gd name="connsiteY71" fmla="*/ 386035 h 6325714"/>
              <a:gd name="connsiteX72" fmla="*/ 5900673 w 7586906"/>
              <a:gd name="connsiteY72" fmla="*/ 385519 h 6325714"/>
              <a:gd name="connsiteX73" fmla="*/ 5901753 w 7586906"/>
              <a:gd name="connsiteY73" fmla="*/ 382606 h 6325714"/>
              <a:gd name="connsiteX74" fmla="*/ 5962753 w 7586906"/>
              <a:gd name="connsiteY74" fmla="*/ 381401 h 6325714"/>
              <a:gd name="connsiteX75" fmla="*/ 5984955 w 7586906"/>
              <a:gd name="connsiteY75" fmla="*/ 387743 h 6325714"/>
              <a:gd name="connsiteX76" fmla="*/ 6125056 w 7586906"/>
              <a:gd name="connsiteY76" fmla="*/ 365904 h 6325714"/>
              <a:gd name="connsiteX77" fmla="*/ 6067595 w 7586906"/>
              <a:gd name="connsiteY77" fmla="*/ 409643 h 6325714"/>
              <a:gd name="connsiteX78" fmla="*/ 5960501 w 7586906"/>
              <a:gd name="connsiteY78" fmla="*/ 484570 h 6325714"/>
              <a:gd name="connsiteX79" fmla="*/ 5907893 w 7586906"/>
              <a:gd name="connsiteY79" fmla="*/ 570278 h 6325714"/>
              <a:gd name="connsiteX80" fmla="*/ 5916304 w 7586906"/>
              <a:gd name="connsiteY80" fmla="*/ 582563 h 6325714"/>
              <a:gd name="connsiteX81" fmla="*/ 5983755 w 7586906"/>
              <a:gd name="connsiteY81" fmla="*/ 596325 h 6325714"/>
              <a:gd name="connsiteX82" fmla="*/ 5947649 w 7586906"/>
              <a:gd name="connsiteY82" fmla="*/ 651666 h 6325714"/>
              <a:gd name="connsiteX83" fmla="*/ 5893851 w 7586906"/>
              <a:gd name="connsiteY83" fmla="*/ 646094 h 6325714"/>
              <a:gd name="connsiteX84" fmla="*/ 5842649 w 7586906"/>
              <a:gd name="connsiteY84" fmla="*/ 633896 h 6325714"/>
              <a:gd name="connsiteX85" fmla="*/ 5840477 w 7586906"/>
              <a:gd name="connsiteY85" fmla="*/ 637892 h 6325714"/>
              <a:gd name="connsiteX86" fmla="*/ 5733309 w 7586906"/>
              <a:gd name="connsiteY86" fmla="*/ 699998 h 6325714"/>
              <a:gd name="connsiteX87" fmla="*/ 5809370 w 7586906"/>
              <a:gd name="connsiteY87" fmla="*/ 684958 h 6325714"/>
              <a:gd name="connsiteX88" fmla="*/ 5730747 w 7586906"/>
              <a:gd name="connsiteY88" fmla="*/ 750059 h 6325714"/>
              <a:gd name="connsiteX89" fmla="*/ 5874714 w 7586906"/>
              <a:gd name="connsiteY89" fmla="*/ 713704 h 6325714"/>
              <a:gd name="connsiteX90" fmla="*/ 5877542 w 7586906"/>
              <a:gd name="connsiteY90" fmla="*/ 709425 h 6325714"/>
              <a:gd name="connsiteX91" fmla="*/ 5966504 w 7586906"/>
              <a:gd name="connsiteY91" fmla="*/ 686376 h 6325714"/>
              <a:gd name="connsiteX92" fmla="*/ 5970699 w 7586906"/>
              <a:gd name="connsiteY92" fmla="*/ 690687 h 6325714"/>
              <a:gd name="connsiteX93" fmla="*/ 5970296 w 7586906"/>
              <a:gd name="connsiteY93" fmla="*/ 696980 h 6325714"/>
              <a:gd name="connsiteX94" fmla="*/ 5971175 w 7586906"/>
              <a:gd name="connsiteY94" fmla="*/ 697213 h 6325714"/>
              <a:gd name="connsiteX95" fmla="*/ 5980656 w 7586906"/>
              <a:gd name="connsiteY95" fmla="*/ 704754 h 6325714"/>
              <a:gd name="connsiteX96" fmla="*/ 5992476 w 7586906"/>
              <a:gd name="connsiteY96" fmla="*/ 699659 h 6325714"/>
              <a:gd name="connsiteX97" fmla="*/ 6037174 w 7586906"/>
              <a:gd name="connsiteY97" fmla="*/ 687734 h 6325714"/>
              <a:gd name="connsiteX98" fmla="*/ 6021108 w 7586906"/>
              <a:gd name="connsiteY98" fmla="*/ 717302 h 6325714"/>
              <a:gd name="connsiteX99" fmla="*/ 6021330 w 7586906"/>
              <a:gd name="connsiteY99" fmla="*/ 717818 h 6325714"/>
              <a:gd name="connsiteX100" fmla="*/ 6027750 w 7586906"/>
              <a:gd name="connsiteY100" fmla="*/ 727291 h 6325714"/>
              <a:gd name="connsiteX101" fmla="*/ 6087838 w 7586906"/>
              <a:gd name="connsiteY101" fmla="*/ 720360 h 6325714"/>
              <a:gd name="connsiteX102" fmla="*/ 6059962 w 7586906"/>
              <a:gd name="connsiteY102" fmla="*/ 756855 h 6325714"/>
              <a:gd name="connsiteX103" fmla="*/ 6086685 w 7586906"/>
              <a:gd name="connsiteY103" fmla="*/ 748395 h 6325714"/>
              <a:gd name="connsiteX104" fmla="*/ 6085023 w 7586906"/>
              <a:gd name="connsiteY104" fmla="*/ 764411 h 6325714"/>
              <a:gd name="connsiteX105" fmla="*/ 6063988 w 7586906"/>
              <a:gd name="connsiteY105" fmla="*/ 807747 h 6325714"/>
              <a:gd name="connsiteX106" fmla="*/ 6135980 w 7586906"/>
              <a:gd name="connsiteY106" fmla="*/ 734489 h 6325714"/>
              <a:gd name="connsiteX107" fmla="*/ 6152611 w 7586906"/>
              <a:gd name="connsiteY107" fmla="*/ 764039 h 6325714"/>
              <a:gd name="connsiteX108" fmla="*/ 6193244 w 7586906"/>
              <a:gd name="connsiteY108" fmla="*/ 807719 h 6325714"/>
              <a:gd name="connsiteX109" fmla="*/ 6313210 w 7586906"/>
              <a:gd name="connsiteY109" fmla="*/ 795172 h 6325714"/>
              <a:gd name="connsiteX110" fmla="*/ 6286795 w 7586906"/>
              <a:gd name="connsiteY110" fmla="*/ 856738 h 6325714"/>
              <a:gd name="connsiteX111" fmla="*/ 6185431 w 7586906"/>
              <a:gd name="connsiteY111" fmla="*/ 879951 h 6325714"/>
              <a:gd name="connsiteX112" fmla="*/ 6163755 w 7586906"/>
              <a:gd name="connsiteY112" fmla="*/ 906543 h 6325714"/>
              <a:gd name="connsiteX113" fmla="*/ 6163585 w 7586906"/>
              <a:gd name="connsiteY113" fmla="*/ 905566 h 6325714"/>
              <a:gd name="connsiteX114" fmla="*/ 6163537 w 7586906"/>
              <a:gd name="connsiteY114" fmla="*/ 906811 h 6325714"/>
              <a:gd name="connsiteX115" fmla="*/ 6163755 w 7586906"/>
              <a:gd name="connsiteY115" fmla="*/ 906543 h 6325714"/>
              <a:gd name="connsiteX116" fmla="*/ 6163982 w 7586906"/>
              <a:gd name="connsiteY116" fmla="*/ 907843 h 6325714"/>
              <a:gd name="connsiteX117" fmla="*/ 6177646 w 7586906"/>
              <a:gd name="connsiteY117" fmla="*/ 917863 h 6325714"/>
              <a:gd name="connsiteX118" fmla="*/ 6242830 w 7586906"/>
              <a:gd name="connsiteY118" fmla="*/ 919139 h 6325714"/>
              <a:gd name="connsiteX119" fmla="*/ 6209488 w 7586906"/>
              <a:gd name="connsiteY119" fmla="*/ 959214 h 6325714"/>
              <a:gd name="connsiteX120" fmla="*/ 6325733 w 7586906"/>
              <a:gd name="connsiteY120" fmla="*/ 910941 h 6325714"/>
              <a:gd name="connsiteX121" fmla="*/ 6326623 w 7586906"/>
              <a:gd name="connsiteY121" fmla="*/ 913005 h 6325714"/>
              <a:gd name="connsiteX122" fmla="*/ 6302719 w 7586906"/>
              <a:gd name="connsiteY122" fmla="*/ 953296 h 6325714"/>
              <a:gd name="connsiteX123" fmla="*/ 6209076 w 7586906"/>
              <a:gd name="connsiteY123" fmla="*/ 1001616 h 6325714"/>
              <a:gd name="connsiteX124" fmla="*/ 6169684 w 7586906"/>
              <a:gd name="connsiteY124" fmla="*/ 1020432 h 6325714"/>
              <a:gd name="connsiteX125" fmla="*/ 6169250 w 7586906"/>
              <a:gd name="connsiteY125" fmla="*/ 1021231 h 6325714"/>
              <a:gd name="connsiteX126" fmla="*/ 6145440 w 7586906"/>
              <a:gd name="connsiteY126" fmla="*/ 1040063 h 6325714"/>
              <a:gd name="connsiteX127" fmla="*/ 6106453 w 7586906"/>
              <a:gd name="connsiteY127" fmla="*/ 1090526 h 6325714"/>
              <a:gd name="connsiteX128" fmla="*/ 6125530 w 7586906"/>
              <a:gd name="connsiteY128" fmla="*/ 1125752 h 6325714"/>
              <a:gd name="connsiteX129" fmla="*/ 6125753 w 7586906"/>
              <a:gd name="connsiteY129" fmla="*/ 1126268 h 6325714"/>
              <a:gd name="connsiteX130" fmla="*/ 6128210 w 7586906"/>
              <a:gd name="connsiteY130" fmla="*/ 1133776 h 6325714"/>
              <a:gd name="connsiteX131" fmla="*/ 6170609 w 7586906"/>
              <a:gd name="connsiteY131" fmla="*/ 1103872 h 6325714"/>
              <a:gd name="connsiteX132" fmla="*/ 6194992 w 7586906"/>
              <a:gd name="connsiteY132" fmla="*/ 1108048 h 6325714"/>
              <a:gd name="connsiteX133" fmla="*/ 6191138 w 7586906"/>
              <a:gd name="connsiteY133" fmla="*/ 1124397 h 6325714"/>
              <a:gd name="connsiteX134" fmla="*/ 6193078 w 7586906"/>
              <a:gd name="connsiteY134" fmla="*/ 1193936 h 6325714"/>
              <a:gd name="connsiteX135" fmla="*/ 6196659 w 7586906"/>
              <a:gd name="connsiteY135" fmla="*/ 1205856 h 6325714"/>
              <a:gd name="connsiteX136" fmla="*/ 6212643 w 7586906"/>
              <a:gd name="connsiteY136" fmla="*/ 1199578 h 6325714"/>
              <a:gd name="connsiteX137" fmla="*/ 6220664 w 7586906"/>
              <a:gd name="connsiteY137" fmla="*/ 1295869 h 6325714"/>
              <a:gd name="connsiteX138" fmla="*/ 6229796 w 7586906"/>
              <a:gd name="connsiteY138" fmla="*/ 1318859 h 6325714"/>
              <a:gd name="connsiteX139" fmla="*/ 6299840 w 7586906"/>
              <a:gd name="connsiteY139" fmla="*/ 1288054 h 6325714"/>
              <a:gd name="connsiteX140" fmla="*/ 6294959 w 7586906"/>
              <a:gd name="connsiteY140" fmla="*/ 1316472 h 6325714"/>
              <a:gd name="connsiteX141" fmla="*/ 6309418 w 7586906"/>
              <a:gd name="connsiteY141" fmla="*/ 1350017 h 6325714"/>
              <a:gd name="connsiteX142" fmla="*/ 6365366 w 7586906"/>
              <a:gd name="connsiteY142" fmla="*/ 1347931 h 6325714"/>
              <a:gd name="connsiteX143" fmla="*/ 6374581 w 7586906"/>
              <a:gd name="connsiteY143" fmla="*/ 1347631 h 6325714"/>
              <a:gd name="connsiteX144" fmla="*/ 6407490 w 7586906"/>
              <a:gd name="connsiteY144" fmla="*/ 1346295 h 6325714"/>
              <a:gd name="connsiteX145" fmla="*/ 6469518 w 7586906"/>
              <a:gd name="connsiteY145" fmla="*/ 1370963 h 6325714"/>
              <a:gd name="connsiteX146" fmla="*/ 6507757 w 7586906"/>
              <a:gd name="connsiteY146" fmla="*/ 1380181 h 6325714"/>
              <a:gd name="connsiteX147" fmla="*/ 6442001 w 7586906"/>
              <a:gd name="connsiteY147" fmla="*/ 1393839 h 6325714"/>
              <a:gd name="connsiteX148" fmla="*/ 6393458 w 7586906"/>
              <a:gd name="connsiteY148" fmla="*/ 1423942 h 6325714"/>
              <a:gd name="connsiteX149" fmla="*/ 6325268 w 7586906"/>
              <a:gd name="connsiteY149" fmla="*/ 1471696 h 6325714"/>
              <a:gd name="connsiteX150" fmla="*/ 6296872 w 7586906"/>
              <a:gd name="connsiteY150" fmla="*/ 1494339 h 6325714"/>
              <a:gd name="connsiteX151" fmla="*/ 6323512 w 7586906"/>
              <a:gd name="connsiteY151" fmla="*/ 1509170 h 6325714"/>
              <a:gd name="connsiteX152" fmla="*/ 6368040 w 7586906"/>
              <a:gd name="connsiteY152" fmla="*/ 1505886 h 6325714"/>
              <a:gd name="connsiteX153" fmla="*/ 6446473 w 7586906"/>
              <a:gd name="connsiteY153" fmla="*/ 1445763 h 6325714"/>
              <a:gd name="connsiteX154" fmla="*/ 6589285 w 7586906"/>
              <a:gd name="connsiteY154" fmla="*/ 1399503 h 6325714"/>
              <a:gd name="connsiteX155" fmla="*/ 6609114 w 7586906"/>
              <a:gd name="connsiteY155" fmla="*/ 1412986 h 6325714"/>
              <a:gd name="connsiteX156" fmla="*/ 6758486 w 7586906"/>
              <a:gd name="connsiteY156" fmla="*/ 1475885 h 6325714"/>
              <a:gd name="connsiteX157" fmla="*/ 6691576 w 7586906"/>
              <a:gd name="connsiteY157" fmla="*/ 1479636 h 6325714"/>
              <a:gd name="connsiteX158" fmla="*/ 6581322 w 7586906"/>
              <a:gd name="connsiteY158" fmla="*/ 1464131 h 6325714"/>
              <a:gd name="connsiteX159" fmla="*/ 6579022 w 7586906"/>
              <a:gd name="connsiteY159" fmla="*/ 1467611 h 6325714"/>
              <a:gd name="connsiteX160" fmla="*/ 6565163 w 7586906"/>
              <a:gd name="connsiteY160" fmla="*/ 1482646 h 6325714"/>
              <a:gd name="connsiteX161" fmla="*/ 6543531 w 7586906"/>
              <a:gd name="connsiteY161" fmla="*/ 1493883 h 6325714"/>
              <a:gd name="connsiteX162" fmla="*/ 6538404 w 7586906"/>
              <a:gd name="connsiteY162" fmla="*/ 1480183 h 6325714"/>
              <a:gd name="connsiteX163" fmla="*/ 6543531 w 7586906"/>
              <a:gd name="connsiteY163" fmla="*/ 1493883 h 6325714"/>
              <a:gd name="connsiteX164" fmla="*/ 6477289 w 7586906"/>
              <a:gd name="connsiteY164" fmla="*/ 1537125 h 6325714"/>
              <a:gd name="connsiteX165" fmla="*/ 6545861 w 7586906"/>
              <a:gd name="connsiteY165" fmla="*/ 1517357 h 6325714"/>
              <a:gd name="connsiteX166" fmla="*/ 6624032 w 7586906"/>
              <a:gd name="connsiteY166" fmla="*/ 1525275 h 6325714"/>
              <a:gd name="connsiteX167" fmla="*/ 6622284 w 7586906"/>
              <a:gd name="connsiteY167" fmla="*/ 1526640 h 6325714"/>
              <a:gd name="connsiteX168" fmla="*/ 6573530 w 7586906"/>
              <a:gd name="connsiteY168" fmla="*/ 1558059 h 6325714"/>
              <a:gd name="connsiteX169" fmla="*/ 6601992 w 7586906"/>
              <a:gd name="connsiteY169" fmla="*/ 1584344 h 6325714"/>
              <a:gd name="connsiteX170" fmla="*/ 6629870 w 7586906"/>
              <a:gd name="connsiteY170" fmla="*/ 1585790 h 6325714"/>
              <a:gd name="connsiteX171" fmla="*/ 6591793 w 7586906"/>
              <a:gd name="connsiteY171" fmla="*/ 1604039 h 6325714"/>
              <a:gd name="connsiteX172" fmla="*/ 6524386 w 7586906"/>
              <a:gd name="connsiteY172" fmla="*/ 1635543 h 6325714"/>
              <a:gd name="connsiteX173" fmla="*/ 6468853 w 7586906"/>
              <a:gd name="connsiteY173" fmla="*/ 1671108 h 6325714"/>
              <a:gd name="connsiteX174" fmla="*/ 6443168 w 7586906"/>
              <a:gd name="connsiteY174" fmla="*/ 1707270 h 6325714"/>
              <a:gd name="connsiteX175" fmla="*/ 6421456 w 7586906"/>
              <a:gd name="connsiteY175" fmla="*/ 1747228 h 6325714"/>
              <a:gd name="connsiteX176" fmla="*/ 6418693 w 7586906"/>
              <a:gd name="connsiteY176" fmla="*/ 1800434 h 6325714"/>
              <a:gd name="connsiteX177" fmla="*/ 6378667 w 7586906"/>
              <a:gd name="connsiteY177" fmla="*/ 1823196 h 6325714"/>
              <a:gd name="connsiteX178" fmla="*/ 6385509 w 7586906"/>
              <a:gd name="connsiteY178" fmla="*/ 1830038 h 6325714"/>
              <a:gd name="connsiteX179" fmla="*/ 6618472 w 7586906"/>
              <a:gd name="connsiteY179" fmla="*/ 1814068 h 6325714"/>
              <a:gd name="connsiteX180" fmla="*/ 6683401 w 7586906"/>
              <a:gd name="connsiteY180" fmla="*/ 1809334 h 6325714"/>
              <a:gd name="connsiteX181" fmla="*/ 6665745 w 7586906"/>
              <a:gd name="connsiteY181" fmla="*/ 1829796 h 6325714"/>
              <a:gd name="connsiteX182" fmla="*/ 6665967 w 7586906"/>
              <a:gd name="connsiteY182" fmla="*/ 1830312 h 6325714"/>
              <a:gd name="connsiteX183" fmla="*/ 6690404 w 7586906"/>
              <a:gd name="connsiteY183" fmla="*/ 1843645 h 6325714"/>
              <a:gd name="connsiteX184" fmla="*/ 6692427 w 7586906"/>
              <a:gd name="connsiteY184" fmla="*/ 1842794 h 6325714"/>
              <a:gd name="connsiteX185" fmla="*/ 6721551 w 7586906"/>
              <a:gd name="connsiteY185" fmla="*/ 1830543 h 6325714"/>
              <a:gd name="connsiteX186" fmla="*/ 6802544 w 7586906"/>
              <a:gd name="connsiteY186" fmla="*/ 1843651 h 6325714"/>
              <a:gd name="connsiteX187" fmla="*/ 6829893 w 7586906"/>
              <a:gd name="connsiteY187" fmla="*/ 1867355 h 6325714"/>
              <a:gd name="connsiteX188" fmla="*/ 6836301 w 7586906"/>
              <a:gd name="connsiteY188" fmla="*/ 1874996 h 6325714"/>
              <a:gd name="connsiteX189" fmla="*/ 6855028 w 7586906"/>
              <a:gd name="connsiteY189" fmla="*/ 1887730 h 6325714"/>
              <a:gd name="connsiteX190" fmla="*/ 6807036 w 7586906"/>
              <a:gd name="connsiteY190" fmla="*/ 1899238 h 6325714"/>
              <a:gd name="connsiteX191" fmla="*/ 6796148 w 7586906"/>
              <a:gd name="connsiteY191" fmla="*/ 1913723 h 6325714"/>
              <a:gd name="connsiteX192" fmla="*/ 6796943 w 7586906"/>
              <a:gd name="connsiteY192" fmla="*/ 1937246 h 6325714"/>
              <a:gd name="connsiteX193" fmla="*/ 6740593 w 7586906"/>
              <a:gd name="connsiteY193" fmla="*/ 1945626 h 6325714"/>
              <a:gd name="connsiteX194" fmla="*/ 6692760 w 7586906"/>
              <a:gd name="connsiteY194" fmla="*/ 1946662 h 6325714"/>
              <a:gd name="connsiteX195" fmla="*/ 6650446 w 7586906"/>
              <a:gd name="connsiteY195" fmla="*/ 1991216 h 6325714"/>
              <a:gd name="connsiteX196" fmla="*/ 6642483 w 7586906"/>
              <a:gd name="connsiteY196" fmla="*/ 2055844 h 6325714"/>
              <a:gd name="connsiteX197" fmla="*/ 6642737 w 7586906"/>
              <a:gd name="connsiteY197" fmla="*/ 2061855 h 6325714"/>
              <a:gd name="connsiteX198" fmla="*/ 6647578 w 7586906"/>
              <a:gd name="connsiteY198" fmla="*/ 2064051 h 6325714"/>
              <a:gd name="connsiteX199" fmla="*/ 6751930 w 7586906"/>
              <a:gd name="connsiteY199" fmla="*/ 2008055 h 6325714"/>
              <a:gd name="connsiteX200" fmla="*/ 6749938 w 7586906"/>
              <a:gd name="connsiteY200" fmla="*/ 2005241 h 6325714"/>
              <a:gd name="connsiteX201" fmla="*/ 6816327 w 7586906"/>
              <a:gd name="connsiteY201" fmla="*/ 1949697 h 6325714"/>
              <a:gd name="connsiteX202" fmla="*/ 6870664 w 7586906"/>
              <a:gd name="connsiteY202" fmla="*/ 1934843 h 6325714"/>
              <a:gd name="connsiteX203" fmla="*/ 6893871 w 7586906"/>
              <a:gd name="connsiteY203" fmla="*/ 1925451 h 6325714"/>
              <a:gd name="connsiteX204" fmla="*/ 6895407 w 7586906"/>
              <a:gd name="connsiteY204" fmla="*/ 1925401 h 6325714"/>
              <a:gd name="connsiteX205" fmla="*/ 6911210 w 7586906"/>
              <a:gd name="connsiteY205" fmla="*/ 1925932 h 6325714"/>
              <a:gd name="connsiteX206" fmla="*/ 6911465 w 7586906"/>
              <a:gd name="connsiteY206" fmla="*/ 1931942 h 6325714"/>
              <a:gd name="connsiteX207" fmla="*/ 6916305 w 7586906"/>
              <a:gd name="connsiteY207" fmla="*/ 1934139 h 6325714"/>
              <a:gd name="connsiteX208" fmla="*/ 6959415 w 7586906"/>
              <a:gd name="connsiteY208" fmla="*/ 1913109 h 6325714"/>
              <a:gd name="connsiteX209" fmla="*/ 6938381 w 7586906"/>
              <a:gd name="connsiteY209" fmla="*/ 1956446 h 6325714"/>
              <a:gd name="connsiteX210" fmla="*/ 6940382 w 7586906"/>
              <a:gd name="connsiteY210" fmla="*/ 1961090 h 6325714"/>
              <a:gd name="connsiteX211" fmla="*/ 6951420 w 7586906"/>
              <a:gd name="connsiteY211" fmla="*/ 1972244 h 6325714"/>
              <a:gd name="connsiteX212" fmla="*/ 6947216 w 7586906"/>
              <a:gd name="connsiteY212" fmla="*/ 2004042 h 6325714"/>
              <a:gd name="connsiteX213" fmla="*/ 6955775 w 7586906"/>
              <a:gd name="connsiteY213" fmla="*/ 2004024 h 6325714"/>
              <a:gd name="connsiteX214" fmla="*/ 6973293 w 7586906"/>
              <a:gd name="connsiteY214" fmla="*/ 1997697 h 6325714"/>
              <a:gd name="connsiteX215" fmla="*/ 7012537 w 7586906"/>
              <a:gd name="connsiteY215" fmla="*/ 1991183 h 6325714"/>
              <a:gd name="connsiteX216" fmla="*/ 6972436 w 7586906"/>
              <a:gd name="connsiteY216" fmla="*/ 2001126 h 6325714"/>
              <a:gd name="connsiteX217" fmla="*/ 6800676 w 7586906"/>
              <a:gd name="connsiteY217" fmla="*/ 2050686 h 6325714"/>
              <a:gd name="connsiteX218" fmla="*/ 6752133 w 7586906"/>
              <a:gd name="connsiteY218" fmla="*/ 2080789 h 6325714"/>
              <a:gd name="connsiteX219" fmla="*/ 6683943 w 7586906"/>
              <a:gd name="connsiteY219" fmla="*/ 2128543 h 6325714"/>
              <a:gd name="connsiteX220" fmla="*/ 6655547 w 7586906"/>
              <a:gd name="connsiteY220" fmla="*/ 2151186 h 6325714"/>
              <a:gd name="connsiteX221" fmla="*/ 6682187 w 7586906"/>
              <a:gd name="connsiteY221" fmla="*/ 2166017 h 6325714"/>
              <a:gd name="connsiteX222" fmla="*/ 6726715 w 7586906"/>
              <a:gd name="connsiteY222" fmla="*/ 2162733 h 6325714"/>
              <a:gd name="connsiteX223" fmla="*/ 6805148 w 7586906"/>
              <a:gd name="connsiteY223" fmla="*/ 2102610 h 6325714"/>
              <a:gd name="connsiteX224" fmla="*/ 7076048 w 7586906"/>
              <a:gd name="connsiteY224" fmla="*/ 2006643 h 6325714"/>
              <a:gd name="connsiteX225" fmla="*/ 7065043 w 7586906"/>
              <a:gd name="connsiteY225" fmla="*/ 2000984 h 6325714"/>
              <a:gd name="connsiteX226" fmla="*/ 7198461 w 7586906"/>
              <a:gd name="connsiteY226" fmla="*/ 1999773 h 6325714"/>
              <a:gd name="connsiteX227" fmla="*/ 7128238 w 7586906"/>
              <a:gd name="connsiteY227" fmla="*/ 2075329 h 6325714"/>
              <a:gd name="connsiteX228" fmla="*/ 7035010 w 7586906"/>
              <a:gd name="connsiteY228" fmla="*/ 2157128 h 6325714"/>
              <a:gd name="connsiteX229" fmla="*/ 7009885 w 7586906"/>
              <a:gd name="connsiteY229" fmla="*/ 2176526 h 6325714"/>
              <a:gd name="connsiteX230" fmla="*/ 6893191 w 7586906"/>
              <a:gd name="connsiteY230" fmla="*/ 2411639 h 6325714"/>
              <a:gd name="connsiteX231" fmla="*/ 7030696 w 7586906"/>
              <a:gd name="connsiteY231" fmla="*/ 2358486 h 6325714"/>
              <a:gd name="connsiteX232" fmla="*/ 7115201 w 7586906"/>
              <a:gd name="connsiteY232" fmla="*/ 2399166 h 6325714"/>
              <a:gd name="connsiteX233" fmla="*/ 7173556 w 7586906"/>
              <a:gd name="connsiteY233" fmla="*/ 2471314 h 6325714"/>
              <a:gd name="connsiteX234" fmla="*/ 7158188 w 7586906"/>
              <a:gd name="connsiteY234" fmla="*/ 2507924 h 6325714"/>
              <a:gd name="connsiteX235" fmla="*/ 7031161 w 7586906"/>
              <a:gd name="connsiteY235" fmla="*/ 2588994 h 6325714"/>
              <a:gd name="connsiteX236" fmla="*/ 7149854 w 7586906"/>
              <a:gd name="connsiteY236" fmla="*/ 2546397 h 6325714"/>
              <a:gd name="connsiteX237" fmla="*/ 7200707 w 7586906"/>
              <a:gd name="connsiteY237" fmla="*/ 2536105 h 6325714"/>
              <a:gd name="connsiteX238" fmla="*/ 7196926 w 7586906"/>
              <a:gd name="connsiteY238" fmla="*/ 2565273 h 6325714"/>
              <a:gd name="connsiteX239" fmla="*/ 7197370 w 7586906"/>
              <a:gd name="connsiteY239" fmla="*/ 2566304 h 6325714"/>
              <a:gd name="connsiteX240" fmla="*/ 7212434 w 7586906"/>
              <a:gd name="connsiteY240" fmla="*/ 2590410 h 6325714"/>
              <a:gd name="connsiteX241" fmla="*/ 7173581 w 7586906"/>
              <a:gd name="connsiteY241" fmla="*/ 2588798 h 6325714"/>
              <a:gd name="connsiteX242" fmla="*/ 7040763 w 7586906"/>
              <a:gd name="connsiteY242" fmla="*/ 2730501 h 6325714"/>
              <a:gd name="connsiteX243" fmla="*/ 7042075 w 7586906"/>
              <a:gd name="connsiteY243" fmla="*/ 2729935 h 6325714"/>
              <a:gd name="connsiteX244" fmla="*/ 7084094 w 7586906"/>
              <a:gd name="connsiteY244" fmla="*/ 2709987 h 6325714"/>
              <a:gd name="connsiteX245" fmla="*/ 7085842 w 7586906"/>
              <a:gd name="connsiteY245" fmla="*/ 2708621 h 6325714"/>
              <a:gd name="connsiteX246" fmla="*/ 7111983 w 7586906"/>
              <a:gd name="connsiteY246" fmla="*/ 2713264 h 6325714"/>
              <a:gd name="connsiteX247" fmla="*/ 7079455 w 7586906"/>
              <a:gd name="connsiteY247" fmla="*/ 2742584 h 6325714"/>
              <a:gd name="connsiteX248" fmla="*/ 7031232 w 7586906"/>
              <a:gd name="connsiteY248" fmla="*/ 2789685 h 6325714"/>
              <a:gd name="connsiteX249" fmla="*/ 7031020 w 7586906"/>
              <a:gd name="connsiteY249" fmla="*/ 2791001 h 6325714"/>
              <a:gd name="connsiteX250" fmla="*/ 7014604 w 7586906"/>
              <a:gd name="connsiteY250" fmla="*/ 2836018 h 6325714"/>
              <a:gd name="connsiteX251" fmla="*/ 7233710 w 7586906"/>
              <a:gd name="connsiteY251" fmla="*/ 2777065 h 6325714"/>
              <a:gd name="connsiteX252" fmla="*/ 7239896 w 7586906"/>
              <a:gd name="connsiteY252" fmla="*/ 2784189 h 6325714"/>
              <a:gd name="connsiteX253" fmla="*/ 7377041 w 7586906"/>
              <a:gd name="connsiteY253" fmla="*/ 2744655 h 6325714"/>
              <a:gd name="connsiteX254" fmla="*/ 7378133 w 7586906"/>
              <a:gd name="connsiteY254" fmla="*/ 2743572 h 6325714"/>
              <a:gd name="connsiteX255" fmla="*/ 7413288 w 7586906"/>
              <a:gd name="connsiteY255" fmla="*/ 2751061 h 6325714"/>
              <a:gd name="connsiteX256" fmla="*/ 7394763 w 7586906"/>
              <a:gd name="connsiteY256" fmla="*/ 2773121 h 6325714"/>
              <a:gd name="connsiteX257" fmla="*/ 7301871 w 7586906"/>
              <a:gd name="connsiteY257" fmla="*/ 2799699 h 6325714"/>
              <a:gd name="connsiteX258" fmla="*/ 7257195 w 7586906"/>
              <a:gd name="connsiteY258" fmla="*/ 2815286 h 6325714"/>
              <a:gd name="connsiteX259" fmla="*/ 7131471 w 7586906"/>
              <a:gd name="connsiteY259" fmla="*/ 2931900 h 6325714"/>
              <a:gd name="connsiteX260" fmla="*/ 7122372 w 7586906"/>
              <a:gd name="connsiteY260" fmla="*/ 2952345 h 6325714"/>
              <a:gd name="connsiteX261" fmla="*/ 7219361 w 7586906"/>
              <a:gd name="connsiteY261" fmla="*/ 3041687 h 6325714"/>
              <a:gd name="connsiteX262" fmla="*/ 7270689 w 7586906"/>
              <a:gd name="connsiteY262" fmla="*/ 3053029 h 6325714"/>
              <a:gd name="connsiteX263" fmla="*/ 7263500 w 7586906"/>
              <a:gd name="connsiteY263" fmla="*/ 3056127 h 6325714"/>
              <a:gd name="connsiteX264" fmla="*/ 7263808 w 7586906"/>
              <a:gd name="connsiteY264" fmla="*/ 3055995 h 6325714"/>
              <a:gd name="connsiteX265" fmla="*/ 7270689 w 7586906"/>
              <a:gd name="connsiteY265" fmla="*/ 3053029 h 6325714"/>
              <a:gd name="connsiteX266" fmla="*/ 7273505 w 7586906"/>
              <a:gd name="connsiteY266" fmla="*/ 3053651 h 6325714"/>
              <a:gd name="connsiteX267" fmla="*/ 7440528 w 7586906"/>
              <a:gd name="connsiteY267" fmla="*/ 2944325 h 6325714"/>
              <a:gd name="connsiteX268" fmla="*/ 7421594 w 7586906"/>
              <a:gd name="connsiteY268" fmla="*/ 2994396 h 6325714"/>
              <a:gd name="connsiteX269" fmla="*/ 7425536 w 7586906"/>
              <a:gd name="connsiteY269" fmla="*/ 3008894 h 6325714"/>
              <a:gd name="connsiteX270" fmla="*/ 7422213 w 7586906"/>
              <a:gd name="connsiteY270" fmla="*/ 3009581 h 6325714"/>
              <a:gd name="connsiteX271" fmla="*/ 7425543 w 7586906"/>
              <a:gd name="connsiteY271" fmla="*/ 3008920 h 6325714"/>
              <a:gd name="connsiteX272" fmla="*/ 7425536 w 7586906"/>
              <a:gd name="connsiteY272" fmla="*/ 3008894 h 6325714"/>
              <a:gd name="connsiteX273" fmla="*/ 7428391 w 7586906"/>
              <a:gd name="connsiteY273" fmla="*/ 3008304 h 6325714"/>
              <a:gd name="connsiteX274" fmla="*/ 7455552 w 7586906"/>
              <a:gd name="connsiteY274" fmla="*/ 3036986 h 6325714"/>
              <a:gd name="connsiteX275" fmla="*/ 7312828 w 7586906"/>
              <a:gd name="connsiteY275" fmla="*/ 3173780 h 6325714"/>
              <a:gd name="connsiteX276" fmla="*/ 7262952 w 7586906"/>
              <a:gd name="connsiteY276" fmla="*/ 3238727 h 6325714"/>
              <a:gd name="connsiteX277" fmla="*/ 7306623 w 7586906"/>
              <a:gd name="connsiteY277" fmla="*/ 3238874 h 6325714"/>
              <a:gd name="connsiteX278" fmla="*/ 7374562 w 7586906"/>
              <a:gd name="connsiteY278" fmla="*/ 3260992 h 6325714"/>
              <a:gd name="connsiteX279" fmla="*/ 7376554 w 7586906"/>
              <a:gd name="connsiteY279" fmla="*/ 3263806 h 6325714"/>
              <a:gd name="connsiteX280" fmla="*/ 7444112 w 7586906"/>
              <a:gd name="connsiteY280" fmla="*/ 3333820 h 6325714"/>
              <a:gd name="connsiteX281" fmla="*/ 7444335 w 7586906"/>
              <a:gd name="connsiteY281" fmla="*/ 3334337 h 6325714"/>
              <a:gd name="connsiteX282" fmla="*/ 7444992 w 7586906"/>
              <a:gd name="connsiteY282" fmla="*/ 3334053 h 6325714"/>
              <a:gd name="connsiteX283" fmla="*/ 7445648 w 7586906"/>
              <a:gd name="connsiteY283" fmla="*/ 3333771 h 6325714"/>
              <a:gd name="connsiteX284" fmla="*/ 7470392 w 7586906"/>
              <a:gd name="connsiteY284" fmla="*/ 3324329 h 6325714"/>
              <a:gd name="connsiteX285" fmla="*/ 7472361 w 7586906"/>
              <a:gd name="connsiteY285" fmla="*/ 3323479 h 6325714"/>
              <a:gd name="connsiteX286" fmla="*/ 7473018 w 7586906"/>
              <a:gd name="connsiteY286" fmla="*/ 3323197 h 6325714"/>
              <a:gd name="connsiteX287" fmla="*/ 7474213 w 7586906"/>
              <a:gd name="connsiteY287" fmla="*/ 3322681 h 6325714"/>
              <a:gd name="connsiteX288" fmla="*/ 7476958 w 7586906"/>
              <a:gd name="connsiteY288" fmla="*/ 3321498 h 6325714"/>
              <a:gd name="connsiteX289" fmla="*/ 7517220 w 7586906"/>
              <a:gd name="connsiteY289" fmla="*/ 3339025 h 6325714"/>
              <a:gd name="connsiteX290" fmla="*/ 7477182 w 7586906"/>
              <a:gd name="connsiteY290" fmla="*/ 3359955 h 6325714"/>
              <a:gd name="connsiteX291" fmla="*/ 7213867 w 7586906"/>
              <a:gd name="connsiteY291" fmla="*/ 3477131 h 6325714"/>
              <a:gd name="connsiteX292" fmla="*/ 7318961 w 7586906"/>
              <a:gd name="connsiteY292" fmla="*/ 3473442 h 6325714"/>
              <a:gd name="connsiteX293" fmla="*/ 7441997 w 7586906"/>
              <a:gd name="connsiteY293" fmla="*/ 3422854 h 6325714"/>
              <a:gd name="connsiteX294" fmla="*/ 7438872 w 7586906"/>
              <a:gd name="connsiteY294" fmla="*/ 3433083 h 6325714"/>
              <a:gd name="connsiteX295" fmla="*/ 7432211 w 7586906"/>
              <a:gd name="connsiteY295" fmla="*/ 3438088 h 6325714"/>
              <a:gd name="connsiteX296" fmla="*/ 7291639 w 7586906"/>
              <a:gd name="connsiteY296" fmla="*/ 3605164 h 6325714"/>
              <a:gd name="connsiteX297" fmla="*/ 7308111 w 7586906"/>
              <a:gd name="connsiteY297" fmla="*/ 3645183 h 6325714"/>
              <a:gd name="connsiteX298" fmla="*/ 7393041 w 7586906"/>
              <a:gd name="connsiteY298" fmla="*/ 3683233 h 6325714"/>
              <a:gd name="connsiteX299" fmla="*/ 7321505 w 7586906"/>
              <a:gd name="connsiteY299" fmla="*/ 3759354 h 6325714"/>
              <a:gd name="connsiteX300" fmla="*/ 7354891 w 7586906"/>
              <a:gd name="connsiteY300" fmla="*/ 3764546 h 6325714"/>
              <a:gd name="connsiteX301" fmla="*/ 7424555 w 7586906"/>
              <a:gd name="connsiteY301" fmla="*/ 3743696 h 6325714"/>
              <a:gd name="connsiteX302" fmla="*/ 7516165 w 7586906"/>
              <a:gd name="connsiteY302" fmla="*/ 3723178 h 6325714"/>
              <a:gd name="connsiteX303" fmla="*/ 7506814 w 7586906"/>
              <a:gd name="connsiteY303" fmla="*/ 3775552 h 6325714"/>
              <a:gd name="connsiteX304" fmla="*/ 7508784 w 7586906"/>
              <a:gd name="connsiteY304" fmla="*/ 3774703 h 6325714"/>
              <a:gd name="connsiteX305" fmla="*/ 7533429 w 7586906"/>
              <a:gd name="connsiteY305" fmla="*/ 3767293 h 6325714"/>
              <a:gd name="connsiteX306" fmla="*/ 7561363 w 7586906"/>
              <a:gd name="connsiteY306" fmla="*/ 3759382 h 6325714"/>
              <a:gd name="connsiteX307" fmla="*/ 7561363 w 7586906"/>
              <a:gd name="connsiteY307" fmla="*/ 3759382 h 6325714"/>
              <a:gd name="connsiteX308" fmla="*/ 7560484 w 7586906"/>
              <a:gd name="connsiteY308" fmla="*/ 3759149 h 6325714"/>
              <a:gd name="connsiteX309" fmla="*/ 7564880 w 7586906"/>
              <a:gd name="connsiteY309" fmla="*/ 3760315 h 6325714"/>
              <a:gd name="connsiteX310" fmla="*/ 7557669 w 7586906"/>
              <a:gd name="connsiteY310" fmla="*/ 3803200 h 6325714"/>
              <a:gd name="connsiteX311" fmla="*/ 7486829 w 7586906"/>
              <a:gd name="connsiteY311" fmla="*/ 3810482 h 6325714"/>
              <a:gd name="connsiteX312" fmla="*/ 7472158 w 7586906"/>
              <a:gd name="connsiteY312" fmla="*/ 3816194 h 6325714"/>
              <a:gd name="connsiteX313" fmla="*/ 7325915 w 7586906"/>
              <a:gd name="connsiteY313" fmla="*/ 3876173 h 6325714"/>
              <a:gd name="connsiteX314" fmla="*/ 7278803 w 7586906"/>
              <a:gd name="connsiteY314" fmla="*/ 3887914 h 6325714"/>
              <a:gd name="connsiteX315" fmla="*/ 7249908 w 7586906"/>
              <a:gd name="connsiteY315" fmla="*/ 3900370 h 6325714"/>
              <a:gd name="connsiteX316" fmla="*/ 7228777 w 7586906"/>
              <a:gd name="connsiteY316" fmla="*/ 3927225 h 6325714"/>
              <a:gd name="connsiteX317" fmla="*/ 6952402 w 7586906"/>
              <a:gd name="connsiteY317" fmla="*/ 4062881 h 6325714"/>
              <a:gd name="connsiteX318" fmla="*/ 6946714 w 7586906"/>
              <a:gd name="connsiteY318" fmla="*/ 4065945 h 6325714"/>
              <a:gd name="connsiteX319" fmla="*/ 6946714 w 7586906"/>
              <a:gd name="connsiteY319" fmla="*/ 4065945 h 6325714"/>
              <a:gd name="connsiteX320" fmla="*/ 6943654 w 7586906"/>
              <a:gd name="connsiteY320" fmla="*/ 4067876 h 6325714"/>
              <a:gd name="connsiteX321" fmla="*/ 6819940 w 7586906"/>
              <a:gd name="connsiteY321" fmla="*/ 4115084 h 6325714"/>
              <a:gd name="connsiteX322" fmla="*/ 6819283 w 7586906"/>
              <a:gd name="connsiteY322" fmla="*/ 4115367 h 6325714"/>
              <a:gd name="connsiteX323" fmla="*/ 6817969 w 7586906"/>
              <a:gd name="connsiteY323" fmla="*/ 4115933 h 6325714"/>
              <a:gd name="connsiteX324" fmla="*/ 6799247 w 7586906"/>
              <a:gd name="connsiteY324" fmla="*/ 4122856 h 6325714"/>
              <a:gd name="connsiteX325" fmla="*/ 6777244 w 7586906"/>
              <a:gd name="connsiteY325" fmla="*/ 4131652 h 6325714"/>
              <a:gd name="connsiteX326" fmla="*/ 6780193 w 7586906"/>
              <a:gd name="connsiteY326" fmla="*/ 4129349 h 6325714"/>
              <a:gd name="connsiteX327" fmla="*/ 6777244 w 7586906"/>
              <a:gd name="connsiteY327" fmla="*/ 4131652 h 6325714"/>
              <a:gd name="connsiteX328" fmla="*/ 6777244 w 7586906"/>
              <a:gd name="connsiteY328" fmla="*/ 4131652 h 6325714"/>
              <a:gd name="connsiteX329" fmla="*/ 6773748 w 7586906"/>
              <a:gd name="connsiteY329" fmla="*/ 4134383 h 6325714"/>
              <a:gd name="connsiteX330" fmla="*/ 6678634 w 7586906"/>
              <a:gd name="connsiteY330" fmla="*/ 4193742 h 6325714"/>
              <a:gd name="connsiteX331" fmla="*/ 6230276 w 7586906"/>
              <a:gd name="connsiteY331" fmla="*/ 4378443 h 6325714"/>
              <a:gd name="connsiteX332" fmla="*/ 6227649 w 7586906"/>
              <a:gd name="connsiteY332" fmla="*/ 4379575 h 6325714"/>
              <a:gd name="connsiteX333" fmla="*/ 6226335 w 7586906"/>
              <a:gd name="connsiteY333" fmla="*/ 4380141 h 6325714"/>
              <a:gd name="connsiteX334" fmla="*/ 6225679 w 7586906"/>
              <a:gd name="connsiteY334" fmla="*/ 4380424 h 6325714"/>
              <a:gd name="connsiteX335" fmla="*/ 6222396 w 7586906"/>
              <a:gd name="connsiteY335" fmla="*/ 4381839 h 6325714"/>
              <a:gd name="connsiteX336" fmla="*/ 6081808 w 7586906"/>
              <a:gd name="connsiteY336" fmla="*/ 4433261 h 6325714"/>
              <a:gd name="connsiteX337" fmla="*/ 6131167 w 7586906"/>
              <a:gd name="connsiteY337" fmla="*/ 4430343 h 6325714"/>
              <a:gd name="connsiteX338" fmla="*/ 6315659 w 7586906"/>
              <a:gd name="connsiteY338" fmla="*/ 4365494 h 6325714"/>
              <a:gd name="connsiteX339" fmla="*/ 6313765 w 7586906"/>
              <a:gd name="connsiteY339" fmla="*/ 4367085 h 6325714"/>
              <a:gd name="connsiteX340" fmla="*/ 6315786 w 7586906"/>
              <a:gd name="connsiteY340" fmla="*/ 4365449 h 6325714"/>
              <a:gd name="connsiteX341" fmla="*/ 6315659 w 7586906"/>
              <a:gd name="connsiteY341" fmla="*/ 4365494 h 6325714"/>
              <a:gd name="connsiteX342" fmla="*/ 6318624 w 7586906"/>
              <a:gd name="connsiteY342" fmla="*/ 4363002 h 6325714"/>
              <a:gd name="connsiteX343" fmla="*/ 6367423 w 7586906"/>
              <a:gd name="connsiteY343" fmla="*/ 4376848 h 6325714"/>
              <a:gd name="connsiteX344" fmla="*/ 6331390 w 7586906"/>
              <a:gd name="connsiteY344" fmla="*/ 4407068 h 6325714"/>
              <a:gd name="connsiteX345" fmla="*/ 6195388 w 7586906"/>
              <a:gd name="connsiteY345" fmla="*/ 4454677 h 6325714"/>
              <a:gd name="connsiteX346" fmla="*/ 6239367 w 7586906"/>
              <a:gd name="connsiteY346" fmla="*/ 4469989 h 6325714"/>
              <a:gd name="connsiteX347" fmla="*/ 5733634 w 7586906"/>
              <a:gd name="connsiteY347" fmla="*/ 4675138 h 6325714"/>
              <a:gd name="connsiteX348" fmla="*/ 5731452 w 7586906"/>
              <a:gd name="connsiteY348" fmla="*/ 4677303 h 6325714"/>
              <a:gd name="connsiteX349" fmla="*/ 5656704 w 7586906"/>
              <a:gd name="connsiteY349" fmla="*/ 4691777 h 6325714"/>
              <a:gd name="connsiteX350" fmla="*/ 5655825 w 7586906"/>
              <a:gd name="connsiteY350" fmla="*/ 4691544 h 6325714"/>
              <a:gd name="connsiteX351" fmla="*/ 5656704 w 7586906"/>
              <a:gd name="connsiteY351" fmla="*/ 4691777 h 6325714"/>
              <a:gd name="connsiteX352" fmla="*/ 5653633 w 7586906"/>
              <a:gd name="connsiteY352" fmla="*/ 4691877 h 6325714"/>
              <a:gd name="connsiteX353" fmla="*/ 5601276 w 7586906"/>
              <a:gd name="connsiteY353" fmla="*/ 4707714 h 6325714"/>
              <a:gd name="connsiteX354" fmla="*/ 5648674 w 7586906"/>
              <a:gd name="connsiteY354" fmla="*/ 4669536 h 6325714"/>
              <a:gd name="connsiteX355" fmla="*/ 5643558 w 7586906"/>
              <a:gd name="connsiteY355" fmla="*/ 4657666 h 6325714"/>
              <a:gd name="connsiteX356" fmla="*/ 5617491 w 7586906"/>
              <a:gd name="connsiteY356" fmla="*/ 4665843 h 6325714"/>
              <a:gd name="connsiteX357" fmla="*/ 5436475 w 7586906"/>
              <a:gd name="connsiteY357" fmla="*/ 4746319 h 6325714"/>
              <a:gd name="connsiteX358" fmla="*/ 5383970 w 7586906"/>
              <a:gd name="connsiteY358" fmla="*/ 4774458 h 6325714"/>
              <a:gd name="connsiteX359" fmla="*/ 5356665 w 7586906"/>
              <a:gd name="connsiteY359" fmla="*/ 4796020 h 6325714"/>
              <a:gd name="connsiteX360" fmla="*/ 5223515 w 7586906"/>
              <a:gd name="connsiteY360" fmla="*/ 4880954 h 6325714"/>
              <a:gd name="connsiteX361" fmla="*/ 5031186 w 7586906"/>
              <a:gd name="connsiteY361" fmla="*/ 4940604 h 6325714"/>
              <a:gd name="connsiteX362" fmla="*/ 4971753 w 7586906"/>
              <a:gd name="connsiteY362" fmla="*/ 4947253 h 6325714"/>
              <a:gd name="connsiteX363" fmla="*/ 4660593 w 7586906"/>
              <a:gd name="connsiteY363" fmla="*/ 5063633 h 6325714"/>
              <a:gd name="connsiteX364" fmla="*/ 4408515 w 7586906"/>
              <a:gd name="connsiteY364" fmla="*/ 5150875 h 6325714"/>
              <a:gd name="connsiteX365" fmla="*/ 4335442 w 7586906"/>
              <a:gd name="connsiteY365" fmla="*/ 5189105 h 6325714"/>
              <a:gd name="connsiteX366" fmla="*/ 4180959 w 7586906"/>
              <a:gd name="connsiteY366" fmla="*/ 5266100 h 6325714"/>
              <a:gd name="connsiteX367" fmla="*/ 4110596 w 7586906"/>
              <a:gd name="connsiteY367" fmla="*/ 5279907 h 6325714"/>
              <a:gd name="connsiteX368" fmla="*/ 3362911 w 7586906"/>
              <a:gd name="connsiteY368" fmla="*/ 5615666 h 6325714"/>
              <a:gd name="connsiteX369" fmla="*/ 3321668 w 7586906"/>
              <a:gd name="connsiteY369" fmla="*/ 5655474 h 6325714"/>
              <a:gd name="connsiteX370" fmla="*/ 3275097 w 7586906"/>
              <a:gd name="connsiteY370" fmla="*/ 5722669 h 6325714"/>
              <a:gd name="connsiteX371" fmla="*/ 3287254 w 7586906"/>
              <a:gd name="connsiteY371" fmla="*/ 5662353 h 6325714"/>
              <a:gd name="connsiteX372" fmla="*/ 3162671 w 7586906"/>
              <a:gd name="connsiteY372" fmla="*/ 5711159 h 6325714"/>
              <a:gd name="connsiteX373" fmla="*/ 3131076 w 7586906"/>
              <a:gd name="connsiteY373" fmla="*/ 5749869 h 6325714"/>
              <a:gd name="connsiteX374" fmla="*/ 3040822 w 7586906"/>
              <a:gd name="connsiteY374" fmla="*/ 5777147 h 6325714"/>
              <a:gd name="connsiteX375" fmla="*/ 2854415 w 7586906"/>
              <a:gd name="connsiteY375" fmla="*/ 5874022 h 6325714"/>
              <a:gd name="connsiteX376" fmla="*/ 2724325 w 7586906"/>
              <a:gd name="connsiteY376" fmla="*/ 5919083 h 6325714"/>
              <a:gd name="connsiteX377" fmla="*/ 2699043 w 7586906"/>
              <a:gd name="connsiteY377" fmla="*/ 5948952 h 6325714"/>
              <a:gd name="connsiteX378" fmla="*/ 2294410 w 7586906"/>
              <a:gd name="connsiteY378" fmla="*/ 6142955 h 6325714"/>
              <a:gd name="connsiteX379" fmla="*/ 2151611 w 7586906"/>
              <a:gd name="connsiteY379" fmla="*/ 6228988 h 6325714"/>
              <a:gd name="connsiteX380" fmla="*/ 1979343 w 7586906"/>
              <a:gd name="connsiteY380" fmla="*/ 6304469 h 6325714"/>
              <a:gd name="connsiteX381" fmla="*/ 1872809 w 7586906"/>
              <a:gd name="connsiteY381" fmla="*/ 6324689 h 6325714"/>
              <a:gd name="connsiteX382" fmla="*/ 1861929 w 7586906"/>
              <a:gd name="connsiteY382" fmla="*/ 6303064 h 6325714"/>
              <a:gd name="connsiteX383" fmla="*/ 1689761 w 7586906"/>
              <a:gd name="connsiteY383" fmla="*/ 6169213 h 6325714"/>
              <a:gd name="connsiteX384" fmla="*/ 1478896 w 7586906"/>
              <a:gd name="connsiteY384" fmla="*/ 5985339 h 6325714"/>
              <a:gd name="connsiteX385" fmla="*/ 1401301 w 7586906"/>
              <a:gd name="connsiteY385" fmla="*/ 5812556 h 6325714"/>
              <a:gd name="connsiteX386" fmla="*/ 1366727 w 7586906"/>
              <a:gd name="connsiteY386" fmla="*/ 5754025 h 6325714"/>
              <a:gd name="connsiteX387" fmla="*/ 1322162 w 7586906"/>
              <a:gd name="connsiteY387" fmla="*/ 5675933 h 6325714"/>
              <a:gd name="connsiteX388" fmla="*/ 1255441 w 7586906"/>
              <a:gd name="connsiteY388" fmla="*/ 5636766 h 6325714"/>
              <a:gd name="connsiteX389" fmla="*/ 1174527 w 7586906"/>
              <a:gd name="connsiteY389" fmla="*/ 5609837 h 6325714"/>
              <a:gd name="connsiteX390" fmla="*/ 1143757 w 7586906"/>
              <a:gd name="connsiteY390" fmla="*/ 5601682 h 6325714"/>
              <a:gd name="connsiteX391" fmla="*/ 1091312 w 7586906"/>
              <a:gd name="connsiteY391" fmla="*/ 5526988 h 6325714"/>
              <a:gd name="connsiteX392" fmla="*/ 1106598 w 7586906"/>
              <a:gd name="connsiteY392" fmla="*/ 5287855 h 6325714"/>
              <a:gd name="connsiteX393" fmla="*/ 1045625 w 7586906"/>
              <a:gd name="connsiteY393" fmla="*/ 5180731 h 6325714"/>
              <a:gd name="connsiteX394" fmla="*/ 1008224 w 7586906"/>
              <a:gd name="connsiteY394" fmla="*/ 5164419 h 6325714"/>
              <a:gd name="connsiteX395" fmla="*/ 927775 w 7586906"/>
              <a:gd name="connsiteY395" fmla="*/ 5104244 h 6325714"/>
              <a:gd name="connsiteX396" fmla="*/ 901630 w 7586906"/>
              <a:gd name="connsiteY396" fmla="*/ 5023720 h 6325714"/>
              <a:gd name="connsiteX397" fmla="*/ 913978 w 7586906"/>
              <a:gd name="connsiteY397" fmla="*/ 4958425 h 6325714"/>
              <a:gd name="connsiteX398" fmla="*/ 921243 w 7586906"/>
              <a:gd name="connsiteY398" fmla="*/ 4924696 h 6325714"/>
              <a:gd name="connsiteX399" fmla="*/ 871587 w 7586906"/>
              <a:gd name="connsiteY399" fmla="*/ 4914278 h 6325714"/>
              <a:gd name="connsiteX400" fmla="*/ 777263 w 7586906"/>
              <a:gd name="connsiteY400" fmla="*/ 4883339 h 6325714"/>
              <a:gd name="connsiteX401" fmla="*/ 734202 w 7586906"/>
              <a:gd name="connsiteY401" fmla="*/ 4799703 h 6325714"/>
              <a:gd name="connsiteX402" fmla="*/ 759915 w 7586906"/>
              <a:gd name="connsiteY402" fmla="*/ 4655213 h 6325714"/>
              <a:gd name="connsiteX403" fmla="*/ 753071 w 7586906"/>
              <a:gd name="connsiteY403" fmla="*/ 4648371 h 6325714"/>
              <a:gd name="connsiteX404" fmla="*/ 752192 w 7586906"/>
              <a:gd name="connsiteY404" fmla="*/ 4648138 h 6325714"/>
              <a:gd name="connsiteX405" fmla="*/ 728540 w 7586906"/>
              <a:gd name="connsiteY405" fmla="*/ 4656497 h 6325714"/>
              <a:gd name="connsiteX406" fmla="*/ 725034 w 7586906"/>
              <a:gd name="connsiteY406" fmla="*/ 4657397 h 6325714"/>
              <a:gd name="connsiteX407" fmla="*/ 672232 w 7586906"/>
              <a:gd name="connsiteY407" fmla="*/ 4634262 h 6325714"/>
              <a:gd name="connsiteX408" fmla="*/ 776085 w 7586906"/>
              <a:gd name="connsiteY408" fmla="*/ 4568077 h 6325714"/>
              <a:gd name="connsiteX409" fmla="*/ 837073 w 7586906"/>
              <a:gd name="connsiteY409" fmla="*/ 4527099 h 6325714"/>
              <a:gd name="connsiteX410" fmla="*/ 849921 w 7586906"/>
              <a:gd name="connsiteY410" fmla="*/ 4509935 h 6325714"/>
              <a:gd name="connsiteX411" fmla="*/ 851943 w 7586906"/>
              <a:gd name="connsiteY411" fmla="*/ 4518242 h 6325714"/>
              <a:gd name="connsiteX412" fmla="*/ 850556 w 7586906"/>
              <a:gd name="connsiteY412" fmla="*/ 4505989 h 6325714"/>
              <a:gd name="connsiteX413" fmla="*/ 849921 w 7586906"/>
              <a:gd name="connsiteY413" fmla="*/ 4509935 h 6325714"/>
              <a:gd name="connsiteX414" fmla="*/ 845906 w 7586906"/>
              <a:gd name="connsiteY414" fmla="*/ 4498814 h 6325714"/>
              <a:gd name="connsiteX415" fmla="*/ 836849 w 7586906"/>
              <a:gd name="connsiteY415" fmla="*/ 4488643 h 6325714"/>
              <a:gd name="connsiteX416" fmla="*/ 821681 w 7586906"/>
              <a:gd name="connsiteY416" fmla="*/ 4484166 h 6325714"/>
              <a:gd name="connsiteX417" fmla="*/ 796406 w 7586906"/>
              <a:gd name="connsiteY417" fmla="*/ 4439984 h 6325714"/>
              <a:gd name="connsiteX418" fmla="*/ 811436 w 7586906"/>
              <a:gd name="connsiteY418" fmla="*/ 4420655 h 6325714"/>
              <a:gd name="connsiteX419" fmla="*/ 765465 w 7586906"/>
              <a:gd name="connsiteY419" fmla="*/ 4402530 h 6325714"/>
              <a:gd name="connsiteX420" fmla="*/ 758092 w 7586906"/>
              <a:gd name="connsiteY420" fmla="*/ 4380006 h 6325714"/>
              <a:gd name="connsiteX421" fmla="*/ 761746 w 7586906"/>
              <a:gd name="connsiteY421" fmla="*/ 4366803 h 6325714"/>
              <a:gd name="connsiteX422" fmla="*/ 682188 w 7586906"/>
              <a:gd name="connsiteY422" fmla="*/ 4346633 h 6325714"/>
              <a:gd name="connsiteX423" fmla="*/ 631770 w 7586906"/>
              <a:gd name="connsiteY423" fmla="*/ 4356126 h 6325714"/>
              <a:gd name="connsiteX424" fmla="*/ 615788 w 7586906"/>
              <a:gd name="connsiteY424" fmla="*/ 4400346 h 6325714"/>
              <a:gd name="connsiteX425" fmla="*/ 580463 w 7586906"/>
              <a:gd name="connsiteY425" fmla="*/ 4401497 h 6325714"/>
              <a:gd name="connsiteX426" fmla="*/ 579138 w 7586906"/>
              <a:gd name="connsiteY426" fmla="*/ 4362291 h 6325714"/>
              <a:gd name="connsiteX427" fmla="*/ 593543 w 7586906"/>
              <a:gd name="connsiteY427" fmla="*/ 4348739 h 6325714"/>
              <a:gd name="connsiteX428" fmla="*/ 654518 w 7586906"/>
              <a:gd name="connsiteY428" fmla="*/ 4267990 h 6325714"/>
              <a:gd name="connsiteX429" fmla="*/ 684070 w 7586906"/>
              <a:gd name="connsiteY429" fmla="*/ 4255252 h 6325714"/>
              <a:gd name="connsiteX430" fmla="*/ 718577 w 7586906"/>
              <a:gd name="connsiteY430" fmla="*/ 4226914 h 6325714"/>
              <a:gd name="connsiteX431" fmla="*/ 745502 w 7586906"/>
              <a:gd name="connsiteY431" fmla="*/ 4215308 h 6325714"/>
              <a:gd name="connsiteX432" fmla="*/ 568794 w 7586906"/>
              <a:gd name="connsiteY432" fmla="*/ 3942663 h 6325714"/>
              <a:gd name="connsiteX433" fmla="*/ 559673 w 7586906"/>
              <a:gd name="connsiteY433" fmla="*/ 3921504 h 6325714"/>
              <a:gd name="connsiteX434" fmla="*/ 464755 w 7586906"/>
              <a:gd name="connsiteY434" fmla="*/ 3863894 h 6325714"/>
              <a:gd name="connsiteX435" fmla="*/ 521554 w 7586906"/>
              <a:gd name="connsiteY435" fmla="*/ 3706615 h 6325714"/>
              <a:gd name="connsiteX436" fmla="*/ 468595 w 7586906"/>
              <a:gd name="connsiteY436" fmla="*/ 3731892 h 6325714"/>
              <a:gd name="connsiteX437" fmla="*/ 468861 w 7586906"/>
              <a:gd name="connsiteY437" fmla="*/ 3739733 h 6325714"/>
              <a:gd name="connsiteX438" fmla="*/ 434139 w 7586906"/>
              <a:gd name="connsiteY438" fmla="*/ 3731446 h 6325714"/>
              <a:gd name="connsiteX439" fmla="*/ 495645 w 7586906"/>
              <a:gd name="connsiteY439" fmla="*/ 3666380 h 6325714"/>
              <a:gd name="connsiteX440" fmla="*/ 513046 w 7586906"/>
              <a:gd name="connsiteY440" fmla="*/ 3639908 h 6325714"/>
              <a:gd name="connsiteX441" fmla="*/ 488494 w 7586906"/>
              <a:gd name="connsiteY441" fmla="*/ 3644372 h 6325714"/>
              <a:gd name="connsiteX442" fmla="*/ 387582 w 7586906"/>
              <a:gd name="connsiteY442" fmla="*/ 3612599 h 6325714"/>
              <a:gd name="connsiteX443" fmla="*/ 401362 w 7586906"/>
              <a:gd name="connsiteY443" fmla="*/ 3604825 h 6325714"/>
              <a:gd name="connsiteX444" fmla="*/ 401351 w 7586906"/>
              <a:gd name="connsiteY444" fmla="*/ 3602993 h 6325714"/>
              <a:gd name="connsiteX445" fmla="*/ 416019 w 7586906"/>
              <a:gd name="connsiteY445" fmla="*/ 3559340 h 6325714"/>
              <a:gd name="connsiteX446" fmla="*/ 412514 w 7586906"/>
              <a:gd name="connsiteY446" fmla="*/ 3560239 h 6325714"/>
              <a:gd name="connsiteX447" fmla="*/ 412080 w 7586906"/>
              <a:gd name="connsiteY447" fmla="*/ 3561038 h 6325714"/>
              <a:gd name="connsiteX448" fmla="*/ 412291 w 7586906"/>
              <a:gd name="connsiteY448" fmla="*/ 3559723 h 6325714"/>
              <a:gd name="connsiteX449" fmla="*/ 411857 w 7586906"/>
              <a:gd name="connsiteY449" fmla="*/ 3560522 h 6325714"/>
              <a:gd name="connsiteX450" fmla="*/ 410342 w 7586906"/>
              <a:gd name="connsiteY450" fmla="*/ 3564235 h 6325714"/>
              <a:gd name="connsiteX451" fmla="*/ 332533 w 7586906"/>
              <a:gd name="connsiteY451" fmla="*/ 3580641 h 6325714"/>
              <a:gd name="connsiteX452" fmla="*/ 328275 w 7586906"/>
              <a:gd name="connsiteY452" fmla="*/ 3565342 h 6325714"/>
              <a:gd name="connsiteX453" fmla="*/ 322936 w 7586906"/>
              <a:gd name="connsiteY453" fmla="*/ 3552957 h 6325714"/>
              <a:gd name="connsiteX454" fmla="*/ 332998 w 7586906"/>
              <a:gd name="connsiteY454" fmla="*/ 3547395 h 6325714"/>
              <a:gd name="connsiteX455" fmla="*/ 332119 w 7586906"/>
              <a:gd name="connsiteY455" fmla="*/ 3547162 h 6325714"/>
              <a:gd name="connsiteX456" fmla="*/ 328983 w 7586906"/>
              <a:gd name="connsiteY456" fmla="*/ 3536274 h 6325714"/>
              <a:gd name="connsiteX457" fmla="*/ 283055 w 7586906"/>
              <a:gd name="connsiteY457" fmla="*/ 3525474 h 6325714"/>
              <a:gd name="connsiteX458" fmla="*/ 307786 w 7586906"/>
              <a:gd name="connsiteY458" fmla="*/ 3476260 h 6325714"/>
              <a:gd name="connsiteX459" fmla="*/ 318249 w 7586906"/>
              <a:gd name="connsiteY459" fmla="*/ 3426466 h 6325714"/>
              <a:gd name="connsiteX460" fmla="*/ 316936 w 7586906"/>
              <a:gd name="connsiteY460" fmla="*/ 3427032 h 6325714"/>
              <a:gd name="connsiteX461" fmla="*/ 269504 w 7586906"/>
              <a:gd name="connsiteY461" fmla="*/ 3421775 h 6325714"/>
              <a:gd name="connsiteX462" fmla="*/ 253743 w 7586906"/>
              <a:gd name="connsiteY462" fmla="*/ 3428569 h 6325714"/>
              <a:gd name="connsiteX463" fmla="*/ 295548 w 7586906"/>
              <a:gd name="connsiteY463" fmla="*/ 3371995 h 6325714"/>
              <a:gd name="connsiteX464" fmla="*/ 342088 w 7586906"/>
              <a:gd name="connsiteY464" fmla="*/ 3337246 h 6325714"/>
              <a:gd name="connsiteX465" fmla="*/ 343625 w 7586906"/>
              <a:gd name="connsiteY465" fmla="*/ 3337196 h 6325714"/>
              <a:gd name="connsiteX466" fmla="*/ 380908 w 7586906"/>
              <a:gd name="connsiteY466" fmla="*/ 3333364 h 6325714"/>
              <a:gd name="connsiteX467" fmla="*/ 346048 w 7586906"/>
              <a:gd name="connsiteY467" fmla="*/ 3301270 h 6325714"/>
              <a:gd name="connsiteX468" fmla="*/ 276045 w 7586906"/>
              <a:gd name="connsiteY468" fmla="*/ 3301459 h 6325714"/>
              <a:gd name="connsiteX469" fmla="*/ 261407 w 7586906"/>
              <a:gd name="connsiteY469" fmla="*/ 3312665 h 6325714"/>
              <a:gd name="connsiteX470" fmla="*/ 236622 w 7586906"/>
              <a:gd name="connsiteY470" fmla="*/ 3314782 h 6325714"/>
              <a:gd name="connsiteX471" fmla="*/ 244533 w 7586906"/>
              <a:gd name="connsiteY471" fmla="*/ 3278938 h 6325714"/>
              <a:gd name="connsiteX472" fmla="*/ 304791 w 7586906"/>
              <a:gd name="connsiteY472" fmla="*/ 3263366 h 6325714"/>
              <a:gd name="connsiteX473" fmla="*/ 305448 w 7586906"/>
              <a:gd name="connsiteY473" fmla="*/ 3263083 h 6325714"/>
              <a:gd name="connsiteX474" fmla="*/ 306104 w 7586906"/>
              <a:gd name="connsiteY474" fmla="*/ 3262800 h 6325714"/>
              <a:gd name="connsiteX475" fmla="*/ 332827 w 7586906"/>
              <a:gd name="connsiteY475" fmla="*/ 3254340 h 6325714"/>
              <a:gd name="connsiteX476" fmla="*/ 334648 w 7586906"/>
              <a:gd name="connsiteY476" fmla="*/ 3227854 h 6325714"/>
              <a:gd name="connsiteX477" fmla="*/ 307879 w 7586906"/>
              <a:gd name="connsiteY477" fmla="*/ 3153106 h 6325714"/>
              <a:gd name="connsiteX478" fmla="*/ 312274 w 7586906"/>
              <a:gd name="connsiteY478" fmla="*/ 3154271 h 6325714"/>
              <a:gd name="connsiteX479" fmla="*/ 302604 w 7586906"/>
              <a:gd name="connsiteY479" fmla="*/ 3151708 h 6325714"/>
              <a:gd name="connsiteX480" fmla="*/ 301736 w 7586906"/>
              <a:gd name="connsiteY480" fmla="*/ 3153307 h 6325714"/>
              <a:gd name="connsiteX481" fmla="*/ 231839 w 7586906"/>
              <a:gd name="connsiteY481" fmla="*/ 3171808 h 6325714"/>
              <a:gd name="connsiteX482" fmla="*/ 185731 w 7586906"/>
              <a:gd name="connsiteY482" fmla="*/ 3167817 h 6325714"/>
              <a:gd name="connsiteX483" fmla="*/ 203822 w 7586906"/>
              <a:gd name="connsiteY483" fmla="*/ 3146556 h 6325714"/>
              <a:gd name="connsiteX484" fmla="*/ 202943 w 7586906"/>
              <a:gd name="connsiteY484" fmla="*/ 3146323 h 6325714"/>
              <a:gd name="connsiteX485" fmla="*/ 203822 w 7586906"/>
              <a:gd name="connsiteY485" fmla="*/ 3146556 h 6325714"/>
              <a:gd name="connsiteX486" fmla="*/ 200528 w 7586906"/>
              <a:gd name="connsiteY486" fmla="*/ 3146140 h 6325714"/>
              <a:gd name="connsiteX487" fmla="*/ 132028 w 7586906"/>
              <a:gd name="connsiteY487" fmla="*/ 3102845 h 6325714"/>
              <a:gd name="connsiteX488" fmla="*/ 144282 w 7586906"/>
              <a:gd name="connsiteY488" fmla="*/ 3096951 h 6325714"/>
              <a:gd name="connsiteX489" fmla="*/ 154291 w 7586906"/>
              <a:gd name="connsiteY489" fmla="*/ 3082233 h 6325714"/>
              <a:gd name="connsiteX490" fmla="*/ 140115 w 7586906"/>
              <a:gd name="connsiteY490" fmla="*/ 2984311 h 6325714"/>
              <a:gd name="connsiteX491" fmla="*/ 134935 w 7586906"/>
              <a:gd name="connsiteY491" fmla="*/ 2999394 h 6325714"/>
              <a:gd name="connsiteX492" fmla="*/ 105098 w 7586906"/>
              <a:gd name="connsiteY492" fmla="*/ 3000629 h 6325714"/>
              <a:gd name="connsiteX493" fmla="*/ 91814 w 7586906"/>
              <a:gd name="connsiteY493" fmla="*/ 2980653 h 6325714"/>
              <a:gd name="connsiteX494" fmla="*/ 85173 w 7586906"/>
              <a:gd name="connsiteY494" fmla="*/ 2970665 h 6325714"/>
              <a:gd name="connsiteX495" fmla="*/ 62537 w 7586906"/>
              <a:gd name="connsiteY495" fmla="*/ 2965122 h 6325714"/>
              <a:gd name="connsiteX496" fmla="*/ 73637 w 7586906"/>
              <a:gd name="connsiteY496" fmla="*/ 2949323 h 6325714"/>
              <a:gd name="connsiteX497" fmla="*/ 91069 w 7586906"/>
              <a:gd name="connsiteY497" fmla="*/ 2890404 h 6325714"/>
              <a:gd name="connsiteX498" fmla="*/ 31737 w 7586906"/>
              <a:gd name="connsiteY498" fmla="*/ 2725660 h 6325714"/>
              <a:gd name="connsiteX499" fmla="*/ 30994 w 7586906"/>
              <a:gd name="connsiteY499" fmla="*/ 2711294 h 6325714"/>
              <a:gd name="connsiteX500" fmla="*/ 0 w 7586906"/>
              <a:gd name="connsiteY500" fmla="*/ 2664682 h 6325714"/>
              <a:gd name="connsiteX501" fmla="*/ 4142 w 7586906"/>
              <a:gd name="connsiteY501" fmla="*/ 2659837 h 6325714"/>
              <a:gd name="connsiteX502" fmla="*/ 113033 w 7586906"/>
              <a:gd name="connsiteY502" fmla="*/ 2516822 h 6325714"/>
              <a:gd name="connsiteX503" fmla="*/ 136767 w 7586906"/>
              <a:gd name="connsiteY503" fmla="*/ 2409289 h 6325714"/>
              <a:gd name="connsiteX504" fmla="*/ 131280 w 7586906"/>
              <a:gd name="connsiteY504" fmla="*/ 2409207 h 6325714"/>
              <a:gd name="connsiteX505" fmla="*/ 130623 w 7586906"/>
              <a:gd name="connsiteY505" fmla="*/ 2409490 h 6325714"/>
              <a:gd name="connsiteX506" fmla="*/ 129320 w 7586906"/>
              <a:gd name="connsiteY506" fmla="*/ 2411887 h 6325714"/>
              <a:gd name="connsiteX507" fmla="*/ 108858 w 7586906"/>
              <a:gd name="connsiteY507" fmla="*/ 2478231 h 6325714"/>
              <a:gd name="connsiteX508" fmla="*/ 59766 w 7586906"/>
              <a:gd name="connsiteY508" fmla="*/ 2526931 h 6325714"/>
              <a:gd name="connsiteX509" fmla="*/ 20288 w 7586906"/>
              <a:gd name="connsiteY509" fmla="*/ 2493157 h 6325714"/>
              <a:gd name="connsiteX510" fmla="*/ 114797 w 7586906"/>
              <a:gd name="connsiteY510" fmla="*/ 2367356 h 6325714"/>
              <a:gd name="connsiteX511" fmla="*/ 116978 w 7586906"/>
              <a:gd name="connsiteY511" fmla="*/ 2365191 h 6325714"/>
              <a:gd name="connsiteX512" fmla="*/ 161558 w 7586906"/>
              <a:gd name="connsiteY512" fmla="*/ 2295182 h 6325714"/>
              <a:gd name="connsiteX513" fmla="*/ 168635 w 7586906"/>
              <a:gd name="connsiteY513" fmla="*/ 2342313 h 6325714"/>
              <a:gd name="connsiteX514" fmla="*/ 186801 w 7586906"/>
              <a:gd name="connsiteY514" fmla="*/ 2333870 h 6325714"/>
              <a:gd name="connsiteX515" fmla="*/ 210643 w 7586906"/>
              <a:gd name="connsiteY515" fmla="*/ 2320533 h 6325714"/>
              <a:gd name="connsiteX516" fmla="*/ 210643 w 7586906"/>
              <a:gd name="connsiteY516" fmla="*/ 2320533 h 6325714"/>
              <a:gd name="connsiteX517" fmla="*/ 219169 w 7586906"/>
              <a:gd name="connsiteY517" fmla="*/ 2315021 h 6325714"/>
              <a:gd name="connsiteX518" fmla="*/ 534766 w 7586906"/>
              <a:gd name="connsiteY518" fmla="*/ 2169189 h 6325714"/>
              <a:gd name="connsiteX519" fmla="*/ 752780 w 7586906"/>
              <a:gd name="connsiteY519" fmla="*/ 2073377 h 6325714"/>
              <a:gd name="connsiteX520" fmla="*/ 843713 w 7586906"/>
              <a:gd name="connsiteY520" fmla="*/ 2049479 h 6325714"/>
              <a:gd name="connsiteX521" fmla="*/ 849041 w 7586906"/>
              <a:gd name="connsiteY521" fmla="*/ 2060033 h 6325714"/>
              <a:gd name="connsiteX522" fmla="*/ 887574 w 7586906"/>
              <a:gd name="connsiteY522" fmla="*/ 2044647 h 6325714"/>
              <a:gd name="connsiteX523" fmla="*/ 965606 w 7586906"/>
              <a:gd name="connsiteY523" fmla="*/ 2028758 h 6325714"/>
              <a:gd name="connsiteX524" fmla="*/ 1393520 w 7586906"/>
              <a:gd name="connsiteY524" fmla="*/ 1838183 h 6325714"/>
              <a:gd name="connsiteX525" fmla="*/ 1444318 w 7586906"/>
              <a:gd name="connsiteY525" fmla="*/ 1818733 h 6325714"/>
              <a:gd name="connsiteX526" fmla="*/ 1457230 w 7586906"/>
              <a:gd name="connsiteY526" fmla="*/ 1812555 h 6325714"/>
              <a:gd name="connsiteX527" fmla="*/ 1519649 w 7586906"/>
              <a:gd name="connsiteY527" fmla="*/ 1791157 h 6325714"/>
              <a:gd name="connsiteX528" fmla="*/ 2055653 w 7586906"/>
              <a:gd name="connsiteY528" fmla="*/ 1546034 h 6325714"/>
              <a:gd name="connsiteX529" fmla="*/ 2617789 w 7586906"/>
              <a:gd name="connsiteY529" fmla="*/ 1303721 h 6325714"/>
              <a:gd name="connsiteX530" fmla="*/ 2694378 w 7586906"/>
              <a:gd name="connsiteY530" fmla="*/ 1266423 h 6325714"/>
              <a:gd name="connsiteX531" fmla="*/ 2716674 w 7586906"/>
              <a:gd name="connsiteY531" fmla="*/ 1251304 h 6325714"/>
              <a:gd name="connsiteX532" fmla="*/ 2749710 w 7586906"/>
              <a:gd name="connsiteY532" fmla="*/ 1234004 h 6325714"/>
              <a:gd name="connsiteX533" fmla="*/ 2815169 w 7586906"/>
              <a:gd name="connsiteY533" fmla="*/ 1207011 h 6325714"/>
              <a:gd name="connsiteX534" fmla="*/ 2824151 w 7586906"/>
              <a:gd name="connsiteY534" fmla="*/ 1204363 h 6325714"/>
              <a:gd name="connsiteX535" fmla="*/ 3022380 w 7586906"/>
              <a:gd name="connsiteY535" fmla="*/ 1140334 h 6325714"/>
              <a:gd name="connsiteX536" fmla="*/ 3085614 w 7586906"/>
              <a:gd name="connsiteY536" fmla="*/ 1108182 h 6325714"/>
              <a:gd name="connsiteX537" fmla="*/ 3101353 w 7586906"/>
              <a:gd name="connsiteY537" fmla="*/ 1097725 h 6325714"/>
              <a:gd name="connsiteX538" fmla="*/ 3171197 w 7586906"/>
              <a:gd name="connsiteY538" fmla="*/ 1070066 h 6325714"/>
              <a:gd name="connsiteX539" fmla="*/ 3612139 w 7586906"/>
              <a:gd name="connsiteY539" fmla="*/ 893457 h 6325714"/>
              <a:gd name="connsiteX540" fmla="*/ 4119332 w 7586906"/>
              <a:gd name="connsiteY540" fmla="*/ 637499 h 6325714"/>
              <a:gd name="connsiteX541" fmla="*/ 4290626 w 7586906"/>
              <a:gd name="connsiteY541" fmla="*/ 583244 h 6325714"/>
              <a:gd name="connsiteX542" fmla="*/ 4467712 w 7586906"/>
              <a:gd name="connsiteY542" fmla="*/ 506298 h 6325714"/>
              <a:gd name="connsiteX543" fmla="*/ 4621455 w 7586906"/>
              <a:gd name="connsiteY543" fmla="*/ 452876 h 6325714"/>
              <a:gd name="connsiteX544" fmla="*/ 4758727 w 7586906"/>
              <a:gd name="connsiteY544" fmla="*/ 397376 h 6325714"/>
              <a:gd name="connsiteX545" fmla="*/ 4795586 w 7586906"/>
              <a:gd name="connsiteY545" fmla="*/ 358234 h 6325714"/>
              <a:gd name="connsiteX546" fmla="*/ 4796020 w 7586906"/>
              <a:gd name="connsiteY546" fmla="*/ 357434 h 6325714"/>
              <a:gd name="connsiteX547" fmla="*/ 4937825 w 7586906"/>
              <a:gd name="connsiteY547" fmla="*/ 288966 h 6325714"/>
              <a:gd name="connsiteX548" fmla="*/ 4943534 w 7586906"/>
              <a:gd name="connsiteY548" fmla="*/ 289563 h 6325714"/>
              <a:gd name="connsiteX549" fmla="*/ 5146612 w 7586906"/>
              <a:gd name="connsiteY549" fmla="*/ 191622 h 6325714"/>
              <a:gd name="connsiteX550" fmla="*/ 5104139 w 7586906"/>
              <a:gd name="connsiteY550" fmla="*/ 208707 h 6325714"/>
              <a:gd name="connsiteX551" fmla="*/ 5265856 w 7586906"/>
              <a:gd name="connsiteY551" fmla="*/ 130429 h 6325714"/>
              <a:gd name="connsiteX552" fmla="*/ 5285198 w 7586906"/>
              <a:gd name="connsiteY552" fmla="*/ 135556 h 6325714"/>
              <a:gd name="connsiteX553" fmla="*/ 5300080 w 7586906"/>
              <a:gd name="connsiteY553" fmla="*/ 128529 h 6325714"/>
              <a:gd name="connsiteX554" fmla="*/ 5375230 w 7586906"/>
              <a:gd name="connsiteY554" fmla="*/ 107762 h 6325714"/>
              <a:gd name="connsiteX555" fmla="*/ 5375474 w 7586906"/>
              <a:gd name="connsiteY555" fmla="*/ 111940 h 6325714"/>
              <a:gd name="connsiteX556" fmla="*/ 5498086 w 7586906"/>
              <a:gd name="connsiteY556" fmla="*/ 63983 h 6325714"/>
              <a:gd name="connsiteX557" fmla="*/ 5497972 w 7586906"/>
              <a:gd name="connsiteY557" fmla="*/ 64691 h 6325714"/>
              <a:gd name="connsiteX558" fmla="*/ 5497629 w 7586906"/>
              <a:gd name="connsiteY558" fmla="*/ 65634 h 6325714"/>
              <a:gd name="connsiteX559" fmla="*/ 5497874 w 7586906"/>
              <a:gd name="connsiteY559" fmla="*/ 65299 h 6325714"/>
              <a:gd name="connsiteX560" fmla="*/ 5500469 w 7586906"/>
              <a:gd name="connsiteY560" fmla="*/ 58672 h 6325714"/>
              <a:gd name="connsiteX561" fmla="*/ 5620995 w 7586906"/>
              <a:gd name="connsiteY561" fmla="*/ 29361 h 6325714"/>
              <a:gd name="connsiteX562" fmla="*/ 5654550 w 7586906"/>
              <a:gd name="connsiteY562" fmla="*/ 25912 h 6325714"/>
              <a:gd name="connsiteX563" fmla="*/ 5702469 w 7586906"/>
              <a:gd name="connsiteY563" fmla="*/ 1585 h 6325714"/>
              <a:gd name="connsiteX564" fmla="*/ 5659880 w 7586906"/>
              <a:gd name="connsiteY564" fmla="*/ 36466 h 6325714"/>
              <a:gd name="connsiteX565" fmla="*/ 5512832 w 7586906"/>
              <a:gd name="connsiteY565" fmla="*/ 109031 h 6325714"/>
              <a:gd name="connsiteX566" fmla="*/ 5513054 w 7586906"/>
              <a:gd name="connsiteY566" fmla="*/ 109547 h 6325714"/>
              <a:gd name="connsiteX567" fmla="*/ 5520162 w 7586906"/>
              <a:gd name="connsiteY567" fmla="*/ 124230 h 6325714"/>
              <a:gd name="connsiteX568" fmla="*/ 5521920 w 7586906"/>
              <a:gd name="connsiteY568" fmla="*/ 124696 h 6325714"/>
              <a:gd name="connsiteX569" fmla="*/ 5577104 w 7586906"/>
              <a:gd name="connsiteY569" fmla="*/ 104580 h 6325714"/>
              <a:gd name="connsiteX570" fmla="*/ 5648836 w 7586906"/>
              <a:gd name="connsiteY570" fmla="*/ 137304 h 6325714"/>
              <a:gd name="connsiteX571" fmla="*/ 5649183 w 7586906"/>
              <a:gd name="connsiteY571" fmla="*/ 136665 h 6325714"/>
              <a:gd name="connsiteX572" fmla="*/ 5649691 w 7586906"/>
              <a:gd name="connsiteY572" fmla="*/ 138159 h 6325714"/>
              <a:gd name="connsiteX573" fmla="*/ 5649270 w 7586906"/>
              <a:gd name="connsiteY573" fmla="*/ 136504 h 6325714"/>
              <a:gd name="connsiteX574" fmla="*/ 5649183 w 7586906"/>
              <a:gd name="connsiteY574" fmla="*/ 136665 h 6325714"/>
              <a:gd name="connsiteX575" fmla="*/ 5648602 w 7586906"/>
              <a:gd name="connsiteY575" fmla="*/ 134956 h 6325714"/>
              <a:gd name="connsiteX576" fmla="*/ 5643358 w 7586906"/>
              <a:gd name="connsiteY576" fmla="*/ 101112 h 6325714"/>
              <a:gd name="connsiteX577" fmla="*/ 5686954 w 7586906"/>
              <a:gd name="connsiteY577" fmla="*/ 50498 h 6325714"/>
              <a:gd name="connsiteX578" fmla="*/ 5687388 w 7586906"/>
              <a:gd name="connsiteY578" fmla="*/ 49699 h 6325714"/>
              <a:gd name="connsiteX579" fmla="*/ 5711230 w 7586906"/>
              <a:gd name="connsiteY579" fmla="*/ 36362 h 6325714"/>
              <a:gd name="connsiteX580" fmla="*/ 5711452 w 7586906"/>
              <a:gd name="connsiteY580" fmla="*/ 36878 h 6325714"/>
              <a:gd name="connsiteX581" fmla="*/ 5711441 w 7586906"/>
              <a:gd name="connsiteY581" fmla="*/ 35047 h 6325714"/>
              <a:gd name="connsiteX582" fmla="*/ 5711219 w 7586906"/>
              <a:gd name="connsiteY582" fmla="*/ 34530 h 6325714"/>
              <a:gd name="connsiteX583" fmla="*/ 5711208 w 7586906"/>
              <a:gd name="connsiteY583" fmla="*/ 32699 h 6325714"/>
              <a:gd name="connsiteX584" fmla="*/ 5781529 w 7586906"/>
              <a:gd name="connsiteY584" fmla="*/ 11566 h 6325714"/>
              <a:gd name="connsiteX585" fmla="*/ 5782185 w 7586906"/>
              <a:gd name="connsiteY585" fmla="*/ 11283 h 6325714"/>
              <a:gd name="connsiteX586" fmla="*/ 5782842 w 7586906"/>
              <a:gd name="connsiteY586" fmla="*/ 11000 h 6325714"/>
              <a:gd name="connsiteX587" fmla="*/ 5808241 w 7586906"/>
              <a:gd name="connsiteY587" fmla="*/ 1275 h 6325714"/>
              <a:gd name="connsiteX588" fmla="*/ 5807083 w 7586906"/>
              <a:gd name="connsiteY588" fmla="*/ 168 h 6325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</a:cxnLst>
            <a:rect l="l" t="t" r="r" b="b"/>
            <a:pathLst>
              <a:path w="7586906" h="6325714">
                <a:moveTo>
                  <a:pt x="7320413" y="3760437"/>
                </a:moveTo>
                <a:cubicBezTo>
                  <a:pt x="7319545" y="3762035"/>
                  <a:pt x="7318465" y="3764949"/>
                  <a:pt x="7318253" y="3766264"/>
                </a:cubicBezTo>
                <a:cubicBezTo>
                  <a:pt x="7318475" y="3766779"/>
                  <a:pt x="7321325" y="3766164"/>
                  <a:pt x="7321102" y="3765647"/>
                </a:cubicBezTo>
                <a:cubicBezTo>
                  <a:pt x="7320657" y="3764615"/>
                  <a:pt x="7319545" y="3762035"/>
                  <a:pt x="7320413" y="3760437"/>
                </a:cubicBezTo>
                <a:close/>
                <a:moveTo>
                  <a:pt x="7445403" y="3428271"/>
                </a:moveTo>
                <a:cubicBezTo>
                  <a:pt x="7443737" y="3429601"/>
                  <a:pt x="7438767" y="3433426"/>
                  <a:pt x="7438767" y="3433426"/>
                </a:cubicBezTo>
                <a:lnTo>
                  <a:pt x="7438872" y="3433083"/>
                </a:lnTo>
                <a:lnTo>
                  <a:pt x="7444388" y="3428938"/>
                </a:lnTo>
                <a:cubicBezTo>
                  <a:pt x="7446242" y="3427565"/>
                  <a:pt x="7446236" y="3427606"/>
                  <a:pt x="7445403" y="3428271"/>
                </a:cubicBezTo>
                <a:close/>
                <a:moveTo>
                  <a:pt x="7083083" y="3403159"/>
                </a:moveTo>
                <a:cubicBezTo>
                  <a:pt x="7082426" y="3403442"/>
                  <a:pt x="7079132" y="3403026"/>
                  <a:pt x="7078476" y="3403309"/>
                </a:cubicBezTo>
                <a:cubicBezTo>
                  <a:pt x="7078476" y="3403309"/>
                  <a:pt x="7080901" y="3405323"/>
                  <a:pt x="7080901" y="3405323"/>
                </a:cubicBezTo>
                <a:cubicBezTo>
                  <a:pt x="7080901" y="3405323"/>
                  <a:pt x="7083305" y="3403675"/>
                  <a:pt x="7083083" y="3403159"/>
                </a:cubicBezTo>
                <a:close/>
                <a:moveTo>
                  <a:pt x="7272181" y="3052385"/>
                </a:moveTo>
                <a:lnTo>
                  <a:pt x="7270689" y="3053029"/>
                </a:lnTo>
                <a:lnTo>
                  <a:pt x="7270689" y="3053029"/>
                </a:lnTo>
                <a:close/>
                <a:moveTo>
                  <a:pt x="6580020" y="1466528"/>
                </a:moveTo>
                <a:cubicBezTo>
                  <a:pt x="6579585" y="1467327"/>
                  <a:pt x="6578928" y="1467611"/>
                  <a:pt x="6578494" y="1468410"/>
                </a:cubicBezTo>
                <a:lnTo>
                  <a:pt x="6579022" y="1467611"/>
                </a:lnTo>
                <a:close/>
                <a:moveTo>
                  <a:pt x="5998520" y="1134603"/>
                </a:moveTo>
                <a:cubicBezTo>
                  <a:pt x="5998319" y="1137749"/>
                  <a:pt x="5998775" y="1140613"/>
                  <a:pt x="6001602" y="1136334"/>
                </a:cubicBezTo>
                <a:cubicBezTo>
                  <a:pt x="6000501" y="1135585"/>
                  <a:pt x="5999622" y="1135352"/>
                  <a:pt x="5998520" y="1134603"/>
                </a:cubicBezTo>
                <a:close/>
                <a:moveTo>
                  <a:pt x="5277369" y="373923"/>
                </a:moveTo>
                <a:cubicBezTo>
                  <a:pt x="5276712" y="374206"/>
                  <a:pt x="5274086" y="375338"/>
                  <a:pt x="5273651" y="376137"/>
                </a:cubicBezTo>
                <a:cubicBezTo>
                  <a:pt x="5272994" y="376420"/>
                  <a:pt x="5272783" y="377735"/>
                  <a:pt x="5273439" y="377452"/>
                </a:cubicBezTo>
                <a:cubicBezTo>
                  <a:pt x="5274096" y="377169"/>
                  <a:pt x="5275198" y="377917"/>
                  <a:pt x="5275854" y="377634"/>
                </a:cubicBezTo>
                <a:cubicBezTo>
                  <a:pt x="5275632" y="377119"/>
                  <a:pt x="5276935" y="374722"/>
                  <a:pt x="5277369" y="373923"/>
                </a:cubicBezTo>
                <a:close/>
                <a:moveTo>
                  <a:pt x="5498520" y="63185"/>
                </a:moveTo>
                <a:cubicBezTo>
                  <a:pt x="5498096" y="65815"/>
                  <a:pt x="5497440" y="66098"/>
                  <a:pt x="5497874" y="65299"/>
                </a:cubicBezTo>
                <a:lnTo>
                  <a:pt x="5497972" y="64691"/>
                </a:lnTo>
                <a:close/>
                <a:moveTo>
                  <a:pt x="5820454" y="49252"/>
                </a:moveTo>
                <a:cubicBezTo>
                  <a:pt x="5819824" y="49370"/>
                  <a:pt x="5818179" y="49620"/>
                  <a:pt x="5818179" y="49620"/>
                </a:cubicBezTo>
                <a:lnTo>
                  <a:pt x="5820189" y="49281"/>
                </a:lnTo>
                <a:close/>
                <a:moveTo>
                  <a:pt x="5807083" y="168"/>
                </a:moveTo>
                <a:cubicBezTo>
                  <a:pt x="5806862" y="-119"/>
                  <a:pt x="5807357" y="127"/>
                  <a:pt x="5810223" y="2257"/>
                </a:cubicBezTo>
                <a:cubicBezTo>
                  <a:pt x="5815953" y="6519"/>
                  <a:pt x="5850039" y="18752"/>
                  <a:pt x="5857115" y="27941"/>
                </a:cubicBezTo>
                <a:cubicBezTo>
                  <a:pt x="5850791" y="34950"/>
                  <a:pt x="5846605" y="41498"/>
                  <a:pt x="5841226" y="45729"/>
                </a:cubicBezTo>
                <a:lnTo>
                  <a:pt x="5820189" y="49281"/>
                </a:lnTo>
                <a:lnTo>
                  <a:pt x="5816643" y="49671"/>
                </a:lnTo>
                <a:cubicBezTo>
                  <a:pt x="5806337" y="51053"/>
                  <a:pt x="5772358" y="57133"/>
                  <a:pt x="5766099" y="75130"/>
                </a:cubicBezTo>
                <a:cubicBezTo>
                  <a:pt x="5766099" y="75130"/>
                  <a:pt x="5767613" y="71417"/>
                  <a:pt x="5765007" y="76212"/>
                </a:cubicBezTo>
                <a:cubicBezTo>
                  <a:pt x="5761312" y="82089"/>
                  <a:pt x="5741642" y="96075"/>
                  <a:pt x="5729366" y="98307"/>
                </a:cubicBezTo>
                <a:cubicBezTo>
                  <a:pt x="5730912" y="100088"/>
                  <a:pt x="5732692" y="104217"/>
                  <a:pt x="5733804" y="106797"/>
                </a:cubicBezTo>
                <a:cubicBezTo>
                  <a:pt x="5728012" y="129489"/>
                  <a:pt x="5704306" y="128692"/>
                  <a:pt x="5688821" y="145158"/>
                </a:cubicBezTo>
                <a:cubicBezTo>
                  <a:pt x="5689923" y="145907"/>
                  <a:pt x="5714190" y="167880"/>
                  <a:pt x="5719687" y="169794"/>
                </a:cubicBezTo>
                <a:cubicBezTo>
                  <a:pt x="5719687" y="169794"/>
                  <a:pt x="5713555" y="171826"/>
                  <a:pt x="5721880" y="169461"/>
                </a:cubicBezTo>
                <a:cubicBezTo>
                  <a:pt x="5733277" y="166996"/>
                  <a:pt x="5764852" y="162565"/>
                  <a:pt x="5781990" y="166193"/>
                </a:cubicBezTo>
                <a:cubicBezTo>
                  <a:pt x="5781990" y="166193"/>
                  <a:pt x="5781111" y="165960"/>
                  <a:pt x="5782869" y="166426"/>
                </a:cubicBezTo>
                <a:cubicBezTo>
                  <a:pt x="5783971" y="167174"/>
                  <a:pt x="5788822" y="171203"/>
                  <a:pt x="5786428" y="174683"/>
                </a:cubicBezTo>
                <a:cubicBezTo>
                  <a:pt x="5785772" y="174966"/>
                  <a:pt x="5785772" y="174966"/>
                  <a:pt x="5785994" y="175482"/>
                </a:cubicBezTo>
                <a:cubicBezTo>
                  <a:pt x="5785571" y="178113"/>
                  <a:pt x="5790655" y="184488"/>
                  <a:pt x="5793737" y="186220"/>
                </a:cubicBezTo>
                <a:cubicBezTo>
                  <a:pt x="5777554" y="195643"/>
                  <a:pt x="5765298" y="201538"/>
                  <a:pt x="5760787" y="218169"/>
                </a:cubicBezTo>
                <a:cubicBezTo>
                  <a:pt x="5728758" y="257678"/>
                  <a:pt x="5663128" y="255370"/>
                  <a:pt x="5643419" y="299972"/>
                </a:cubicBezTo>
                <a:cubicBezTo>
                  <a:pt x="5645367" y="295460"/>
                  <a:pt x="5642985" y="300771"/>
                  <a:pt x="5642985" y="300771"/>
                </a:cubicBezTo>
                <a:cubicBezTo>
                  <a:pt x="5642985" y="300771"/>
                  <a:pt x="5643419" y="299972"/>
                  <a:pt x="5643419" y="299972"/>
                </a:cubicBezTo>
                <a:cubicBezTo>
                  <a:pt x="5643207" y="301287"/>
                  <a:pt x="5642772" y="302087"/>
                  <a:pt x="5641904" y="303685"/>
                </a:cubicBezTo>
                <a:cubicBezTo>
                  <a:pt x="5636270" y="315905"/>
                  <a:pt x="5595120" y="334254"/>
                  <a:pt x="5572463" y="325050"/>
                </a:cubicBezTo>
                <a:cubicBezTo>
                  <a:pt x="5558895" y="331511"/>
                  <a:pt x="5546195" y="336373"/>
                  <a:pt x="5533061" y="342035"/>
                </a:cubicBezTo>
                <a:cubicBezTo>
                  <a:pt x="5533061" y="342035"/>
                  <a:pt x="5533284" y="342551"/>
                  <a:pt x="5533284" y="342551"/>
                </a:cubicBezTo>
                <a:cubicBezTo>
                  <a:pt x="5532649" y="346497"/>
                  <a:pt x="5529842" y="354437"/>
                  <a:pt x="5527458" y="359749"/>
                </a:cubicBezTo>
                <a:cubicBezTo>
                  <a:pt x="5527024" y="360548"/>
                  <a:pt x="5526590" y="361347"/>
                  <a:pt x="5526813" y="361863"/>
                </a:cubicBezTo>
                <a:cubicBezTo>
                  <a:pt x="5556428" y="360113"/>
                  <a:pt x="5585387" y="358644"/>
                  <a:pt x="5615002" y="356894"/>
                </a:cubicBezTo>
                <a:cubicBezTo>
                  <a:pt x="5619610" y="356744"/>
                  <a:pt x="5623995" y="356077"/>
                  <a:pt x="5628825" y="356443"/>
                </a:cubicBezTo>
                <a:cubicBezTo>
                  <a:pt x="5640021" y="357125"/>
                  <a:pt x="5652530" y="357241"/>
                  <a:pt x="5663949" y="358438"/>
                </a:cubicBezTo>
                <a:cubicBezTo>
                  <a:pt x="5701370" y="340471"/>
                  <a:pt x="5718497" y="342267"/>
                  <a:pt x="5730531" y="373797"/>
                </a:cubicBezTo>
                <a:cubicBezTo>
                  <a:pt x="5732724" y="373464"/>
                  <a:pt x="5730531" y="373797"/>
                  <a:pt x="5728996" y="373847"/>
                </a:cubicBezTo>
                <a:cubicBezTo>
                  <a:pt x="5726803" y="374182"/>
                  <a:pt x="5725267" y="374232"/>
                  <a:pt x="5730531" y="373797"/>
                </a:cubicBezTo>
                <a:cubicBezTo>
                  <a:pt x="5731410" y="374030"/>
                  <a:pt x="5732724" y="373464"/>
                  <a:pt x="5734259" y="373414"/>
                </a:cubicBezTo>
                <a:cubicBezTo>
                  <a:pt x="5757944" y="370549"/>
                  <a:pt x="5798703" y="398264"/>
                  <a:pt x="5831549" y="385942"/>
                </a:cubicBezTo>
                <a:cubicBezTo>
                  <a:pt x="5822366" y="391736"/>
                  <a:pt x="5810990" y="397864"/>
                  <a:pt x="5801150" y="403941"/>
                </a:cubicBezTo>
                <a:cubicBezTo>
                  <a:pt x="5834472" y="398144"/>
                  <a:pt x="5867128" y="390800"/>
                  <a:pt x="5900673" y="385519"/>
                </a:cubicBezTo>
                <a:cubicBezTo>
                  <a:pt x="5900037" y="389465"/>
                  <a:pt x="5900906" y="387866"/>
                  <a:pt x="5900895" y="386035"/>
                </a:cubicBezTo>
                <a:cubicBezTo>
                  <a:pt x="5900673" y="385519"/>
                  <a:pt x="5900673" y="385519"/>
                  <a:pt x="5900673" y="385519"/>
                </a:cubicBezTo>
                <a:cubicBezTo>
                  <a:pt x="5901107" y="384720"/>
                  <a:pt x="5901541" y="383920"/>
                  <a:pt x="5901753" y="382606"/>
                </a:cubicBezTo>
                <a:cubicBezTo>
                  <a:pt x="5906243" y="362311"/>
                  <a:pt x="5949904" y="360626"/>
                  <a:pt x="5962753" y="381401"/>
                </a:cubicBezTo>
                <a:cubicBezTo>
                  <a:pt x="5978091" y="377238"/>
                  <a:pt x="5985727" y="369662"/>
                  <a:pt x="5984955" y="387743"/>
                </a:cubicBezTo>
                <a:cubicBezTo>
                  <a:pt x="6033688" y="390602"/>
                  <a:pt x="6076745" y="360415"/>
                  <a:pt x="6125056" y="365904"/>
                </a:cubicBezTo>
                <a:cubicBezTo>
                  <a:pt x="6105387" y="379891"/>
                  <a:pt x="6086819" y="394625"/>
                  <a:pt x="6067595" y="409643"/>
                </a:cubicBezTo>
                <a:cubicBezTo>
                  <a:pt x="6036837" y="441261"/>
                  <a:pt x="5999648" y="461575"/>
                  <a:pt x="5960501" y="484570"/>
                </a:cubicBezTo>
                <a:cubicBezTo>
                  <a:pt x="5940748" y="521846"/>
                  <a:pt x="5897765" y="526911"/>
                  <a:pt x="5907893" y="570278"/>
                </a:cubicBezTo>
                <a:cubicBezTo>
                  <a:pt x="5910552" y="574639"/>
                  <a:pt x="5913645" y="578202"/>
                  <a:pt x="5916304" y="582563"/>
                </a:cubicBezTo>
                <a:cubicBezTo>
                  <a:pt x="5934757" y="623566"/>
                  <a:pt x="5952497" y="579813"/>
                  <a:pt x="5983755" y="596325"/>
                </a:cubicBezTo>
                <a:cubicBezTo>
                  <a:pt x="5981044" y="620748"/>
                  <a:pt x="5962647" y="626843"/>
                  <a:pt x="5947649" y="651666"/>
                </a:cubicBezTo>
                <a:cubicBezTo>
                  <a:pt x="5928521" y="683166"/>
                  <a:pt x="5902982" y="669084"/>
                  <a:pt x="5893851" y="646094"/>
                </a:cubicBezTo>
                <a:cubicBezTo>
                  <a:pt x="5886054" y="626200"/>
                  <a:pt x="5863991" y="605725"/>
                  <a:pt x="5842649" y="633896"/>
                </a:cubicBezTo>
                <a:cubicBezTo>
                  <a:pt x="5842215" y="634695"/>
                  <a:pt x="5841345" y="636294"/>
                  <a:pt x="5840477" y="637892"/>
                </a:cubicBezTo>
                <a:cubicBezTo>
                  <a:pt x="5830924" y="655472"/>
                  <a:pt x="5757977" y="677738"/>
                  <a:pt x="5733309" y="699998"/>
                </a:cubicBezTo>
                <a:cubicBezTo>
                  <a:pt x="5758305" y="696567"/>
                  <a:pt x="5784161" y="689705"/>
                  <a:pt x="5809370" y="684958"/>
                </a:cubicBezTo>
                <a:cubicBezTo>
                  <a:pt x="5787594" y="713927"/>
                  <a:pt x="5747683" y="718892"/>
                  <a:pt x="5730747" y="750059"/>
                </a:cubicBezTo>
                <a:cubicBezTo>
                  <a:pt x="5784746" y="752485"/>
                  <a:pt x="5822040" y="712543"/>
                  <a:pt x="5874714" y="713704"/>
                </a:cubicBezTo>
                <a:cubicBezTo>
                  <a:pt x="5875583" y="712105"/>
                  <a:pt x="5876674" y="711023"/>
                  <a:pt x="5877542" y="709425"/>
                </a:cubicBezTo>
                <a:cubicBezTo>
                  <a:pt x="5910251" y="711236"/>
                  <a:pt x="5934071" y="694236"/>
                  <a:pt x="5966504" y="686376"/>
                </a:cubicBezTo>
                <a:cubicBezTo>
                  <a:pt x="5967384" y="686609"/>
                  <a:pt x="5970688" y="688856"/>
                  <a:pt x="5970699" y="690687"/>
                </a:cubicBezTo>
                <a:cubicBezTo>
                  <a:pt x="5970710" y="692519"/>
                  <a:pt x="5968093" y="695482"/>
                  <a:pt x="5970296" y="696980"/>
                </a:cubicBezTo>
                <a:cubicBezTo>
                  <a:pt x="5970296" y="696980"/>
                  <a:pt x="5969417" y="696747"/>
                  <a:pt x="5971175" y="697213"/>
                </a:cubicBezTo>
                <a:cubicBezTo>
                  <a:pt x="5972934" y="697679"/>
                  <a:pt x="5978887" y="702457"/>
                  <a:pt x="5980656" y="704754"/>
                </a:cubicBezTo>
                <a:cubicBezTo>
                  <a:pt x="5984374" y="702539"/>
                  <a:pt x="5988536" y="701357"/>
                  <a:pt x="5992476" y="699659"/>
                </a:cubicBezTo>
                <a:cubicBezTo>
                  <a:pt x="6007803" y="693664"/>
                  <a:pt x="6024167" y="677430"/>
                  <a:pt x="6037174" y="687734"/>
                </a:cubicBezTo>
                <a:cubicBezTo>
                  <a:pt x="6050182" y="698039"/>
                  <a:pt x="6029390" y="707613"/>
                  <a:pt x="6021108" y="717302"/>
                </a:cubicBezTo>
                <a:cubicBezTo>
                  <a:pt x="6021108" y="717302"/>
                  <a:pt x="6020663" y="716270"/>
                  <a:pt x="6021330" y="717818"/>
                </a:cubicBezTo>
                <a:cubicBezTo>
                  <a:pt x="6021998" y="719366"/>
                  <a:pt x="6025324" y="725277"/>
                  <a:pt x="6027750" y="727291"/>
                </a:cubicBezTo>
                <a:cubicBezTo>
                  <a:pt x="6050119" y="724991"/>
                  <a:pt x="6065425" y="715335"/>
                  <a:pt x="6087838" y="720360"/>
                </a:cubicBezTo>
                <a:cubicBezTo>
                  <a:pt x="6085741" y="737175"/>
                  <a:pt x="6068657" y="742703"/>
                  <a:pt x="6059962" y="756855"/>
                </a:cubicBezTo>
                <a:cubicBezTo>
                  <a:pt x="6067185" y="753741"/>
                  <a:pt x="6080530" y="746764"/>
                  <a:pt x="6086685" y="748395"/>
                </a:cubicBezTo>
                <a:cubicBezTo>
                  <a:pt x="6104045" y="752539"/>
                  <a:pt x="6088274" y="757501"/>
                  <a:pt x="6085023" y="764411"/>
                </a:cubicBezTo>
                <a:cubicBezTo>
                  <a:pt x="6077651" y="779827"/>
                  <a:pt x="6071582" y="792847"/>
                  <a:pt x="6063988" y="807747"/>
                </a:cubicBezTo>
                <a:cubicBezTo>
                  <a:pt x="6109989" y="793426"/>
                  <a:pt x="6121491" y="771333"/>
                  <a:pt x="6135980" y="734489"/>
                </a:cubicBezTo>
                <a:cubicBezTo>
                  <a:pt x="6145238" y="741514"/>
                  <a:pt x="6156932" y="752384"/>
                  <a:pt x="6152611" y="764039"/>
                </a:cubicBezTo>
                <a:cubicBezTo>
                  <a:pt x="6144837" y="785748"/>
                  <a:pt x="6180543" y="812582"/>
                  <a:pt x="6193244" y="807719"/>
                </a:cubicBezTo>
                <a:cubicBezTo>
                  <a:pt x="6245791" y="786904"/>
                  <a:pt x="6265418" y="803533"/>
                  <a:pt x="6313210" y="795172"/>
                </a:cubicBezTo>
                <a:cubicBezTo>
                  <a:pt x="6315138" y="824938"/>
                  <a:pt x="6274560" y="828355"/>
                  <a:pt x="6286795" y="856738"/>
                </a:cubicBezTo>
                <a:cubicBezTo>
                  <a:pt x="6253049" y="855680"/>
                  <a:pt x="6212540" y="859258"/>
                  <a:pt x="6185431" y="879951"/>
                </a:cubicBezTo>
                <a:lnTo>
                  <a:pt x="6163755" y="906543"/>
                </a:lnTo>
                <a:lnTo>
                  <a:pt x="6163585" y="905566"/>
                </a:lnTo>
                <a:cubicBezTo>
                  <a:pt x="6163532" y="905895"/>
                  <a:pt x="6163537" y="906811"/>
                  <a:pt x="6163537" y="906811"/>
                </a:cubicBezTo>
                <a:lnTo>
                  <a:pt x="6163755" y="906543"/>
                </a:lnTo>
                <a:lnTo>
                  <a:pt x="6163982" y="907843"/>
                </a:lnTo>
                <a:cubicBezTo>
                  <a:pt x="6164893" y="913569"/>
                  <a:pt x="6159947" y="931001"/>
                  <a:pt x="6177646" y="917863"/>
                </a:cubicBezTo>
                <a:cubicBezTo>
                  <a:pt x="6204083" y="897900"/>
                  <a:pt x="6224070" y="900912"/>
                  <a:pt x="6242830" y="919139"/>
                </a:cubicBezTo>
                <a:cubicBezTo>
                  <a:pt x="6228192" y="930345"/>
                  <a:pt x="6220820" y="945762"/>
                  <a:pt x="6209488" y="959214"/>
                </a:cubicBezTo>
                <a:cubicBezTo>
                  <a:pt x="6252873" y="947856"/>
                  <a:pt x="6280749" y="911361"/>
                  <a:pt x="6325733" y="910941"/>
                </a:cubicBezTo>
                <a:cubicBezTo>
                  <a:pt x="6325956" y="911457"/>
                  <a:pt x="6326178" y="911973"/>
                  <a:pt x="6326623" y="913005"/>
                </a:cubicBezTo>
                <a:cubicBezTo>
                  <a:pt x="6330627" y="922294"/>
                  <a:pt x="6324612" y="944471"/>
                  <a:pt x="6302719" y="953296"/>
                </a:cubicBezTo>
                <a:cubicBezTo>
                  <a:pt x="6264419" y="971030"/>
                  <a:pt x="6254982" y="1008755"/>
                  <a:pt x="6209076" y="1001616"/>
                </a:cubicBezTo>
                <a:cubicBezTo>
                  <a:pt x="6195285" y="1007561"/>
                  <a:pt x="6181918" y="1010875"/>
                  <a:pt x="6169684" y="1020432"/>
                </a:cubicBezTo>
                <a:cubicBezTo>
                  <a:pt x="6169907" y="1020948"/>
                  <a:pt x="6169907" y="1020948"/>
                  <a:pt x="6169250" y="1021231"/>
                </a:cubicBezTo>
                <a:cubicBezTo>
                  <a:pt x="6165977" y="1024478"/>
                  <a:pt x="6151339" y="1035684"/>
                  <a:pt x="6145440" y="1040063"/>
                </a:cubicBezTo>
                <a:cubicBezTo>
                  <a:pt x="6138101" y="1060973"/>
                  <a:pt x="6127879" y="1077006"/>
                  <a:pt x="6106453" y="1090526"/>
                </a:cubicBezTo>
                <a:cubicBezTo>
                  <a:pt x="6112882" y="1101829"/>
                  <a:pt x="6118878" y="1113932"/>
                  <a:pt x="6125530" y="1125752"/>
                </a:cubicBezTo>
                <a:cubicBezTo>
                  <a:pt x="6125753" y="1126268"/>
                  <a:pt x="6125753" y="1126268"/>
                  <a:pt x="6125753" y="1126268"/>
                </a:cubicBezTo>
                <a:cubicBezTo>
                  <a:pt x="6125541" y="1127583"/>
                  <a:pt x="6127321" y="1131712"/>
                  <a:pt x="6128210" y="1133776"/>
                </a:cubicBezTo>
                <a:cubicBezTo>
                  <a:pt x="6143071" y="1123086"/>
                  <a:pt x="6153546" y="1113063"/>
                  <a:pt x="6170609" y="1103872"/>
                </a:cubicBezTo>
                <a:cubicBezTo>
                  <a:pt x="6180015" y="1098593"/>
                  <a:pt x="6190554" y="1099558"/>
                  <a:pt x="6194992" y="1108048"/>
                </a:cubicBezTo>
                <a:cubicBezTo>
                  <a:pt x="6197428" y="1111894"/>
                  <a:pt x="6194199" y="1122466"/>
                  <a:pt x="6191138" y="1124397"/>
                </a:cubicBezTo>
                <a:cubicBezTo>
                  <a:pt x="6133613" y="1157149"/>
                  <a:pt x="6178195" y="1163022"/>
                  <a:pt x="6193078" y="1193936"/>
                </a:cubicBezTo>
                <a:cubicBezTo>
                  <a:pt x="6194858" y="1198064"/>
                  <a:pt x="6196415" y="1201677"/>
                  <a:pt x="6196659" y="1205856"/>
                </a:cubicBezTo>
                <a:cubicBezTo>
                  <a:pt x="6202135" y="1204107"/>
                  <a:pt x="6207389" y="1201842"/>
                  <a:pt x="6212643" y="1199578"/>
                </a:cubicBezTo>
                <a:cubicBezTo>
                  <a:pt x="6174481" y="1241118"/>
                  <a:pt x="6193049" y="1264323"/>
                  <a:pt x="6220664" y="1295869"/>
                </a:cubicBezTo>
                <a:cubicBezTo>
                  <a:pt x="6223345" y="1303893"/>
                  <a:pt x="6226459" y="1311118"/>
                  <a:pt x="6229796" y="1318859"/>
                </a:cubicBezTo>
                <a:cubicBezTo>
                  <a:pt x="6271878" y="1309898"/>
                  <a:pt x="6247196" y="1254445"/>
                  <a:pt x="6299840" y="1288054"/>
                </a:cubicBezTo>
                <a:cubicBezTo>
                  <a:pt x="6302753" y="1298425"/>
                  <a:pt x="6303018" y="1306266"/>
                  <a:pt x="6294959" y="1316472"/>
                </a:cubicBezTo>
                <a:cubicBezTo>
                  <a:pt x="6299630" y="1327309"/>
                  <a:pt x="6304524" y="1338663"/>
                  <a:pt x="6309418" y="1350017"/>
                </a:cubicBezTo>
                <a:cubicBezTo>
                  <a:pt x="6327848" y="1349415"/>
                  <a:pt x="6346935" y="1348532"/>
                  <a:pt x="6365366" y="1347931"/>
                </a:cubicBezTo>
                <a:cubicBezTo>
                  <a:pt x="6368437" y="1347831"/>
                  <a:pt x="6371721" y="1346415"/>
                  <a:pt x="6374581" y="1347631"/>
                </a:cubicBezTo>
                <a:cubicBezTo>
                  <a:pt x="6385141" y="1352257"/>
                  <a:pt x="6394791" y="1351157"/>
                  <a:pt x="6407490" y="1346295"/>
                </a:cubicBezTo>
                <a:cubicBezTo>
                  <a:pt x="6435803" y="1346942"/>
                  <a:pt x="6456236" y="1350986"/>
                  <a:pt x="6469518" y="1370963"/>
                </a:cubicBezTo>
                <a:cubicBezTo>
                  <a:pt x="6480758" y="1378968"/>
                  <a:pt x="6491963" y="1381481"/>
                  <a:pt x="6507757" y="1380181"/>
                </a:cubicBezTo>
                <a:cubicBezTo>
                  <a:pt x="6486064" y="1385861"/>
                  <a:pt x="6464583" y="1390225"/>
                  <a:pt x="6442001" y="1393839"/>
                </a:cubicBezTo>
                <a:cubicBezTo>
                  <a:pt x="6420732" y="1396887"/>
                  <a:pt x="6403012" y="1406361"/>
                  <a:pt x="6393458" y="1423942"/>
                </a:cubicBezTo>
                <a:cubicBezTo>
                  <a:pt x="6377603" y="1452195"/>
                  <a:pt x="6365011" y="1475371"/>
                  <a:pt x="6325268" y="1471696"/>
                </a:cubicBezTo>
                <a:cubicBezTo>
                  <a:pt x="6314730" y="1470731"/>
                  <a:pt x="6298768" y="1480671"/>
                  <a:pt x="6296872" y="1494339"/>
                </a:cubicBezTo>
                <a:cubicBezTo>
                  <a:pt x="6300674" y="1506774"/>
                  <a:pt x="6327048" y="1475824"/>
                  <a:pt x="6323512" y="1509170"/>
                </a:cubicBezTo>
                <a:cubicBezTo>
                  <a:pt x="6343181" y="1495184"/>
                  <a:pt x="6359811" y="1524732"/>
                  <a:pt x="6368040" y="1505886"/>
                </a:cubicBezTo>
                <a:cubicBezTo>
                  <a:pt x="6382117" y="1473504"/>
                  <a:pt x="6417536" y="1450894"/>
                  <a:pt x="6446473" y="1445763"/>
                </a:cubicBezTo>
                <a:cubicBezTo>
                  <a:pt x="6499306" y="1436452"/>
                  <a:pt x="6544629" y="1418752"/>
                  <a:pt x="6589285" y="1399503"/>
                </a:cubicBezTo>
                <a:cubicBezTo>
                  <a:pt x="6596329" y="1403197"/>
                  <a:pt x="6602716" y="1407176"/>
                  <a:pt x="6609114" y="1412986"/>
                </a:cubicBezTo>
                <a:cubicBezTo>
                  <a:pt x="6662107" y="1431144"/>
                  <a:pt x="6715947" y="1444041"/>
                  <a:pt x="6758486" y="1475885"/>
                </a:cubicBezTo>
                <a:cubicBezTo>
                  <a:pt x="6735057" y="1484760"/>
                  <a:pt x="6714836" y="1479401"/>
                  <a:pt x="6691576" y="1479636"/>
                </a:cubicBezTo>
                <a:cubicBezTo>
                  <a:pt x="6649663" y="1479957"/>
                  <a:pt x="6625808" y="1453521"/>
                  <a:pt x="6581322" y="1464131"/>
                </a:cubicBezTo>
                <a:lnTo>
                  <a:pt x="6579022" y="1467611"/>
                </a:lnTo>
                <a:lnTo>
                  <a:pt x="6565163" y="1482646"/>
                </a:lnTo>
                <a:cubicBezTo>
                  <a:pt x="6558960" y="1486774"/>
                  <a:pt x="6551628" y="1490087"/>
                  <a:pt x="6543531" y="1493883"/>
                </a:cubicBezTo>
                <a:cubicBezTo>
                  <a:pt x="6541529" y="1489239"/>
                  <a:pt x="6539527" y="1484595"/>
                  <a:pt x="6538404" y="1480183"/>
                </a:cubicBezTo>
                <a:cubicBezTo>
                  <a:pt x="6533383" y="1484795"/>
                  <a:pt x="6540882" y="1491353"/>
                  <a:pt x="6543531" y="1493883"/>
                </a:cubicBezTo>
                <a:cubicBezTo>
                  <a:pt x="6521245" y="1510834"/>
                  <a:pt x="6493399" y="1514881"/>
                  <a:pt x="6477289" y="1537125"/>
                </a:cubicBezTo>
                <a:cubicBezTo>
                  <a:pt x="6501037" y="1545247"/>
                  <a:pt x="6527940" y="1529978"/>
                  <a:pt x="6545861" y="1517357"/>
                </a:cubicBezTo>
                <a:cubicBezTo>
                  <a:pt x="6587604" y="1487737"/>
                  <a:pt x="6592996" y="1509278"/>
                  <a:pt x="6624032" y="1525275"/>
                </a:cubicBezTo>
                <a:cubicBezTo>
                  <a:pt x="6623375" y="1525558"/>
                  <a:pt x="6622718" y="1525841"/>
                  <a:pt x="6622284" y="1526640"/>
                </a:cubicBezTo>
                <a:cubicBezTo>
                  <a:pt x="6615082" y="1533416"/>
                  <a:pt x="6590413" y="1555677"/>
                  <a:pt x="6573530" y="1558059"/>
                </a:cubicBezTo>
                <a:cubicBezTo>
                  <a:pt x="6557463" y="1587628"/>
                  <a:pt x="6576084" y="1582048"/>
                  <a:pt x="6601992" y="1584344"/>
                </a:cubicBezTo>
                <a:cubicBezTo>
                  <a:pt x="6610942" y="1576202"/>
                  <a:pt x="6631131" y="1576067"/>
                  <a:pt x="6629870" y="1585790"/>
                </a:cubicBezTo>
                <a:cubicBezTo>
                  <a:pt x="6627806" y="1608098"/>
                  <a:pt x="6609567" y="1603721"/>
                  <a:pt x="6591793" y="1604039"/>
                </a:cubicBezTo>
                <a:cubicBezTo>
                  <a:pt x="6569031" y="1614463"/>
                  <a:pt x="6547148" y="1625120"/>
                  <a:pt x="6524386" y="1635543"/>
                </a:cubicBezTo>
                <a:cubicBezTo>
                  <a:pt x="6516644" y="1662747"/>
                  <a:pt x="6493362" y="1659319"/>
                  <a:pt x="6468853" y="1671108"/>
                </a:cubicBezTo>
                <a:cubicBezTo>
                  <a:pt x="6460147" y="1683429"/>
                  <a:pt x="6452097" y="1695466"/>
                  <a:pt x="6443168" y="1707270"/>
                </a:cubicBezTo>
                <a:cubicBezTo>
                  <a:pt x="6422175" y="1719991"/>
                  <a:pt x="6414740" y="1724420"/>
                  <a:pt x="6421456" y="1747228"/>
                </a:cubicBezTo>
                <a:cubicBezTo>
                  <a:pt x="6426160" y="1763559"/>
                  <a:pt x="6447546" y="1780654"/>
                  <a:pt x="6418693" y="1800434"/>
                </a:cubicBezTo>
                <a:cubicBezTo>
                  <a:pt x="6407762" y="1807594"/>
                  <a:pt x="6390910" y="1815470"/>
                  <a:pt x="6378667" y="1823196"/>
                </a:cubicBezTo>
                <a:cubicBezTo>
                  <a:pt x="6379334" y="1824744"/>
                  <a:pt x="6383317" y="1830371"/>
                  <a:pt x="6385509" y="1830038"/>
                </a:cubicBezTo>
                <a:cubicBezTo>
                  <a:pt x="6465744" y="1815647"/>
                  <a:pt x="6539687" y="1813758"/>
                  <a:pt x="6618472" y="1814068"/>
                </a:cubicBezTo>
                <a:cubicBezTo>
                  <a:pt x="6641679" y="1804676"/>
                  <a:pt x="6665109" y="1795801"/>
                  <a:pt x="6683401" y="1809334"/>
                </a:cubicBezTo>
                <a:cubicBezTo>
                  <a:pt x="6693760" y="1817108"/>
                  <a:pt x="6674727" y="1827148"/>
                  <a:pt x="6665745" y="1829796"/>
                </a:cubicBezTo>
                <a:cubicBezTo>
                  <a:pt x="6665967" y="1830312"/>
                  <a:pt x="6665967" y="1830312"/>
                  <a:pt x="6665967" y="1830312"/>
                </a:cubicBezTo>
                <a:cubicBezTo>
                  <a:pt x="6673022" y="1835838"/>
                  <a:pt x="6681602" y="1839483"/>
                  <a:pt x="6690404" y="1843645"/>
                </a:cubicBezTo>
                <a:lnTo>
                  <a:pt x="6692427" y="1842794"/>
                </a:lnTo>
                <a:lnTo>
                  <a:pt x="6721551" y="1830543"/>
                </a:lnTo>
                <a:cubicBezTo>
                  <a:pt x="6749722" y="1824424"/>
                  <a:pt x="6770901" y="1836637"/>
                  <a:pt x="6802544" y="1843651"/>
                </a:cubicBezTo>
                <a:cubicBezTo>
                  <a:pt x="6820327" y="1845164"/>
                  <a:pt x="6826301" y="1853605"/>
                  <a:pt x="6829893" y="1867355"/>
                </a:cubicBezTo>
                <a:cubicBezTo>
                  <a:pt x="6833197" y="1869603"/>
                  <a:pt x="6834966" y="1871900"/>
                  <a:pt x="6836301" y="1874996"/>
                </a:cubicBezTo>
                <a:cubicBezTo>
                  <a:pt x="6842911" y="1879491"/>
                  <a:pt x="6848641" y="1883752"/>
                  <a:pt x="6855028" y="1887730"/>
                </a:cubicBezTo>
                <a:cubicBezTo>
                  <a:pt x="6838155" y="1891944"/>
                  <a:pt x="6820848" y="1896957"/>
                  <a:pt x="6807036" y="1899238"/>
                </a:cubicBezTo>
                <a:cubicBezTo>
                  <a:pt x="6793880" y="1901238"/>
                  <a:pt x="6789994" y="1912093"/>
                  <a:pt x="6796148" y="1913723"/>
                </a:cubicBezTo>
                <a:cubicBezTo>
                  <a:pt x="6820108" y="1920530"/>
                  <a:pt x="6814039" y="1933549"/>
                  <a:pt x="6796943" y="1937246"/>
                </a:cubicBezTo>
                <a:cubicBezTo>
                  <a:pt x="6772179" y="1943025"/>
                  <a:pt x="6754279" y="1959309"/>
                  <a:pt x="6740593" y="1945626"/>
                </a:cubicBezTo>
                <a:cubicBezTo>
                  <a:pt x="6717640" y="1923087"/>
                  <a:pt x="6717819" y="1916278"/>
                  <a:pt x="6692760" y="1946662"/>
                </a:cubicBezTo>
                <a:cubicBezTo>
                  <a:pt x="6679901" y="1961996"/>
                  <a:pt x="6670370" y="1983240"/>
                  <a:pt x="6650446" y="1991216"/>
                </a:cubicBezTo>
                <a:cubicBezTo>
                  <a:pt x="6576662" y="2020574"/>
                  <a:pt x="6595157" y="2030960"/>
                  <a:pt x="6642483" y="2055844"/>
                </a:cubicBezTo>
                <a:cubicBezTo>
                  <a:pt x="6642494" y="2057676"/>
                  <a:pt x="6642070" y="2060307"/>
                  <a:pt x="6642737" y="2061855"/>
                </a:cubicBezTo>
                <a:cubicBezTo>
                  <a:pt x="6643627" y="2063918"/>
                  <a:pt x="6646921" y="2064334"/>
                  <a:pt x="6647578" y="2064051"/>
                </a:cubicBezTo>
                <a:cubicBezTo>
                  <a:pt x="6677829" y="2058355"/>
                  <a:pt x="6762787" y="2026017"/>
                  <a:pt x="6751930" y="2008055"/>
                </a:cubicBezTo>
                <a:cubicBezTo>
                  <a:pt x="6750606" y="2006789"/>
                  <a:pt x="6750383" y="2006274"/>
                  <a:pt x="6749938" y="2005241"/>
                </a:cubicBezTo>
                <a:cubicBezTo>
                  <a:pt x="6770221" y="1983647"/>
                  <a:pt x="6792273" y="1964350"/>
                  <a:pt x="6816327" y="1949697"/>
                </a:cubicBezTo>
                <a:cubicBezTo>
                  <a:pt x="6833476" y="1955157"/>
                  <a:pt x="6850328" y="1947281"/>
                  <a:pt x="6870664" y="1934843"/>
                </a:cubicBezTo>
                <a:cubicBezTo>
                  <a:pt x="6878545" y="1931446"/>
                  <a:pt x="6885768" y="1928332"/>
                  <a:pt x="6893871" y="1925451"/>
                </a:cubicBezTo>
                <a:cubicBezTo>
                  <a:pt x="6894528" y="1925168"/>
                  <a:pt x="6894751" y="1925684"/>
                  <a:pt x="6895407" y="1925401"/>
                </a:cubicBezTo>
                <a:cubicBezTo>
                  <a:pt x="6900893" y="1925484"/>
                  <a:pt x="6905501" y="1925334"/>
                  <a:pt x="6911210" y="1925932"/>
                </a:cubicBezTo>
                <a:cubicBezTo>
                  <a:pt x="6911221" y="1927763"/>
                  <a:pt x="6910798" y="1930394"/>
                  <a:pt x="6911465" y="1931942"/>
                </a:cubicBezTo>
                <a:cubicBezTo>
                  <a:pt x="6912133" y="1933490"/>
                  <a:pt x="6914992" y="1934705"/>
                  <a:pt x="6916305" y="1934139"/>
                </a:cubicBezTo>
                <a:cubicBezTo>
                  <a:pt x="6930531" y="1927395"/>
                  <a:pt x="6945412" y="1920369"/>
                  <a:pt x="6959415" y="1913109"/>
                </a:cubicBezTo>
                <a:cubicBezTo>
                  <a:pt x="6952912" y="1926928"/>
                  <a:pt x="6940477" y="1939631"/>
                  <a:pt x="6938381" y="1956446"/>
                </a:cubicBezTo>
                <a:cubicBezTo>
                  <a:pt x="6938391" y="1958276"/>
                  <a:pt x="6939938" y="1960058"/>
                  <a:pt x="6940382" y="1961090"/>
                </a:cubicBezTo>
                <a:cubicBezTo>
                  <a:pt x="6943698" y="1965169"/>
                  <a:pt x="6948105" y="1968165"/>
                  <a:pt x="6951420" y="1972244"/>
                </a:cubicBezTo>
                <a:cubicBezTo>
                  <a:pt x="6947523" y="1981267"/>
                  <a:pt x="6936211" y="1998382"/>
                  <a:pt x="6947216" y="2004042"/>
                </a:cubicBezTo>
                <a:cubicBezTo>
                  <a:pt x="6950076" y="2005256"/>
                  <a:pt x="6951167" y="2004174"/>
                  <a:pt x="6955775" y="2004024"/>
                </a:cubicBezTo>
                <a:cubicBezTo>
                  <a:pt x="6960382" y="2003874"/>
                  <a:pt x="6967384" y="2000244"/>
                  <a:pt x="6973293" y="1997697"/>
                </a:cubicBezTo>
                <a:cubicBezTo>
                  <a:pt x="6989054" y="1990903"/>
                  <a:pt x="7002644" y="1988105"/>
                  <a:pt x="7012537" y="1991183"/>
                </a:cubicBezTo>
                <a:cubicBezTo>
                  <a:pt x="6999817" y="1992383"/>
                  <a:pt x="6987106" y="1995414"/>
                  <a:pt x="6972436" y="2001126"/>
                </a:cubicBezTo>
                <a:cubicBezTo>
                  <a:pt x="6915070" y="2023406"/>
                  <a:pt x="6860532" y="2041407"/>
                  <a:pt x="6800676" y="2050686"/>
                </a:cubicBezTo>
                <a:cubicBezTo>
                  <a:pt x="6779407" y="2053734"/>
                  <a:pt x="6761687" y="2063208"/>
                  <a:pt x="6752133" y="2080789"/>
                </a:cubicBezTo>
                <a:cubicBezTo>
                  <a:pt x="6736278" y="2109042"/>
                  <a:pt x="6723685" y="2132217"/>
                  <a:pt x="6683943" y="2128543"/>
                </a:cubicBezTo>
                <a:cubicBezTo>
                  <a:pt x="6673404" y="2127578"/>
                  <a:pt x="6657443" y="2137518"/>
                  <a:pt x="6655547" y="2151186"/>
                </a:cubicBezTo>
                <a:cubicBezTo>
                  <a:pt x="6659349" y="2163622"/>
                  <a:pt x="6685723" y="2132671"/>
                  <a:pt x="6682187" y="2166017"/>
                </a:cubicBezTo>
                <a:cubicBezTo>
                  <a:pt x="6701856" y="2152031"/>
                  <a:pt x="6718486" y="2181579"/>
                  <a:pt x="6726715" y="2162733"/>
                </a:cubicBezTo>
                <a:cubicBezTo>
                  <a:pt x="6740791" y="2130352"/>
                  <a:pt x="6776211" y="2107741"/>
                  <a:pt x="6805148" y="2102610"/>
                </a:cubicBezTo>
                <a:cubicBezTo>
                  <a:pt x="6906652" y="2085170"/>
                  <a:pt x="6981186" y="2034072"/>
                  <a:pt x="7076048" y="2006643"/>
                </a:cubicBezTo>
                <a:cubicBezTo>
                  <a:pt x="7072086" y="2004679"/>
                  <a:pt x="7068782" y="2002433"/>
                  <a:pt x="7065043" y="2000984"/>
                </a:cubicBezTo>
                <a:cubicBezTo>
                  <a:pt x="7109995" y="1995070"/>
                  <a:pt x="7152618" y="2003623"/>
                  <a:pt x="7198461" y="1999773"/>
                </a:cubicBezTo>
                <a:cubicBezTo>
                  <a:pt x="7178432" y="2027378"/>
                  <a:pt x="7140355" y="2045627"/>
                  <a:pt x="7128238" y="2075329"/>
                </a:cubicBezTo>
                <a:cubicBezTo>
                  <a:pt x="7110921" y="2116450"/>
                  <a:pt x="7073277" y="2133901"/>
                  <a:pt x="7035010" y="2157128"/>
                </a:cubicBezTo>
                <a:cubicBezTo>
                  <a:pt x="7025170" y="2163206"/>
                  <a:pt x="7010733" y="2171265"/>
                  <a:pt x="7009885" y="2176526"/>
                </a:cubicBezTo>
                <a:cubicBezTo>
                  <a:pt x="6997888" y="2264312"/>
                  <a:pt x="6944962" y="2333023"/>
                  <a:pt x="6893191" y="2411639"/>
                </a:cubicBezTo>
                <a:cubicBezTo>
                  <a:pt x="6938079" y="2394737"/>
                  <a:pt x="6983540" y="2362902"/>
                  <a:pt x="7030696" y="2358486"/>
                </a:cubicBezTo>
                <a:cubicBezTo>
                  <a:pt x="7077852" y="2354070"/>
                  <a:pt x="7104227" y="2361060"/>
                  <a:pt x="7115201" y="2399166"/>
                </a:cubicBezTo>
                <a:cubicBezTo>
                  <a:pt x="7124608" y="2431828"/>
                  <a:pt x="7131134" y="2459614"/>
                  <a:pt x="7173556" y="2471314"/>
                </a:cubicBezTo>
                <a:cubicBezTo>
                  <a:pt x="7202568" y="2479003"/>
                  <a:pt x="7171958" y="2498316"/>
                  <a:pt x="7158188" y="2507924"/>
                </a:cubicBezTo>
                <a:cubicBezTo>
                  <a:pt x="7114253" y="2537877"/>
                  <a:pt x="7067819" y="2552998"/>
                  <a:pt x="7031161" y="2588994"/>
                </a:cubicBezTo>
                <a:cubicBezTo>
                  <a:pt x="7076367" y="2589090"/>
                  <a:pt x="7109594" y="2566812"/>
                  <a:pt x="7149854" y="2546397"/>
                </a:cubicBezTo>
                <a:cubicBezTo>
                  <a:pt x="7167797" y="2537439"/>
                  <a:pt x="7182891" y="2529098"/>
                  <a:pt x="7200707" y="2536105"/>
                </a:cubicBezTo>
                <a:cubicBezTo>
                  <a:pt x="7199446" y="2545828"/>
                  <a:pt x="7200813" y="2554417"/>
                  <a:pt x="7196926" y="2565273"/>
                </a:cubicBezTo>
                <a:cubicBezTo>
                  <a:pt x="7196926" y="2565273"/>
                  <a:pt x="7197148" y="2565789"/>
                  <a:pt x="7197370" y="2566304"/>
                </a:cubicBezTo>
                <a:cubicBezTo>
                  <a:pt x="7198059" y="2571515"/>
                  <a:pt x="7225314" y="2578737"/>
                  <a:pt x="7212434" y="2590410"/>
                </a:cubicBezTo>
                <a:cubicBezTo>
                  <a:pt x="7201736" y="2599916"/>
                  <a:pt x="7186092" y="2588913"/>
                  <a:pt x="7173581" y="2588798"/>
                </a:cubicBezTo>
                <a:cubicBezTo>
                  <a:pt x="7128429" y="2635799"/>
                  <a:pt x="7083278" y="2682800"/>
                  <a:pt x="7040763" y="2730501"/>
                </a:cubicBezTo>
                <a:cubicBezTo>
                  <a:pt x="7042075" y="2729935"/>
                  <a:pt x="7036388" y="2732999"/>
                  <a:pt x="7042075" y="2729935"/>
                </a:cubicBezTo>
                <a:cubicBezTo>
                  <a:pt x="7050824" y="2724940"/>
                  <a:pt x="7070271" y="2710437"/>
                  <a:pt x="7084094" y="2709987"/>
                </a:cubicBezTo>
                <a:cubicBezTo>
                  <a:pt x="7083660" y="2710786"/>
                  <a:pt x="7083226" y="2711585"/>
                  <a:pt x="7085842" y="2708621"/>
                </a:cubicBezTo>
                <a:cubicBezTo>
                  <a:pt x="7092387" y="2702128"/>
                  <a:pt x="7112989" y="2697531"/>
                  <a:pt x="7111983" y="2713264"/>
                </a:cubicBezTo>
                <a:cubicBezTo>
                  <a:pt x="7110978" y="2728996"/>
                  <a:pt x="7093236" y="2734808"/>
                  <a:pt x="7079455" y="2742584"/>
                </a:cubicBezTo>
                <a:cubicBezTo>
                  <a:pt x="7056927" y="2755355"/>
                  <a:pt x="7049132" y="2773402"/>
                  <a:pt x="7031232" y="2789685"/>
                </a:cubicBezTo>
                <a:cubicBezTo>
                  <a:pt x="7031232" y="2789685"/>
                  <a:pt x="7030797" y="2790485"/>
                  <a:pt x="7031020" y="2791001"/>
                </a:cubicBezTo>
                <a:cubicBezTo>
                  <a:pt x="7031296" y="2800673"/>
                  <a:pt x="7020896" y="2823515"/>
                  <a:pt x="7014604" y="2836018"/>
                </a:cubicBezTo>
                <a:cubicBezTo>
                  <a:pt x="7083992" y="2805497"/>
                  <a:pt x="7160297" y="2794634"/>
                  <a:pt x="7233710" y="2777065"/>
                </a:cubicBezTo>
                <a:cubicBezTo>
                  <a:pt x="7235691" y="2778047"/>
                  <a:pt x="7238784" y="2781609"/>
                  <a:pt x="7239896" y="2784189"/>
                </a:cubicBezTo>
                <a:cubicBezTo>
                  <a:pt x="7285898" y="2769868"/>
                  <a:pt x="7329684" y="2752217"/>
                  <a:pt x="7377041" y="2744655"/>
                </a:cubicBezTo>
                <a:cubicBezTo>
                  <a:pt x="7377041" y="2744655"/>
                  <a:pt x="7377699" y="2744372"/>
                  <a:pt x="7378133" y="2743572"/>
                </a:cubicBezTo>
                <a:cubicBezTo>
                  <a:pt x="7384667" y="2735248"/>
                  <a:pt x="7409919" y="2737826"/>
                  <a:pt x="7413288" y="2751061"/>
                </a:cubicBezTo>
                <a:cubicBezTo>
                  <a:pt x="7415979" y="2760916"/>
                  <a:pt x="7408119" y="2767976"/>
                  <a:pt x="7394763" y="2773121"/>
                </a:cubicBezTo>
                <a:cubicBezTo>
                  <a:pt x="7363231" y="2784877"/>
                  <a:pt x="7336116" y="2801462"/>
                  <a:pt x="7301871" y="2799699"/>
                </a:cubicBezTo>
                <a:cubicBezTo>
                  <a:pt x="7286980" y="2804895"/>
                  <a:pt x="7272087" y="2810091"/>
                  <a:pt x="7257195" y="2815286"/>
                </a:cubicBezTo>
                <a:cubicBezTo>
                  <a:pt x="7209774" y="2849802"/>
                  <a:pt x="7180881" y="2900198"/>
                  <a:pt x="7131471" y="2931900"/>
                </a:cubicBezTo>
                <a:cubicBezTo>
                  <a:pt x="7120540" y="2939059"/>
                  <a:pt x="7119026" y="2942772"/>
                  <a:pt x="7122372" y="2952345"/>
                </a:cubicBezTo>
                <a:cubicBezTo>
                  <a:pt x="7139914" y="2997105"/>
                  <a:pt x="7171064" y="3025674"/>
                  <a:pt x="7219361" y="3041687"/>
                </a:cubicBezTo>
                <a:lnTo>
                  <a:pt x="7270689" y="3053029"/>
                </a:lnTo>
                <a:lnTo>
                  <a:pt x="7263500" y="3056127"/>
                </a:lnTo>
                <a:cubicBezTo>
                  <a:pt x="7262372" y="3056614"/>
                  <a:pt x="7262741" y="3056455"/>
                  <a:pt x="7263808" y="3055995"/>
                </a:cubicBezTo>
                <a:lnTo>
                  <a:pt x="7270689" y="3053029"/>
                </a:lnTo>
                <a:lnTo>
                  <a:pt x="7273505" y="3053651"/>
                </a:lnTo>
                <a:cubicBezTo>
                  <a:pt x="7309623" y="3038082"/>
                  <a:pt x="7411581" y="2985564"/>
                  <a:pt x="7440528" y="2944325"/>
                </a:cubicBezTo>
                <a:cubicBezTo>
                  <a:pt x="7438796" y="2957923"/>
                  <a:pt x="7423279" y="2978151"/>
                  <a:pt x="7421594" y="2994396"/>
                </a:cubicBezTo>
                <a:lnTo>
                  <a:pt x="7425536" y="3008894"/>
                </a:lnTo>
                <a:lnTo>
                  <a:pt x="7422213" y="3009581"/>
                </a:lnTo>
                <a:cubicBezTo>
                  <a:pt x="7419501" y="3010148"/>
                  <a:pt x="7425543" y="3008920"/>
                  <a:pt x="7425543" y="3008920"/>
                </a:cubicBezTo>
                <a:lnTo>
                  <a:pt x="7425536" y="3008894"/>
                </a:lnTo>
                <a:lnTo>
                  <a:pt x="7428391" y="3008304"/>
                </a:lnTo>
                <a:cubicBezTo>
                  <a:pt x="7444174" y="3005173"/>
                  <a:pt x="7478217" y="3010081"/>
                  <a:pt x="7455552" y="3036986"/>
                </a:cubicBezTo>
                <a:cubicBezTo>
                  <a:pt x="7415017" y="3085669"/>
                  <a:pt x="7374155" y="3153463"/>
                  <a:pt x="7312828" y="3173780"/>
                </a:cubicBezTo>
                <a:cubicBezTo>
                  <a:pt x="7271868" y="3187151"/>
                  <a:pt x="7263279" y="3219615"/>
                  <a:pt x="7262952" y="3238727"/>
                </a:cubicBezTo>
                <a:cubicBezTo>
                  <a:pt x="7262975" y="3280331"/>
                  <a:pt x="7283840" y="3245635"/>
                  <a:pt x="7306623" y="3238874"/>
                </a:cubicBezTo>
                <a:cubicBezTo>
                  <a:pt x="7339925" y="3229414"/>
                  <a:pt x="7367994" y="3225882"/>
                  <a:pt x="7374562" y="3260992"/>
                </a:cubicBezTo>
                <a:cubicBezTo>
                  <a:pt x="7375007" y="3262024"/>
                  <a:pt x="7376109" y="3262773"/>
                  <a:pt x="7376554" y="3263806"/>
                </a:cubicBezTo>
                <a:cubicBezTo>
                  <a:pt x="7385854" y="3278155"/>
                  <a:pt x="7443519" y="3307151"/>
                  <a:pt x="7444112" y="3333820"/>
                </a:cubicBezTo>
                <a:cubicBezTo>
                  <a:pt x="7444112" y="3333820"/>
                  <a:pt x="7444335" y="3334337"/>
                  <a:pt x="7444335" y="3334337"/>
                </a:cubicBezTo>
                <a:cubicBezTo>
                  <a:pt x="7444335" y="3334337"/>
                  <a:pt x="7444992" y="3334053"/>
                  <a:pt x="7444992" y="3334053"/>
                </a:cubicBezTo>
                <a:cubicBezTo>
                  <a:pt x="7444992" y="3334053"/>
                  <a:pt x="7445648" y="3333771"/>
                  <a:pt x="7445648" y="3333771"/>
                </a:cubicBezTo>
                <a:cubicBezTo>
                  <a:pt x="7450902" y="3331506"/>
                  <a:pt x="7461632" y="3327493"/>
                  <a:pt x="7470392" y="3324329"/>
                </a:cubicBezTo>
                <a:cubicBezTo>
                  <a:pt x="7470392" y="3324329"/>
                  <a:pt x="7471705" y="3323763"/>
                  <a:pt x="7472361" y="3323479"/>
                </a:cubicBezTo>
                <a:cubicBezTo>
                  <a:pt x="7472361" y="3323479"/>
                  <a:pt x="7473018" y="3323197"/>
                  <a:pt x="7473018" y="3323197"/>
                </a:cubicBezTo>
                <a:lnTo>
                  <a:pt x="7474213" y="3322681"/>
                </a:lnTo>
                <a:lnTo>
                  <a:pt x="7476958" y="3321498"/>
                </a:lnTo>
                <a:cubicBezTo>
                  <a:pt x="7498196" y="3312955"/>
                  <a:pt x="7532598" y="3304246"/>
                  <a:pt x="7517220" y="3339025"/>
                </a:cubicBezTo>
                <a:cubicBezTo>
                  <a:pt x="7504552" y="3349381"/>
                  <a:pt x="7490550" y="3356640"/>
                  <a:pt x="7477182" y="3359955"/>
                </a:cubicBezTo>
                <a:cubicBezTo>
                  <a:pt x="7376166" y="3385752"/>
                  <a:pt x="7306928" y="3441912"/>
                  <a:pt x="7213867" y="3477131"/>
                </a:cubicBezTo>
                <a:cubicBezTo>
                  <a:pt x="7249288" y="3492461"/>
                  <a:pt x="7279571" y="3492257"/>
                  <a:pt x="7318961" y="3473442"/>
                </a:cubicBezTo>
                <a:cubicBezTo>
                  <a:pt x="7360323" y="3453777"/>
                  <a:pt x="7399503" y="3436276"/>
                  <a:pt x="7441997" y="3422854"/>
                </a:cubicBezTo>
                <a:lnTo>
                  <a:pt x="7438872" y="3433083"/>
                </a:lnTo>
                <a:lnTo>
                  <a:pt x="7432211" y="3438088"/>
                </a:lnTo>
                <a:cubicBezTo>
                  <a:pt x="7400965" y="3461348"/>
                  <a:pt x="7315480" y="3553886"/>
                  <a:pt x="7291639" y="3605164"/>
                </a:cubicBezTo>
                <a:cubicBezTo>
                  <a:pt x="7280370" y="3629604"/>
                  <a:pt x="7269927" y="3645120"/>
                  <a:pt x="7308111" y="3645183"/>
                </a:cubicBezTo>
                <a:cubicBezTo>
                  <a:pt x="7346297" y="3645247"/>
                  <a:pt x="7366167" y="3666055"/>
                  <a:pt x="7393041" y="3683233"/>
                </a:cubicBezTo>
                <a:cubicBezTo>
                  <a:pt x="7336257" y="3692412"/>
                  <a:pt x="7312235" y="3712557"/>
                  <a:pt x="7321505" y="3759354"/>
                </a:cubicBezTo>
                <a:cubicBezTo>
                  <a:pt x="7332488" y="3761352"/>
                  <a:pt x="7344129" y="3763065"/>
                  <a:pt x="7354891" y="3764546"/>
                </a:cubicBezTo>
                <a:cubicBezTo>
                  <a:pt x="7376010" y="3735859"/>
                  <a:pt x="7388467" y="3726818"/>
                  <a:pt x="7424555" y="3743696"/>
                </a:cubicBezTo>
                <a:cubicBezTo>
                  <a:pt x="7456904" y="3759125"/>
                  <a:pt x="7486117" y="3763667"/>
                  <a:pt x="7516165" y="3723178"/>
                </a:cubicBezTo>
                <a:cubicBezTo>
                  <a:pt x="7513634" y="3740791"/>
                  <a:pt x="7511104" y="3758405"/>
                  <a:pt x="7506814" y="3775552"/>
                </a:cubicBezTo>
                <a:cubicBezTo>
                  <a:pt x="7507471" y="3775269"/>
                  <a:pt x="7508127" y="3774986"/>
                  <a:pt x="7508784" y="3774703"/>
                </a:cubicBezTo>
                <a:cubicBezTo>
                  <a:pt x="7513932" y="3773096"/>
                  <a:pt x="7523407" y="3770236"/>
                  <a:pt x="7533429" y="3767293"/>
                </a:cubicBezTo>
                <a:lnTo>
                  <a:pt x="7561363" y="3759382"/>
                </a:lnTo>
                <a:lnTo>
                  <a:pt x="7561363" y="3759382"/>
                </a:lnTo>
                <a:cubicBezTo>
                  <a:pt x="7561363" y="3759382"/>
                  <a:pt x="7560484" y="3759149"/>
                  <a:pt x="7560484" y="3759149"/>
                </a:cubicBezTo>
                <a:cubicBezTo>
                  <a:pt x="7558503" y="3758168"/>
                  <a:pt x="7556745" y="3757701"/>
                  <a:pt x="7564880" y="3760315"/>
                </a:cubicBezTo>
                <a:cubicBezTo>
                  <a:pt x="7586647" y="3767454"/>
                  <a:pt x="7603892" y="3789395"/>
                  <a:pt x="7557669" y="3803200"/>
                </a:cubicBezTo>
                <a:cubicBezTo>
                  <a:pt x="7531379" y="3810861"/>
                  <a:pt x="7511445" y="3817005"/>
                  <a:pt x="7486829" y="3810482"/>
                </a:cubicBezTo>
                <a:cubicBezTo>
                  <a:pt x="7482231" y="3812463"/>
                  <a:pt x="7476755" y="3814212"/>
                  <a:pt x="7472158" y="3816194"/>
                </a:cubicBezTo>
                <a:cubicBezTo>
                  <a:pt x="7428520" y="3859482"/>
                  <a:pt x="7387593" y="3878348"/>
                  <a:pt x="7325915" y="3876173"/>
                </a:cubicBezTo>
                <a:cubicBezTo>
                  <a:pt x="7311669" y="3879255"/>
                  <a:pt x="7292392" y="3885115"/>
                  <a:pt x="7278803" y="3887914"/>
                </a:cubicBezTo>
                <a:cubicBezTo>
                  <a:pt x="7270911" y="3889480"/>
                  <a:pt x="7252078" y="3896374"/>
                  <a:pt x="7249908" y="3900370"/>
                </a:cubicBezTo>
                <a:cubicBezTo>
                  <a:pt x="7246645" y="3905448"/>
                  <a:pt x="7235132" y="3925709"/>
                  <a:pt x="7228777" y="3927225"/>
                </a:cubicBezTo>
                <a:cubicBezTo>
                  <a:pt x="7179482" y="3941130"/>
                  <a:pt x="6982812" y="4046712"/>
                  <a:pt x="6952402" y="4062881"/>
                </a:cubicBezTo>
                <a:cubicBezTo>
                  <a:pt x="6949776" y="4064013"/>
                  <a:pt x="6948027" y="4065379"/>
                  <a:pt x="6946714" y="4065945"/>
                </a:cubicBezTo>
                <a:cubicBezTo>
                  <a:pt x="6958959" y="4058218"/>
                  <a:pt x="6929651" y="4075136"/>
                  <a:pt x="6946714" y="4065945"/>
                </a:cubicBezTo>
                <a:cubicBezTo>
                  <a:pt x="6946058" y="4066228"/>
                  <a:pt x="6944967" y="4067310"/>
                  <a:pt x="6943654" y="4067876"/>
                </a:cubicBezTo>
                <a:cubicBezTo>
                  <a:pt x="6911296" y="4088556"/>
                  <a:pt x="6862234" y="4104809"/>
                  <a:pt x="6819940" y="4115084"/>
                </a:cubicBezTo>
                <a:cubicBezTo>
                  <a:pt x="6819283" y="4115367"/>
                  <a:pt x="6819283" y="4115367"/>
                  <a:pt x="6819283" y="4115367"/>
                </a:cubicBezTo>
                <a:cubicBezTo>
                  <a:pt x="6818626" y="4115650"/>
                  <a:pt x="6818626" y="4115650"/>
                  <a:pt x="6817969" y="4115933"/>
                </a:cubicBezTo>
                <a:cubicBezTo>
                  <a:pt x="6813589" y="4117515"/>
                  <a:pt x="6806691" y="4120030"/>
                  <a:pt x="6799247" y="4122856"/>
                </a:cubicBezTo>
                <a:lnTo>
                  <a:pt x="6777244" y="4131652"/>
                </a:lnTo>
                <a:lnTo>
                  <a:pt x="6780193" y="4129349"/>
                </a:lnTo>
                <a:cubicBezTo>
                  <a:pt x="6783142" y="4127045"/>
                  <a:pt x="6777244" y="4131652"/>
                  <a:pt x="6777244" y="4131652"/>
                </a:cubicBezTo>
                <a:lnTo>
                  <a:pt x="6777244" y="4131652"/>
                </a:lnTo>
                <a:lnTo>
                  <a:pt x="6773748" y="4134383"/>
                </a:lnTo>
                <a:cubicBezTo>
                  <a:pt x="6757797" y="4146155"/>
                  <a:pt x="6713660" y="4179255"/>
                  <a:pt x="6678634" y="4193742"/>
                </a:cubicBezTo>
                <a:cubicBezTo>
                  <a:pt x="6531945" y="4252690"/>
                  <a:pt x="6381403" y="4327985"/>
                  <a:pt x="6230276" y="4378443"/>
                </a:cubicBezTo>
                <a:cubicBezTo>
                  <a:pt x="6228963" y="4379009"/>
                  <a:pt x="6228305" y="4379292"/>
                  <a:pt x="6227649" y="4379575"/>
                </a:cubicBezTo>
                <a:cubicBezTo>
                  <a:pt x="6226335" y="4380141"/>
                  <a:pt x="6226335" y="4380141"/>
                  <a:pt x="6226335" y="4380141"/>
                </a:cubicBezTo>
                <a:cubicBezTo>
                  <a:pt x="6225022" y="4380707"/>
                  <a:pt x="6225022" y="4380707"/>
                  <a:pt x="6225679" y="4380424"/>
                </a:cubicBezTo>
                <a:cubicBezTo>
                  <a:pt x="6224366" y="4380990"/>
                  <a:pt x="6223708" y="4381274"/>
                  <a:pt x="6222396" y="4381839"/>
                </a:cubicBezTo>
                <a:cubicBezTo>
                  <a:pt x="6192610" y="4392231"/>
                  <a:pt x="6120130" y="4419190"/>
                  <a:pt x="6081808" y="4433261"/>
                </a:cubicBezTo>
                <a:cubicBezTo>
                  <a:pt x="6095917" y="4444315"/>
                  <a:pt x="6112525" y="4432260"/>
                  <a:pt x="6131167" y="4430343"/>
                </a:cubicBezTo>
                <a:lnTo>
                  <a:pt x="6315659" y="4365494"/>
                </a:lnTo>
                <a:lnTo>
                  <a:pt x="6313765" y="4367085"/>
                </a:lnTo>
                <a:cubicBezTo>
                  <a:pt x="6314202" y="4366744"/>
                  <a:pt x="6315786" y="4365449"/>
                  <a:pt x="6315786" y="4365449"/>
                </a:cubicBezTo>
                <a:lnTo>
                  <a:pt x="6315659" y="4365494"/>
                </a:lnTo>
                <a:lnTo>
                  <a:pt x="6318624" y="4363002"/>
                </a:lnTo>
                <a:cubicBezTo>
                  <a:pt x="6330858" y="4353445"/>
                  <a:pt x="6366405" y="4352809"/>
                  <a:pt x="6367423" y="4376848"/>
                </a:cubicBezTo>
                <a:cubicBezTo>
                  <a:pt x="6367763" y="4397508"/>
                  <a:pt x="6348251" y="4401023"/>
                  <a:pt x="6331390" y="4407068"/>
                </a:cubicBezTo>
                <a:cubicBezTo>
                  <a:pt x="6285187" y="4424536"/>
                  <a:pt x="6241379" y="4438524"/>
                  <a:pt x="6195388" y="4454677"/>
                </a:cubicBezTo>
                <a:cubicBezTo>
                  <a:pt x="6200346" y="4477018"/>
                  <a:pt x="6226106" y="4453675"/>
                  <a:pt x="6239367" y="4469989"/>
                </a:cubicBezTo>
                <a:cubicBezTo>
                  <a:pt x="6084397" y="4538626"/>
                  <a:pt x="5826298" y="4534222"/>
                  <a:pt x="5733634" y="4675138"/>
                </a:cubicBezTo>
                <a:cubicBezTo>
                  <a:pt x="5733634" y="4675138"/>
                  <a:pt x="5739077" y="4667896"/>
                  <a:pt x="5731452" y="4677303"/>
                </a:cubicBezTo>
                <a:cubicBezTo>
                  <a:pt x="5722079" y="4688075"/>
                  <a:pt x="5678503" y="4704411"/>
                  <a:pt x="5656704" y="4691777"/>
                </a:cubicBezTo>
                <a:cubicBezTo>
                  <a:pt x="5659775" y="4691677"/>
                  <a:pt x="5655825" y="4691544"/>
                  <a:pt x="5655825" y="4691544"/>
                </a:cubicBezTo>
                <a:cubicBezTo>
                  <a:pt x="5656481" y="4691261"/>
                  <a:pt x="5656704" y="4691777"/>
                  <a:pt x="5656704" y="4691777"/>
                </a:cubicBezTo>
                <a:cubicBezTo>
                  <a:pt x="5655825" y="4691544"/>
                  <a:pt x="5655168" y="4691827"/>
                  <a:pt x="5653633" y="4691877"/>
                </a:cubicBezTo>
                <a:cubicBezTo>
                  <a:pt x="5642225" y="4692510"/>
                  <a:pt x="5612811" y="4729056"/>
                  <a:pt x="5601276" y="4707714"/>
                </a:cubicBezTo>
                <a:cubicBezTo>
                  <a:pt x="5589072" y="4684824"/>
                  <a:pt x="5626558" y="4677845"/>
                  <a:pt x="5648674" y="4669536"/>
                </a:cubicBezTo>
                <a:cubicBezTo>
                  <a:pt x="5646894" y="4665407"/>
                  <a:pt x="5645337" y="4661794"/>
                  <a:pt x="5643558" y="4657666"/>
                </a:cubicBezTo>
                <a:cubicBezTo>
                  <a:pt x="5635233" y="4660031"/>
                  <a:pt x="5626473" y="4663195"/>
                  <a:pt x="5617491" y="4665843"/>
                </a:cubicBezTo>
                <a:cubicBezTo>
                  <a:pt x="5547785" y="4679367"/>
                  <a:pt x="5490853" y="4700849"/>
                  <a:pt x="5436475" y="4746319"/>
                </a:cubicBezTo>
                <a:cubicBezTo>
                  <a:pt x="5419877" y="4760205"/>
                  <a:pt x="5404339" y="4767514"/>
                  <a:pt x="5383970" y="4774458"/>
                </a:cubicBezTo>
                <a:cubicBezTo>
                  <a:pt x="5374576" y="4781568"/>
                  <a:pt x="5365404" y="4789193"/>
                  <a:pt x="5356665" y="4796020"/>
                </a:cubicBezTo>
                <a:cubicBezTo>
                  <a:pt x="5308313" y="4821147"/>
                  <a:pt x="5268530" y="4848086"/>
                  <a:pt x="5223515" y="4880954"/>
                </a:cubicBezTo>
                <a:cubicBezTo>
                  <a:pt x="5163205" y="4925309"/>
                  <a:pt x="5104314" y="4949471"/>
                  <a:pt x="5031186" y="4940604"/>
                </a:cubicBezTo>
                <a:cubicBezTo>
                  <a:pt x="5011643" y="4938625"/>
                  <a:pt x="4991021" y="4939559"/>
                  <a:pt x="4971753" y="4947253"/>
                </a:cubicBezTo>
                <a:cubicBezTo>
                  <a:pt x="4867751" y="4987800"/>
                  <a:pt x="4761937" y="5018724"/>
                  <a:pt x="4660593" y="5063633"/>
                </a:cubicBezTo>
                <a:cubicBezTo>
                  <a:pt x="4538892" y="5117317"/>
                  <a:pt x="4529327" y="5095127"/>
                  <a:pt x="4408515" y="5150875"/>
                </a:cubicBezTo>
                <a:cubicBezTo>
                  <a:pt x="4383126" y="5162430"/>
                  <a:pt x="4358394" y="5173705"/>
                  <a:pt x="4335442" y="5189105"/>
                </a:cubicBezTo>
                <a:cubicBezTo>
                  <a:pt x="4284029" y="5216163"/>
                  <a:pt x="4231927" y="5238010"/>
                  <a:pt x="4180959" y="5266100"/>
                </a:cubicBezTo>
                <a:cubicBezTo>
                  <a:pt x="4158430" y="5278870"/>
                  <a:pt x="4134979" y="5284084"/>
                  <a:pt x="4110596" y="5279907"/>
                </a:cubicBezTo>
                <a:cubicBezTo>
                  <a:pt x="3893398" y="5364965"/>
                  <a:pt x="3575894" y="5522634"/>
                  <a:pt x="3362911" y="5615666"/>
                </a:cubicBezTo>
                <a:cubicBezTo>
                  <a:pt x="3342120" y="5625240"/>
                  <a:pt x="3335405" y="5640373"/>
                  <a:pt x="3321668" y="5655474"/>
                </a:cubicBezTo>
                <a:cubicBezTo>
                  <a:pt x="3318978" y="5683559"/>
                  <a:pt x="3298673" y="5701492"/>
                  <a:pt x="3275097" y="5722669"/>
                </a:cubicBezTo>
                <a:cubicBezTo>
                  <a:pt x="3278929" y="5702658"/>
                  <a:pt x="3283420" y="5682364"/>
                  <a:pt x="3287254" y="5662353"/>
                </a:cubicBezTo>
                <a:cubicBezTo>
                  <a:pt x="3245871" y="5678355"/>
                  <a:pt x="3203831" y="5694641"/>
                  <a:pt x="3162671" y="5711159"/>
                </a:cubicBezTo>
                <a:cubicBezTo>
                  <a:pt x="3152652" y="5724046"/>
                  <a:pt x="3141753" y="5736700"/>
                  <a:pt x="3131076" y="5749869"/>
                </a:cubicBezTo>
                <a:cubicBezTo>
                  <a:pt x="3104068" y="5784766"/>
                  <a:pt x="3078964" y="5769885"/>
                  <a:pt x="3040822" y="5777147"/>
                </a:cubicBezTo>
                <a:cubicBezTo>
                  <a:pt x="2996656" y="5842693"/>
                  <a:pt x="2929185" y="5863210"/>
                  <a:pt x="2854415" y="5874022"/>
                </a:cubicBezTo>
                <a:cubicBezTo>
                  <a:pt x="2800915" y="5881785"/>
                  <a:pt x="2771608" y="5898702"/>
                  <a:pt x="2724325" y="5919083"/>
                </a:cubicBezTo>
                <a:cubicBezTo>
                  <a:pt x="2720893" y="5932801"/>
                  <a:pt x="2715026" y="5942673"/>
                  <a:pt x="2699043" y="5948952"/>
                </a:cubicBezTo>
                <a:cubicBezTo>
                  <a:pt x="2519721" y="6018906"/>
                  <a:pt x="2473869" y="6058866"/>
                  <a:pt x="2294410" y="6142955"/>
                </a:cubicBezTo>
                <a:cubicBezTo>
                  <a:pt x="2267094" y="6162684"/>
                  <a:pt x="2198459" y="6209405"/>
                  <a:pt x="2151611" y="6228988"/>
                </a:cubicBezTo>
                <a:cubicBezTo>
                  <a:pt x="2100822" y="6250268"/>
                  <a:pt x="2033405" y="6279941"/>
                  <a:pt x="1979343" y="6304469"/>
                </a:cubicBezTo>
                <a:cubicBezTo>
                  <a:pt x="1944983" y="6320503"/>
                  <a:pt x="1908823" y="6328747"/>
                  <a:pt x="1872809" y="6324689"/>
                </a:cubicBezTo>
                <a:cubicBezTo>
                  <a:pt x="1868816" y="6317230"/>
                  <a:pt x="1865701" y="6310005"/>
                  <a:pt x="1861929" y="6303064"/>
                </a:cubicBezTo>
                <a:cubicBezTo>
                  <a:pt x="1777966" y="6279898"/>
                  <a:pt x="1737056" y="6226544"/>
                  <a:pt x="1689761" y="6169213"/>
                </a:cubicBezTo>
                <a:cubicBezTo>
                  <a:pt x="1630749" y="6097349"/>
                  <a:pt x="1541837" y="6053672"/>
                  <a:pt x="1478896" y="5985339"/>
                </a:cubicBezTo>
                <a:cubicBezTo>
                  <a:pt x="1436049" y="5938329"/>
                  <a:pt x="1444159" y="5861397"/>
                  <a:pt x="1401301" y="5812556"/>
                </a:cubicBezTo>
                <a:cubicBezTo>
                  <a:pt x="1364843" y="5807465"/>
                  <a:pt x="1364260" y="5782626"/>
                  <a:pt x="1366727" y="5754025"/>
                </a:cubicBezTo>
                <a:cubicBezTo>
                  <a:pt x="1370242" y="5717016"/>
                  <a:pt x="1369594" y="5681190"/>
                  <a:pt x="1322162" y="5675933"/>
                </a:cubicBezTo>
                <a:cubicBezTo>
                  <a:pt x="1290323" y="5672523"/>
                  <a:pt x="1274222" y="5658657"/>
                  <a:pt x="1255441" y="5636766"/>
                </a:cubicBezTo>
                <a:cubicBezTo>
                  <a:pt x="1235994" y="5613328"/>
                  <a:pt x="1218314" y="5592186"/>
                  <a:pt x="1174527" y="5609837"/>
                </a:cubicBezTo>
                <a:cubicBezTo>
                  <a:pt x="1163363" y="5614649"/>
                  <a:pt x="1146236" y="5612853"/>
                  <a:pt x="1143757" y="5601682"/>
                </a:cubicBezTo>
                <a:cubicBezTo>
                  <a:pt x="1136553" y="5570518"/>
                  <a:pt x="1098283" y="5555806"/>
                  <a:pt x="1091312" y="5526988"/>
                </a:cubicBezTo>
                <a:cubicBezTo>
                  <a:pt x="1072635" y="5447529"/>
                  <a:pt x="1105987" y="5371345"/>
                  <a:pt x="1106598" y="5287855"/>
                </a:cubicBezTo>
                <a:cubicBezTo>
                  <a:pt x="1107210" y="5242306"/>
                  <a:pt x="1091405" y="5203834"/>
                  <a:pt x="1045625" y="5180731"/>
                </a:cubicBezTo>
                <a:cubicBezTo>
                  <a:pt x="1035499" y="5175305"/>
                  <a:pt x="1022470" y="5161338"/>
                  <a:pt x="1008224" y="5164419"/>
                </a:cubicBezTo>
                <a:cubicBezTo>
                  <a:pt x="939397" y="5178176"/>
                  <a:pt x="931548" y="5149126"/>
                  <a:pt x="927775" y="5104244"/>
                </a:cubicBezTo>
                <a:cubicBezTo>
                  <a:pt x="924712" y="5068234"/>
                  <a:pt x="912774" y="5053186"/>
                  <a:pt x="901630" y="5023720"/>
                </a:cubicBezTo>
                <a:cubicBezTo>
                  <a:pt x="892265" y="4998383"/>
                  <a:pt x="880550" y="4983850"/>
                  <a:pt x="913978" y="4958425"/>
                </a:cubicBezTo>
                <a:cubicBezTo>
                  <a:pt x="926211" y="4948869"/>
                  <a:pt x="942173" y="4938928"/>
                  <a:pt x="921243" y="4924696"/>
                </a:cubicBezTo>
                <a:cubicBezTo>
                  <a:pt x="907801" y="4915191"/>
                  <a:pt x="896975" y="4902722"/>
                  <a:pt x="871587" y="4914278"/>
                </a:cubicBezTo>
                <a:cubicBezTo>
                  <a:pt x="814676" y="4939422"/>
                  <a:pt x="785675" y="4933565"/>
                  <a:pt x="777263" y="4883339"/>
                </a:cubicBezTo>
                <a:cubicBezTo>
                  <a:pt x="772251" y="4851841"/>
                  <a:pt x="753428" y="4822626"/>
                  <a:pt x="734202" y="4799703"/>
                </a:cubicBezTo>
                <a:cubicBezTo>
                  <a:pt x="690889" y="4747999"/>
                  <a:pt x="704265" y="4708575"/>
                  <a:pt x="759915" y="4655213"/>
                </a:cubicBezTo>
                <a:cubicBezTo>
                  <a:pt x="756832" y="4653482"/>
                  <a:pt x="753972" y="4652267"/>
                  <a:pt x="753071" y="4648371"/>
                </a:cubicBezTo>
                <a:cubicBezTo>
                  <a:pt x="753071" y="4648371"/>
                  <a:pt x="755052" y="4649353"/>
                  <a:pt x="752192" y="4648138"/>
                </a:cubicBezTo>
                <a:cubicBezTo>
                  <a:pt x="748453" y="4646690"/>
                  <a:pt x="736855" y="4652301"/>
                  <a:pt x="728540" y="4656497"/>
                </a:cubicBezTo>
                <a:cubicBezTo>
                  <a:pt x="727884" y="4656780"/>
                  <a:pt x="726571" y="4657346"/>
                  <a:pt x="725034" y="4657397"/>
                </a:cubicBezTo>
                <a:cubicBezTo>
                  <a:pt x="705969" y="4661944"/>
                  <a:pt x="655360" y="4676415"/>
                  <a:pt x="672232" y="4634262"/>
                </a:cubicBezTo>
                <a:cubicBezTo>
                  <a:pt x="700586" y="4604292"/>
                  <a:pt x="738463" y="4589189"/>
                  <a:pt x="776085" y="4568077"/>
                </a:cubicBezTo>
                <a:cubicBezTo>
                  <a:pt x="793529" y="4548929"/>
                  <a:pt x="815868" y="4541136"/>
                  <a:pt x="837073" y="4527099"/>
                </a:cubicBezTo>
                <a:cubicBezTo>
                  <a:pt x="844942" y="4521871"/>
                  <a:pt x="849084" y="4517027"/>
                  <a:pt x="849921" y="4509935"/>
                </a:cubicBezTo>
                <a:cubicBezTo>
                  <a:pt x="850377" y="4512798"/>
                  <a:pt x="851489" y="4515379"/>
                  <a:pt x="851943" y="4518242"/>
                </a:cubicBezTo>
                <a:cubicBezTo>
                  <a:pt x="853014" y="4513497"/>
                  <a:pt x="852113" y="4509602"/>
                  <a:pt x="850556" y="4505989"/>
                </a:cubicBezTo>
                <a:cubicBezTo>
                  <a:pt x="851001" y="4507021"/>
                  <a:pt x="849476" y="4508902"/>
                  <a:pt x="849921" y="4509935"/>
                </a:cubicBezTo>
                <a:cubicBezTo>
                  <a:pt x="850556" y="4505989"/>
                  <a:pt x="847463" y="4502426"/>
                  <a:pt x="845906" y="4498814"/>
                </a:cubicBezTo>
                <a:cubicBezTo>
                  <a:pt x="844349" y="4495202"/>
                  <a:pt x="840153" y="4490890"/>
                  <a:pt x="836849" y="4488643"/>
                </a:cubicBezTo>
                <a:cubicBezTo>
                  <a:pt x="833322" y="4485879"/>
                  <a:pt x="825410" y="4483783"/>
                  <a:pt x="821681" y="4484166"/>
                </a:cubicBezTo>
                <a:cubicBezTo>
                  <a:pt x="713959" y="4488988"/>
                  <a:pt x="764165" y="4480808"/>
                  <a:pt x="796406" y="4439984"/>
                </a:cubicBezTo>
                <a:cubicBezTo>
                  <a:pt x="809042" y="4424135"/>
                  <a:pt x="799213" y="4432043"/>
                  <a:pt x="811436" y="4420655"/>
                </a:cubicBezTo>
                <a:cubicBezTo>
                  <a:pt x="810418" y="4396615"/>
                  <a:pt x="794414" y="4399230"/>
                  <a:pt x="765465" y="4402530"/>
                </a:cubicBezTo>
                <a:cubicBezTo>
                  <a:pt x="736517" y="4405828"/>
                  <a:pt x="719336" y="4394876"/>
                  <a:pt x="758092" y="4380006"/>
                </a:cubicBezTo>
                <a:cubicBezTo>
                  <a:pt x="759384" y="4375777"/>
                  <a:pt x="760454" y="4371032"/>
                  <a:pt x="761746" y="4366803"/>
                </a:cubicBezTo>
                <a:cubicBezTo>
                  <a:pt x="729927" y="4367056"/>
                  <a:pt x="697473" y="4371255"/>
                  <a:pt x="682188" y="4346633"/>
                </a:cubicBezTo>
                <a:cubicBezTo>
                  <a:pt x="663948" y="4342256"/>
                  <a:pt x="649278" y="4347967"/>
                  <a:pt x="631770" y="4356126"/>
                </a:cubicBezTo>
                <a:cubicBezTo>
                  <a:pt x="637141" y="4374007"/>
                  <a:pt x="641166" y="4386958"/>
                  <a:pt x="615788" y="4400346"/>
                </a:cubicBezTo>
                <a:cubicBezTo>
                  <a:pt x="604413" y="4406473"/>
                  <a:pt x="590844" y="4412934"/>
                  <a:pt x="580463" y="4401497"/>
                </a:cubicBezTo>
                <a:cubicBezTo>
                  <a:pt x="570083" y="4390061"/>
                  <a:pt x="556185" y="4377693"/>
                  <a:pt x="579138" y="4362291"/>
                </a:cubicBezTo>
                <a:cubicBezTo>
                  <a:pt x="583289" y="4359278"/>
                  <a:pt x="593988" y="4349770"/>
                  <a:pt x="593543" y="4348739"/>
                </a:cubicBezTo>
                <a:cubicBezTo>
                  <a:pt x="552400" y="4293038"/>
                  <a:pt x="603094" y="4293217"/>
                  <a:pt x="654518" y="4267990"/>
                </a:cubicBezTo>
                <a:cubicBezTo>
                  <a:pt x="667430" y="4261813"/>
                  <a:pt x="672027" y="4259831"/>
                  <a:pt x="684070" y="4255252"/>
                </a:cubicBezTo>
                <a:cubicBezTo>
                  <a:pt x="695647" y="4245978"/>
                  <a:pt x="707223" y="4236704"/>
                  <a:pt x="718577" y="4226914"/>
                </a:cubicBezTo>
                <a:cubicBezTo>
                  <a:pt x="727772" y="4222951"/>
                  <a:pt x="736308" y="4219271"/>
                  <a:pt x="745502" y="4215308"/>
                </a:cubicBezTo>
                <a:cubicBezTo>
                  <a:pt x="680029" y="4126646"/>
                  <a:pt x="610859" y="4043863"/>
                  <a:pt x="568794" y="3942663"/>
                </a:cubicBezTo>
                <a:cubicBezTo>
                  <a:pt x="565679" y="3935439"/>
                  <a:pt x="559939" y="3929345"/>
                  <a:pt x="559673" y="3921504"/>
                </a:cubicBezTo>
                <a:cubicBezTo>
                  <a:pt x="555932" y="3844175"/>
                  <a:pt x="558547" y="3841211"/>
                  <a:pt x="464755" y="3863894"/>
                </a:cubicBezTo>
                <a:cubicBezTo>
                  <a:pt x="503499" y="3809252"/>
                  <a:pt x="555018" y="3762566"/>
                  <a:pt x="521554" y="3706615"/>
                </a:cubicBezTo>
                <a:cubicBezTo>
                  <a:pt x="501387" y="3710413"/>
                  <a:pt x="486749" y="3721618"/>
                  <a:pt x="468595" y="3731892"/>
                </a:cubicBezTo>
                <a:cubicBezTo>
                  <a:pt x="467504" y="3732974"/>
                  <a:pt x="467313" y="3737952"/>
                  <a:pt x="468861" y="3739733"/>
                </a:cubicBezTo>
                <a:cubicBezTo>
                  <a:pt x="444339" y="3749691"/>
                  <a:pt x="432996" y="3761312"/>
                  <a:pt x="434139" y="3731446"/>
                </a:cubicBezTo>
                <a:cubicBezTo>
                  <a:pt x="454199" y="3709335"/>
                  <a:pt x="475584" y="3688490"/>
                  <a:pt x="495645" y="3666380"/>
                </a:cubicBezTo>
                <a:cubicBezTo>
                  <a:pt x="501300" y="3657822"/>
                  <a:pt x="507391" y="3648465"/>
                  <a:pt x="513046" y="3639908"/>
                </a:cubicBezTo>
                <a:cubicBezTo>
                  <a:pt x="504276" y="3641241"/>
                  <a:pt x="497265" y="3643039"/>
                  <a:pt x="488494" y="3644372"/>
                </a:cubicBezTo>
                <a:cubicBezTo>
                  <a:pt x="439379" y="3651468"/>
                  <a:pt x="407771" y="3650406"/>
                  <a:pt x="387582" y="3612599"/>
                </a:cubicBezTo>
                <a:cubicBezTo>
                  <a:pt x="392613" y="3609819"/>
                  <a:pt x="399202" y="3610651"/>
                  <a:pt x="401362" y="3604825"/>
                </a:cubicBezTo>
                <a:cubicBezTo>
                  <a:pt x="401139" y="3604309"/>
                  <a:pt x="400917" y="3603792"/>
                  <a:pt x="401351" y="3602993"/>
                </a:cubicBezTo>
                <a:cubicBezTo>
                  <a:pt x="402611" y="3593270"/>
                  <a:pt x="438920" y="3572723"/>
                  <a:pt x="416019" y="3559340"/>
                </a:cubicBezTo>
                <a:cubicBezTo>
                  <a:pt x="415140" y="3559107"/>
                  <a:pt x="413827" y="3559673"/>
                  <a:pt x="412514" y="3560239"/>
                </a:cubicBezTo>
                <a:cubicBezTo>
                  <a:pt x="415543" y="3552815"/>
                  <a:pt x="410999" y="3563952"/>
                  <a:pt x="412080" y="3561038"/>
                </a:cubicBezTo>
                <a:cubicBezTo>
                  <a:pt x="411857" y="3560522"/>
                  <a:pt x="412291" y="3559723"/>
                  <a:pt x="412291" y="3559723"/>
                </a:cubicBezTo>
                <a:cubicBezTo>
                  <a:pt x="411635" y="3560006"/>
                  <a:pt x="411857" y="3560522"/>
                  <a:pt x="411857" y="3560522"/>
                </a:cubicBezTo>
                <a:cubicBezTo>
                  <a:pt x="411422" y="3561322"/>
                  <a:pt x="411210" y="3562637"/>
                  <a:pt x="410342" y="3564235"/>
                </a:cubicBezTo>
                <a:cubicBezTo>
                  <a:pt x="403850" y="3579886"/>
                  <a:pt x="355043" y="3602148"/>
                  <a:pt x="332533" y="3580641"/>
                </a:cubicBezTo>
                <a:cubicBezTo>
                  <a:pt x="330097" y="3576795"/>
                  <a:pt x="330054" y="3569471"/>
                  <a:pt x="328275" y="3565342"/>
                </a:cubicBezTo>
                <a:cubicBezTo>
                  <a:pt x="326272" y="3560697"/>
                  <a:pt x="324715" y="3557084"/>
                  <a:pt x="322936" y="3552957"/>
                </a:cubicBezTo>
                <a:cubicBezTo>
                  <a:pt x="326876" y="3551258"/>
                  <a:pt x="330159" y="3549843"/>
                  <a:pt x="332998" y="3547395"/>
                </a:cubicBezTo>
                <a:cubicBezTo>
                  <a:pt x="332342" y="3547678"/>
                  <a:pt x="332119" y="3547162"/>
                  <a:pt x="332119" y="3547162"/>
                </a:cubicBezTo>
                <a:cubicBezTo>
                  <a:pt x="330139" y="3546180"/>
                  <a:pt x="328782" y="3539421"/>
                  <a:pt x="328983" y="3536274"/>
                </a:cubicBezTo>
                <a:cubicBezTo>
                  <a:pt x="313381" y="3532597"/>
                  <a:pt x="298435" y="3528635"/>
                  <a:pt x="283055" y="3525474"/>
                </a:cubicBezTo>
                <a:cubicBezTo>
                  <a:pt x="306633" y="3504295"/>
                  <a:pt x="337127" y="3502778"/>
                  <a:pt x="307786" y="3476260"/>
                </a:cubicBezTo>
                <a:cubicBezTo>
                  <a:pt x="293888" y="3463892"/>
                  <a:pt x="306715" y="3443064"/>
                  <a:pt x="318249" y="3426466"/>
                </a:cubicBezTo>
                <a:cubicBezTo>
                  <a:pt x="317592" y="3426749"/>
                  <a:pt x="317592" y="3426749"/>
                  <a:pt x="316936" y="3427032"/>
                </a:cubicBezTo>
                <a:cubicBezTo>
                  <a:pt x="305104" y="3430296"/>
                  <a:pt x="279662" y="3432695"/>
                  <a:pt x="269504" y="3421775"/>
                </a:cubicBezTo>
                <a:cubicBezTo>
                  <a:pt x="263594" y="3424322"/>
                  <a:pt x="258997" y="3426304"/>
                  <a:pt x="253743" y="3428569"/>
                </a:cubicBezTo>
                <a:cubicBezTo>
                  <a:pt x="248086" y="3399185"/>
                  <a:pt x="283622" y="3396719"/>
                  <a:pt x="295548" y="3371995"/>
                </a:cubicBezTo>
                <a:cubicBezTo>
                  <a:pt x="310842" y="3360507"/>
                  <a:pt x="326137" y="3349018"/>
                  <a:pt x="342088" y="3337246"/>
                </a:cubicBezTo>
                <a:cubicBezTo>
                  <a:pt x="341431" y="3337529"/>
                  <a:pt x="340552" y="3337296"/>
                  <a:pt x="343625" y="3337196"/>
                </a:cubicBezTo>
                <a:cubicBezTo>
                  <a:pt x="351081" y="3336430"/>
                  <a:pt x="370603" y="3334747"/>
                  <a:pt x="380908" y="3333364"/>
                </a:cubicBezTo>
                <a:cubicBezTo>
                  <a:pt x="380558" y="3310873"/>
                  <a:pt x="376098" y="3298719"/>
                  <a:pt x="346048" y="3301270"/>
                </a:cubicBezTo>
                <a:cubicBezTo>
                  <a:pt x="323678" y="3303569"/>
                  <a:pt x="298871" y="3302023"/>
                  <a:pt x="276045" y="3301459"/>
                </a:cubicBezTo>
                <a:cubicBezTo>
                  <a:pt x="270580" y="3305039"/>
                  <a:pt x="266650" y="3308569"/>
                  <a:pt x="261407" y="3312665"/>
                </a:cubicBezTo>
                <a:cubicBezTo>
                  <a:pt x="254459" y="3325451"/>
                  <a:pt x="242363" y="3320874"/>
                  <a:pt x="236622" y="3314782"/>
                </a:cubicBezTo>
                <a:cubicBezTo>
                  <a:pt x="223815" y="3301331"/>
                  <a:pt x="234079" y="3292623"/>
                  <a:pt x="244533" y="3278938"/>
                </a:cubicBezTo>
                <a:cubicBezTo>
                  <a:pt x="262920" y="3271011"/>
                  <a:pt x="290660" y="3248651"/>
                  <a:pt x="304791" y="3263366"/>
                </a:cubicBezTo>
                <a:cubicBezTo>
                  <a:pt x="303477" y="3263933"/>
                  <a:pt x="306104" y="3262800"/>
                  <a:pt x="305448" y="3263083"/>
                </a:cubicBezTo>
                <a:cubicBezTo>
                  <a:pt x="305448" y="3263083"/>
                  <a:pt x="305448" y="3263083"/>
                  <a:pt x="306104" y="3262800"/>
                </a:cubicBezTo>
                <a:cubicBezTo>
                  <a:pt x="311358" y="3260536"/>
                  <a:pt x="325815" y="3256138"/>
                  <a:pt x="332827" y="3254340"/>
                </a:cubicBezTo>
                <a:cubicBezTo>
                  <a:pt x="333654" y="3245417"/>
                  <a:pt x="333822" y="3236777"/>
                  <a:pt x="334648" y="3227854"/>
                </a:cubicBezTo>
                <a:cubicBezTo>
                  <a:pt x="296368" y="3211308"/>
                  <a:pt x="340260" y="3174030"/>
                  <a:pt x="307879" y="3153106"/>
                </a:cubicBezTo>
                <a:cubicBezTo>
                  <a:pt x="308758" y="3153339"/>
                  <a:pt x="310517" y="3153806"/>
                  <a:pt x="312274" y="3154271"/>
                </a:cubicBezTo>
                <a:cubicBezTo>
                  <a:pt x="309415" y="3153056"/>
                  <a:pt x="305899" y="3152124"/>
                  <a:pt x="302604" y="3151708"/>
                </a:cubicBezTo>
                <a:cubicBezTo>
                  <a:pt x="302827" y="3152224"/>
                  <a:pt x="302170" y="3152508"/>
                  <a:pt x="301736" y="3153307"/>
                </a:cubicBezTo>
                <a:cubicBezTo>
                  <a:pt x="274409" y="3171205"/>
                  <a:pt x="261116" y="3187339"/>
                  <a:pt x="231839" y="3171808"/>
                </a:cubicBezTo>
                <a:cubicBezTo>
                  <a:pt x="208463" y="3189841"/>
                  <a:pt x="195953" y="3189725"/>
                  <a:pt x="185731" y="3167817"/>
                </a:cubicBezTo>
                <a:cubicBezTo>
                  <a:pt x="195794" y="3162257"/>
                  <a:pt x="200581" y="3155297"/>
                  <a:pt x="203822" y="3146556"/>
                </a:cubicBezTo>
                <a:cubicBezTo>
                  <a:pt x="210633" y="3147904"/>
                  <a:pt x="199649" y="3145907"/>
                  <a:pt x="202943" y="3146323"/>
                </a:cubicBezTo>
                <a:cubicBezTo>
                  <a:pt x="205580" y="3147022"/>
                  <a:pt x="204701" y="3146789"/>
                  <a:pt x="203822" y="3146556"/>
                </a:cubicBezTo>
                <a:cubicBezTo>
                  <a:pt x="203165" y="3146840"/>
                  <a:pt x="202064" y="3146090"/>
                  <a:pt x="200528" y="3146140"/>
                </a:cubicBezTo>
                <a:cubicBezTo>
                  <a:pt x="179661" y="3142896"/>
                  <a:pt x="140724" y="3126634"/>
                  <a:pt x="132028" y="3102845"/>
                </a:cubicBezTo>
                <a:cubicBezTo>
                  <a:pt x="135088" y="3100914"/>
                  <a:pt x="140564" y="3099166"/>
                  <a:pt x="144282" y="3096951"/>
                </a:cubicBezTo>
                <a:cubicBezTo>
                  <a:pt x="147766" y="3092389"/>
                  <a:pt x="149482" y="3085530"/>
                  <a:pt x="154291" y="3082233"/>
                </a:cubicBezTo>
                <a:cubicBezTo>
                  <a:pt x="241726" y="3023125"/>
                  <a:pt x="204231" y="3028272"/>
                  <a:pt x="140115" y="2984311"/>
                </a:cubicBezTo>
                <a:cubicBezTo>
                  <a:pt x="139035" y="2987224"/>
                  <a:pt x="136016" y="2996481"/>
                  <a:pt x="134935" y="2999394"/>
                </a:cubicBezTo>
                <a:cubicBezTo>
                  <a:pt x="123772" y="3004206"/>
                  <a:pt x="115436" y="3004741"/>
                  <a:pt x="105098" y="3000629"/>
                </a:cubicBezTo>
                <a:cubicBezTo>
                  <a:pt x="111823" y="2987326"/>
                  <a:pt x="106527" y="2982267"/>
                  <a:pt x="91814" y="2980653"/>
                </a:cubicBezTo>
                <a:cubicBezTo>
                  <a:pt x="89600" y="2977323"/>
                  <a:pt x="87387" y="2973994"/>
                  <a:pt x="85173" y="2970665"/>
                </a:cubicBezTo>
                <a:cubicBezTo>
                  <a:pt x="78584" y="2969833"/>
                  <a:pt x="66075" y="2969717"/>
                  <a:pt x="62537" y="2965122"/>
                </a:cubicBezTo>
                <a:cubicBezTo>
                  <a:pt x="56563" y="2956683"/>
                  <a:pt x="65767" y="2954551"/>
                  <a:pt x="73637" y="2949323"/>
                </a:cubicBezTo>
                <a:cubicBezTo>
                  <a:pt x="51118" y="2925985"/>
                  <a:pt x="84832" y="2912064"/>
                  <a:pt x="91069" y="2890404"/>
                </a:cubicBezTo>
                <a:cubicBezTo>
                  <a:pt x="110408" y="2819648"/>
                  <a:pt x="62117" y="2779880"/>
                  <a:pt x="31737" y="2725660"/>
                </a:cubicBezTo>
                <a:cubicBezTo>
                  <a:pt x="39384" y="2719916"/>
                  <a:pt x="37604" y="2715788"/>
                  <a:pt x="30994" y="2711294"/>
                </a:cubicBezTo>
                <a:cubicBezTo>
                  <a:pt x="20370" y="2695679"/>
                  <a:pt x="10624" y="2680297"/>
                  <a:pt x="0" y="2664682"/>
                </a:cubicBezTo>
                <a:cubicBezTo>
                  <a:pt x="1525" y="2662801"/>
                  <a:pt x="4153" y="2661668"/>
                  <a:pt x="4142" y="2659837"/>
                </a:cubicBezTo>
                <a:cubicBezTo>
                  <a:pt x="11627" y="2588683"/>
                  <a:pt x="32747" y="2559997"/>
                  <a:pt x="113033" y="2516822"/>
                </a:cubicBezTo>
                <a:cubicBezTo>
                  <a:pt x="141473" y="2501502"/>
                  <a:pt x="138674" y="2435394"/>
                  <a:pt x="136767" y="2409289"/>
                </a:cubicBezTo>
                <a:cubicBezTo>
                  <a:pt x="135664" y="2408541"/>
                  <a:pt x="133472" y="2408874"/>
                  <a:pt x="131280" y="2409207"/>
                </a:cubicBezTo>
                <a:cubicBezTo>
                  <a:pt x="133662" y="2403896"/>
                  <a:pt x="129320" y="2411887"/>
                  <a:pt x="130623" y="2409490"/>
                </a:cubicBezTo>
                <a:cubicBezTo>
                  <a:pt x="130189" y="2410289"/>
                  <a:pt x="129754" y="2411088"/>
                  <a:pt x="129320" y="2411887"/>
                </a:cubicBezTo>
                <a:cubicBezTo>
                  <a:pt x="121503" y="2426272"/>
                  <a:pt x="107216" y="2459968"/>
                  <a:pt x="108858" y="2478231"/>
                </a:cubicBezTo>
                <a:cubicBezTo>
                  <a:pt x="111868" y="2505084"/>
                  <a:pt x="91363" y="2526163"/>
                  <a:pt x="59766" y="2526931"/>
                </a:cubicBezTo>
                <a:cubicBezTo>
                  <a:pt x="35192" y="2527733"/>
                  <a:pt x="18043" y="2522274"/>
                  <a:pt x="20288" y="2493157"/>
                </a:cubicBezTo>
                <a:cubicBezTo>
                  <a:pt x="23528" y="2446475"/>
                  <a:pt x="82979" y="2405549"/>
                  <a:pt x="114797" y="2367356"/>
                </a:cubicBezTo>
                <a:cubicBezTo>
                  <a:pt x="114797" y="2367356"/>
                  <a:pt x="109787" y="2373798"/>
                  <a:pt x="116978" y="2365191"/>
                </a:cubicBezTo>
                <a:cubicBezTo>
                  <a:pt x="125038" y="2354985"/>
                  <a:pt x="154419" y="2312946"/>
                  <a:pt x="161558" y="2295182"/>
                </a:cubicBezTo>
                <a:cubicBezTo>
                  <a:pt x="168220" y="2308833"/>
                  <a:pt x="167226" y="2326396"/>
                  <a:pt x="168635" y="2342313"/>
                </a:cubicBezTo>
                <a:cubicBezTo>
                  <a:pt x="175203" y="2339481"/>
                  <a:pt x="179142" y="2337783"/>
                  <a:pt x="186801" y="2333870"/>
                </a:cubicBezTo>
                <a:cubicBezTo>
                  <a:pt x="194459" y="2329957"/>
                  <a:pt x="196862" y="2328309"/>
                  <a:pt x="210643" y="2320533"/>
                </a:cubicBezTo>
                <a:cubicBezTo>
                  <a:pt x="209986" y="2320816"/>
                  <a:pt x="186154" y="2335985"/>
                  <a:pt x="210643" y="2320533"/>
                </a:cubicBezTo>
                <a:cubicBezTo>
                  <a:pt x="213047" y="2318884"/>
                  <a:pt x="215452" y="2317236"/>
                  <a:pt x="219169" y="2315021"/>
                </a:cubicBezTo>
                <a:cubicBezTo>
                  <a:pt x="276450" y="2278090"/>
                  <a:pt x="437616" y="2180469"/>
                  <a:pt x="534766" y="2169189"/>
                </a:cubicBezTo>
                <a:cubicBezTo>
                  <a:pt x="610710" y="2134005"/>
                  <a:pt x="678784" y="2104050"/>
                  <a:pt x="752780" y="2073377"/>
                </a:cubicBezTo>
                <a:cubicBezTo>
                  <a:pt x="783200" y="2059041"/>
                  <a:pt x="811492" y="2056024"/>
                  <a:pt x="843713" y="2049479"/>
                </a:cubicBezTo>
                <a:cubicBezTo>
                  <a:pt x="845270" y="2053092"/>
                  <a:pt x="847483" y="2056421"/>
                  <a:pt x="849041" y="2060033"/>
                </a:cubicBezTo>
                <a:cubicBezTo>
                  <a:pt x="862174" y="2054372"/>
                  <a:pt x="872448" y="2047495"/>
                  <a:pt x="887574" y="2044647"/>
                </a:cubicBezTo>
                <a:cubicBezTo>
                  <a:pt x="896291" y="2034158"/>
                  <a:pt x="949007" y="2004703"/>
                  <a:pt x="965606" y="2028758"/>
                </a:cubicBezTo>
                <a:cubicBezTo>
                  <a:pt x="1103184" y="1950483"/>
                  <a:pt x="1250147" y="1901208"/>
                  <a:pt x="1393520" y="1838183"/>
                </a:cubicBezTo>
                <a:cubicBezTo>
                  <a:pt x="1411261" y="1832370"/>
                  <a:pt x="1426344" y="1822198"/>
                  <a:pt x="1444318" y="1818733"/>
                </a:cubicBezTo>
                <a:cubicBezTo>
                  <a:pt x="1448915" y="1816751"/>
                  <a:pt x="1452411" y="1814021"/>
                  <a:pt x="1457230" y="1812555"/>
                </a:cubicBezTo>
                <a:cubicBezTo>
                  <a:pt x="1478700" y="1806360"/>
                  <a:pt x="1498856" y="1800732"/>
                  <a:pt x="1519649" y="1791157"/>
                </a:cubicBezTo>
                <a:cubicBezTo>
                  <a:pt x="1696915" y="1707402"/>
                  <a:pt x="1877508" y="1629557"/>
                  <a:pt x="2055653" y="1546034"/>
                </a:cubicBezTo>
                <a:cubicBezTo>
                  <a:pt x="2256539" y="1448425"/>
                  <a:pt x="2416458" y="1400297"/>
                  <a:pt x="2617789" y="1303721"/>
                </a:cubicBezTo>
                <a:cubicBezTo>
                  <a:pt x="2644268" y="1291083"/>
                  <a:pt x="2669668" y="1281358"/>
                  <a:pt x="2694378" y="1266423"/>
                </a:cubicBezTo>
                <a:cubicBezTo>
                  <a:pt x="2702471" y="1261710"/>
                  <a:pt x="2708582" y="1256016"/>
                  <a:pt x="2716674" y="1251304"/>
                </a:cubicBezTo>
                <a:cubicBezTo>
                  <a:pt x="2728050" y="1245177"/>
                  <a:pt x="2738769" y="1239332"/>
                  <a:pt x="2749710" y="1234004"/>
                </a:cubicBezTo>
                <a:cubicBezTo>
                  <a:pt x="2769336" y="1212693"/>
                  <a:pt x="2786390" y="1201670"/>
                  <a:pt x="2815169" y="1207011"/>
                </a:cubicBezTo>
                <a:cubicBezTo>
                  <a:pt x="2817795" y="1205879"/>
                  <a:pt x="2821524" y="1205496"/>
                  <a:pt x="2824151" y="1204363"/>
                </a:cubicBezTo>
                <a:cubicBezTo>
                  <a:pt x="2889397" y="1178686"/>
                  <a:pt x="2956901" y="1163664"/>
                  <a:pt x="3022380" y="1140334"/>
                </a:cubicBezTo>
                <a:cubicBezTo>
                  <a:pt x="3042705" y="1126066"/>
                  <a:pt x="3061283" y="1113161"/>
                  <a:pt x="3085614" y="1108182"/>
                </a:cubicBezTo>
                <a:cubicBezTo>
                  <a:pt x="3090856" y="1104086"/>
                  <a:pt x="3095665" y="1100789"/>
                  <a:pt x="3101353" y="1097725"/>
                </a:cubicBezTo>
                <a:cubicBezTo>
                  <a:pt x="3124104" y="1085470"/>
                  <a:pt x="3145776" y="1076128"/>
                  <a:pt x="3171197" y="1070066"/>
                </a:cubicBezTo>
                <a:cubicBezTo>
                  <a:pt x="3327005" y="1032277"/>
                  <a:pt x="3467475" y="960712"/>
                  <a:pt x="3612139" y="893457"/>
                </a:cubicBezTo>
                <a:cubicBezTo>
                  <a:pt x="3779724" y="805308"/>
                  <a:pt x="3950413" y="722552"/>
                  <a:pt x="4119332" y="637499"/>
                </a:cubicBezTo>
                <a:cubicBezTo>
                  <a:pt x="4176508" y="620196"/>
                  <a:pt x="4233461" y="602378"/>
                  <a:pt x="4290626" y="583244"/>
                </a:cubicBezTo>
                <a:cubicBezTo>
                  <a:pt x="4331976" y="561748"/>
                  <a:pt x="4428798" y="531639"/>
                  <a:pt x="4467712" y="506298"/>
                </a:cubicBezTo>
                <a:cubicBezTo>
                  <a:pt x="4522982" y="500832"/>
                  <a:pt x="4570465" y="477304"/>
                  <a:pt x="4621455" y="452876"/>
                </a:cubicBezTo>
                <a:cubicBezTo>
                  <a:pt x="4667413" y="431230"/>
                  <a:pt x="4706974" y="403774"/>
                  <a:pt x="4758727" y="397376"/>
                </a:cubicBezTo>
                <a:cubicBezTo>
                  <a:pt x="4780875" y="394561"/>
                  <a:pt x="4787124" y="374733"/>
                  <a:pt x="4795586" y="358234"/>
                </a:cubicBezTo>
                <a:cubicBezTo>
                  <a:pt x="4795586" y="358234"/>
                  <a:pt x="4795385" y="361380"/>
                  <a:pt x="4796020" y="357434"/>
                </a:cubicBezTo>
                <a:lnTo>
                  <a:pt x="4937825" y="288966"/>
                </a:lnTo>
                <a:cubicBezTo>
                  <a:pt x="4939582" y="289431"/>
                  <a:pt x="4941776" y="289097"/>
                  <a:pt x="4943534" y="289563"/>
                </a:cubicBezTo>
                <a:cubicBezTo>
                  <a:pt x="5014870" y="254531"/>
                  <a:pt x="5088115" y="245600"/>
                  <a:pt x="5146612" y="191622"/>
                </a:cubicBezTo>
                <a:lnTo>
                  <a:pt x="5104139" y="208707"/>
                </a:lnTo>
                <a:lnTo>
                  <a:pt x="5265856" y="130429"/>
                </a:lnTo>
                <a:cubicBezTo>
                  <a:pt x="5268494" y="131129"/>
                  <a:pt x="5281681" y="134624"/>
                  <a:pt x="5285198" y="135556"/>
                </a:cubicBezTo>
                <a:cubicBezTo>
                  <a:pt x="5290451" y="133291"/>
                  <a:pt x="5294826" y="130794"/>
                  <a:pt x="5300080" y="128529"/>
                </a:cubicBezTo>
                <a:cubicBezTo>
                  <a:pt x="5324705" y="98944"/>
                  <a:pt x="5343739" y="88903"/>
                  <a:pt x="5375230" y="107762"/>
                </a:cubicBezTo>
                <a:cubicBezTo>
                  <a:pt x="5375018" y="109077"/>
                  <a:pt x="5375463" y="110109"/>
                  <a:pt x="5375474" y="111940"/>
                </a:cubicBezTo>
                <a:cubicBezTo>
                  <a:pt x="5417079" y="96454"/>
                  <a:pt x="5457148" y="81018"/>
                  <a:pt x="5498086" y="63983"/>
                </a:cubicBezTo>
                <a:lnTo>
                  <a:pt x="5497972" y="64691"/>
                </a:lnTo>
                <a:lnTo>
                  <a:pt x="5497629" y="65634"/>
                </a:lnTo>
                <a:cubicBezTo>
                  <a:pt x="5496955" y="67683"/>
                  <a:pt x="5496471" y="69269"/>
                  <a:pt x="5497874" y="65299"/>
                </a:cubicBezTo>
                <a:cubicBezTo>
                  <a:pt x="5498742" y="63701"/>
                  <a:pt x="5499389" y="61586"/>
                  <a:pt x="5500469" y="58672"/>
                </a:cubicBezTo>
                <a:cubicBezTo>
                  <a:pt x="5508020" y="36447"/>
                  <a:pt x="5586200" y="8255"/>
                  <a:pt x="5620995" y="29361"/>
                </a:cubicBezTo>
                <a:cubicBezTo>
                  <a:pt x="5634119" y="21868"/>
                  <a:pt x="5643545" y="20253"/>
                  <a:pt x="5654550" y="25912"/>
                </a:cubicBezTo>
                <a:cubicBezTo>
                  <a:pt x="5657156" y="21117"/>
                  <a:pt x="5691707" y="104"/>
                  <a:pt x="5702469" y="1585"/>
                </a:cubicBezTo>
                <a:cubicBezTo>
                  <a:pt x="5695553" y="19865"/>
                  <a:pt x="5678690" y="25910"/>
                  <a:pt x="5659880" y="36466"/>
                </a:cubicBezTo>
                <a:cubicBezTo>
                  <a:pt x="5612205" y="64971"/>
                  <a:pt x="5570993" y="110275"/>
                  <a:pt x="5512832" y="109031"/>
                </a:cubicBezTo>
                <a:cubicBezTo>
                  <a:pt x="5512609" y="108515"/>
                  <a:pt x="5512609" y="108515"/>
                  <a:pt x="5513054" y="109547"/>
                </a:cubicBezTo>
                <a:cubicBezTo>
                  <a:pt x="5515046" y="112361"/>
                  <a:pt x="5521667" y="118686"/>
                  <a:pt x="5520162" y="124230"/>
                </a:cubicBezTo>
                <a:cubicBezTo>
                  <a:pt x="5521041" y="124463"/>
                  <a:pt x="5521041" y="124463"/>
                  <a:pt x="5521920" y="124696"/>
                </a:cubicBezTo>
                <a:cubicBezTo>
                  <a:pt x="5536421" y="127625"/>
                  <a:pt x="5560041" y="113772"/>
                  <a:pt x="5577104" y="104580"/>
                </a:cubicBezTo>
                <a:cubicBezTo>
                  <a:pt x="5608384" y="124755"/>
                  <a:pt x="5592201" y="172120"/>
                  <a:pt x="5648836" y="137304"/>
                </a:cubicBezTo>
                <a:lnTo>
                  <a:pt x="5649183" y="136665"/>
                </a:lnTo>
                <a:lnTo>
                  <a:pt x="5649691" y="138159"/>
                </a:lnTo>
                <a:cubicBezTo>
                  <a:pt x="5649606" y="137736"/>
                  <a:pt x="5649270" y="136504"/>
                  <a:pt x="5649270" y="136504"/>
                </a:cubicBezTo>
                <a:lnTo>
                  <a:pt x="5649183" y="136665"/>
                </a:lnTo>
                <a:lnTo>
                  <a:pt x="5648602" y="134956"/>
                </a:lnTo>
                <a:cubicBezTo>
                  <a:pt x="5645700" y="126417"/>
                  <a:pt x="5616009" y="115348"/>
                  <a:pt x="5643358" y="101112"/>
                </a:cubicBezTo>
                <a:cubicBezTo>
                  <a:pt x="5674689" y="92502"/>
                  <a:pt x="5678979" y="75354"/>
                  <a:pt x="5686954" y="50498"/>
                </a:cubicBezTo>
                <a:cubicBezTo>
                  <a:pt x="5686954" y="50498"/>
                  <a:pt x="5687610" y="50215"/>
                  <a:pt x="5687388" y="49699"/>
                </a:cubicBezTo>
                <a:cubicBezTo>
                  <a:pt x="5689558" y="45703"/>
                  <a:pt x="5702672" y="36379"/>
                  <a:pt x="5711230" y="36362"/>
                </a:cubicBezTo>
                <a:cubicBezTo>
                  <a:pt x="5711230" y="36362"/>
                  <a:pt x="5711452" y="36878"/>
                  <a:pt x="5711452" y="36878"/>
                </a:cubicBezTo>
                <a:cubicBezTo>
                  <a:pt x="5711452" y="36878"/>
                  <a:pt x="5711230" y="36362"/>
                  <a:pt x="5711441" y="35047"/>
                </a:cubicBezTo>
                <a:cubicBezTo>
                  <a:pt x="5711219" y="34530"/>
                  <a:pt x="5711219" y="34530"/>
                  <a:pt x="5711219" y="34530"/>
                </a:cubicBezTo>
                <a:cubicBezTo>
                  <a:pt x="5710997" y="34014"/>
                  <a:pt x="5711431" y="33215"/>
                  <a:pt x="5711208" y="32699"/>
                </a:cubicBezTo>
                <a:cubicBezTo>
                  <a:pt x="5712405" y="11989"/>
                  <a:pt x="5757473" y="-11722"/>
                  <a:pt x="5781529" y="11566"/>
                </a:cubicBezTo>
                <a:cubicBezTo>
                  <a:pt x="5782185" y="11283"/>
                  <a:pt x="5782185" y="11283"/>
                  <a:pt x="5782185" y="11283"/>
                </a:cubicBezTo>
                <a:cubicBezTo>
                  <a:pt x="5782185" y="11283"/>
                  <a:pt x="5782842" y="11000"/>
                  <a:pt x="5782842" y="11000"/>
                </a:cubicBezTo>
                <a:cubicBezTo>
                  <a:pt x="5787216" y="8502"/>
                  <a:pt x="5800530" y="-3968"/>
                  <a:pt x="5808241" y="1275"/>
                </a:cubicBezTo>
                <a:cubicBezTo>
                  <a:pt x="5808241" y="1275"/>
                  <a:pt x="5807304" y="456"/>
                  <a:pt x="5807083" y="16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35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815" indent="0">
              <a:buNone/>
              <a:defRPr sz="2100"/>
            </a:lvl2pPr>
            <a:lvl3pPr marL="685629" indent="0">
              <a:buNone/>
              <a:defRPr sz="1800"/>
            </a:lvl3pPr>
            <a:lvl4pPr marL="1028443" indent="0">
              <a:buNone/>
              <a:defRPr sz="1500"/>
            </a:lvl4pPr>
            <a:lvl5pPr marL="1371257" indent="0">
              <a:buNone/>
              <a:defRPr sz="1500"/>
            </a:lvl5pPr>
            <a:lvl6pPr marL="1714072" indent="0">
              <a:buNone/>
              <a:defRPr sz="1500"/>
            </a:lvl6pPr>
            <a:lvl7pPr marL="2056886" indent="0">
              <a:buNone/>
              <a:defRPr sz="1500"/>
            </a:lvl7pPr>
            <a:lvl8pPr marL="2399700" indent="0">
              <a:buNone/>
              <a:defRPr sz="1500"/>
            </a:lvl8pPr>
            <a:lvl9pPr marL="2742515" indent="0">
              <a:buNone/>
              <a:defRPr sz="15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AE419AE-55FB-4A23-92A6-4D0346297DD0}"/>
              </a:ext>
            </a:extLst>
          </p:cNvPr>
          <p:cNvSpPr/>
          <p:nvPr/>
        </p:nvSpPr>
        <p:spPr>
          <a:xfrm rot="20200871">
            <a:off x="8579900" y="1446149"/>
            <a:ext cx="10727" cy="4215"/>
          </a:xfrm>
          <a:custGeom>
            <a:avLst/>
            <a:gdLst>
              <a:gd name="connsiteX0" fmla="*/ 1652 w 14302"/>
              <a:gd name="connsiteY0" fmla="*/ 10677 h 5619"/>
              <a:gd name="connsiteX1" fmla="*/ 1652 w 14302"/>
              <a:gd name="connsiteY1" fmla="*/ 10677 h 5619"/>
              <a:gd name="connsiteX2" fmla="*/ 1652 w 14302"/>
              <a:gd name="connsiteY2" fmla="*/ 10677 h 5619"/>
              <a:gd name="connsiteX3" fmla="*/ 3797 w 14302"/>
              <a:gd name="connsiteY3" fmla="*/ 10677 h 5619"/>
              <a:gd name="connsiteX4" fmla="*/ 15238 w 14302"/>
              <a:gd name="connsiteY4" fmla="*/ 10116 h 5619"/>
              <a:gd name="connsiteX5" fmla="*/ 19529 w 14302"/>
              <a:gd name="connsiteY5" fmla="*/ 0 h 5619"/>
              <a:gd name="connsiteX6" fmla="*/ 1652 w 14302"/>
              <a:gd name="connsiteY6" fmla="*/ 562 h 5619"/>
              <a:gd name="connsiteX7" fmla="*/ 1652 w 14302"/>
              <a:gd name="connsiteY7" fmla="*/ 10677 h 5619"/>
              <a:gd name="connsiteX8" fmla="*/ 1652 w 14302"/>
              <a:gd name="connsiteY8" fmla="*/ 10677 h 5619"/>
              <a:gd name="connsiteX9" fmla="*/ 1652 w 14302"/>
              <a:gd name="connsiteY9" fmla="*/ 10677 h 5619"/>
              <a:gd name="connsiteX10" fmla="*/ 1652 w 14302"/>
              <a:gd name="connsiteY10" fmla="*/ 10677 h 5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302" h="5619">
                <a:moveTo>
                  <a:pt x="1652" y="10677"/>
                </a:moveTo>
                <a:cubicBezTo>
                  <a:pt x="1652" y="10677"/>
                  <a:pt x="1652" y="10677"/>
                  <a:pt x="1652" y="10677"/>
                </a:cubicBezTo>
                <a:cubicBezTo>
                  <a:pt x="2367" y="10677"/>
                  <a:pt x="2367" y="10677"/>
                  <a:pt x="1652" y="10677"/>
                </a:cubicBezTo>
                <a:cubicBezTo>
                  <a:pt x="2367" y="10677"/>
                  <a:pt x="3082" y="10677"/>
                  <a:pt x="3797" y="10677"/>
                </a:cubicBezTo>
                <a:cubicBezTo>
                  <a:pt x="6657" y="10677"/>
                  <a:pt x="10948" y="10116"/>
                  <a:pt x="15238" y="10116"/>
                </a:cubicBezTo>
                <a:cubicBezTo>
                  <a:pt x="17384" y="7306"/>
                  <a:pt x="18814" y="3934"/>
                  <a:pt x="19529" y="0"/>
                </a:cubicBezTo>
                <a:cubicBezTo>
                  <a:pt x="15238" y="562"/>
                  <a:pt x="8803" y="1124"/>
                  <a:pt x="1652" y="562"/>
                </a:cubicBezTo>
                <a:cubicBezTo>
                  <a:pt x="2367" y="3372"/>
                  <a:pt x="2367" y="6744"/>
                  <a:pt x="1652" y="10677"/>
                </a:cubicBezTo>
                <a:cubicBezTo>
                  <a:pt x="1652" y="10677"/>
                  <a:pt x="936" y="10677"/>
                  <a:pt x="1652" y="10677"/>
                </a:cubicBezTo>
                <a:cubicBezTo>
                  <a:pt x="-1209" y="10677"/>
                  <a:pt x="221" y="10677"/>
                  <a:pt x="1652" y="10677"/>
                </a:cubicBezTo>
                <a:cubicBezTo>
                  <a:pt x="936" y="10677"/>
                  <a:pt x="1652" y="10677"/>
                  <a:pt x="1652" y="10677"/>
                </a:cubicBezTo>
                <a:close/>
              </a:path>
            </a:pathLst>
          </a:custGeom>
          <a:solidFill>
            <a:srgbClr val="2E2E2E"/>
          </a:solidFill>
          <a:ln w="71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699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CA84799-6988-49EB-B6E3-D3585F3A9AAF}"/>
              </a:ext>
            </a:extLst>
          </p:cNvPr>
          <p:cNvSpPr/>
          <p:nvPr/>
        </p:nvSpPr>
        <p:spPr>
          <a:xfrm rot="20200871">
            <a:off x="8338023" y="1168330"/>
            <a:ext cx="5363" cy="4215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2E2E2E"/>
          </a:solidFill>
          <a:ln w="71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699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1CE3D8A-1B5C-4F24-8871-9EBD2A379B6C}"/>
              </a:ext>
            </a:extLst>
          </p:cNvPr>
          <p:cNvSpPr/>
          <p:nvPr/>
        </p:nvSpPr>
        <p:spPr>
          <a:xfrm rot="20200871">
            <a:off x="8432049" y="1526405"/>
            <a:ext cx="5363" cy="4215"/>
          </a:xfrm>
          <a:custGeom>
            <a:avLst/>
            <a:gdLst>
              <a:gd name="connsiteX0" fmla="*/ 206 w 0"/>
              <a:gd name="connsiteY0" fmla="*/ 3101 h 0"/>
              <a:gd name="connsiteX1" fmla="*/ 206 w 0"/>
              <a:gd name="connsiteY1" fmla="*/ 1415 h 0"/>
              <a:gd name="connsiteX2" fmla="*/ 206 w 0"/>
              <a:gd name="connsiteY2" fmla="*/ 3101 h 0"/>
              <a:gd name="connsiteX3" fmla="*/ 206 w 0"/>
              <a:gd name="connsiteY3" fmla="*/ 3101 h 0"/>
              <a:gd name="connsiteX4" fmla="*/ 206 w 0"/>
              <a:gd name="connsiteY4" fmla="*/ 310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206" y="3101"/>
                </a:moveTo>
                <a:cubicBezTo>
                  <a:pt x="206" y="2539"/>
                  <a:pt x="206" y="1977"/>
                  <a:pt x="206" y="1415"/>
                </a:cubicBezTo>
                <a:cubicBezTo>
                  <a:pt x="206" y="1977"/>
                  <a:pt x="206" y="2539"/>
                  <a:pt x="206" y="3101"/>
                </a:cubicBezTo>
                <a:cubicBezTo>
                  <a:pt x="206" y="2539"/>
                  <a:pt x="206" y="2539"/>
                  <a:pt x="206" y="3101"/>
                </a:cubicBezTo>
                <a:cubicBezTo>
                  <a:pt x="-509" y="-5329"/>
                  <a:pt x="922" y="6473"/>
                  <a:pt x="206" y="3101"/>
                </a:cubicBezTo>
                <a:close/>
              </a:path>
            </a:pathLst>
          </a:custGeom>
          <a:solidFill>
            <a:srgbClr val="2E2E2E"/>
          </a:solidFill>
          <a:ln w="71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699"/>
          </a:p>
        </p:txBody>
      </p:sp>
    </p:spTree>
    <p:extLst>
      <p:ext uri="{BB962C8B-B14F-4D97-AF65-F5344CB8AC3E}">
        <p14:creationId xmlns:p14="http://schemas.microsoft.com/office/powerpoint/2010/main" val="2966567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7031008"/>
      </p:ext>
    </p:extLst>
  </p:cSld>
  <p:clrMapOvr>
    <a:masterClrMapping/>
  </p:clrMapOvr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9BF2D20-DAE2-42DC-9AB8-77B7B38D7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8650" y="0"/>
            <a:ext cx="8515350" cy="4343401"/>
          </a:xfrm>
          <a:custGeom>
            <a:avLst/>
            <a:gdLst>
              <a:gd name="connsiteX0" fmla="*/ 1 w 11353800"/>
              <a:gd name="connsiteY0" fmla="*/ 5791200 h 5791201"/>
              <a:gd name="connsiteX1" fmla="*/ 6662737 w 11353800"/>
              <a:gd name="connsiteY1" fmla="*/ 5791200 h 5791201"/>
              <a:gd name="connsiteX2" fmla="*/ 6662737 w 11353800"/>
              <a:gd name="connsiteY2" fmla="*/ 5791201 h 5791201"/>
              <a:gd name="connsiteX3" fmla="*/ 1 w 11353800"/>
              <a:gd name="connsiteY3" fmla="*/ 5791201 h 5791201"/>
              <a:gd name="connsiteX4" fmla="*/ 0 w 11353800"/>
              <a:gd name="connsiteY4" fmla="*/ 0 h 5791201"/>
              <a:gd name="connsiteX5" fmla="*/ 11353800 w 11353800"/>
              <a:gd name="connsiteY5" fmla="*/ 0 h 5791201"/>
              <a:gd name="connsiteX6" fmla="*/ 11353800 w 11353800"/>
              <a:gd name="connsiteY6" fmla="*/ 5791200 h 5791201"/>
              <a:gd name="connsiteX7" fmla="*/ 6662737 w 11353800"/>
              <a:gd name="connsiteY7" fmla="*/ 5791200 h 5791201"/>
              <a:gd name="connsiteX8" fmla="*/ 6662737 w 11353800"/>
              <a:gd name="connsiteY8" fmla="*/ 2531373 h 5791201"/>
              <a:gd name="connsiteX9" fmla="*/ 1 w 11353800"/>
              <a:gd name="connsiteY9" fmla="*/ 2531373 h 5791201"/>
              <a:gd name="connsiteX10" fmla="*/ 1 w 11353800"/>
              <a:gd name="connsiteY10" fmla="*/ 5791200 h 5791201"/>
              <a:gd name="connsiteX11" fmla="*/ 0 w 11353800"/>
              <a:gd name="connsiteY11" fmla="*/ 5791200 h 579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353800" h="5791201">
                <a:moveTo>
                  <a:pt x="1" y="5791200"/>
                </a:moveTo>
                <a:lnTo>
                  <a:pt x="6662737" y="5791200"/>
                </a:lnTo>
                <a:lnTo>
                  <a:pt x="6662737" y="5791201"/>
                </a:lnTo>
                <a:lnTo>
                  <a:pt x="1" y="5791201"/>
                </a:lnTo>
                <a:close/>
                <a:moveTo>
                  <a:pt x="0" y="0"/>
                </a:moveTo>
                <a:lnTo>
                  <a:pt x="11353800" y="0"/>
                </a:lnTo>
                <a:lnTo>
                  <a:pt x="11353800" y="5791200"/>
                </a:lnTo>
                <a:lnTo>
                  <a:pt x="6662737" y="5791200"/>
                </a:lnTo>
                <a:lnTo>
                  <a:pt x="6662737" y="2531373"/>
                </a:lnTo>
                <a:lnTo>
                  <a:pt x="1" y="2531373"/>
                </a:lnTo>
                <a:lnTo>
                  <a:pt x="1" y="5791200"/>
                </a:lnTo>
                <a:lnTo>
                  <a:pt x="0" y="57912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1991308"/>
            <a:ext cx="4911329" cy="2123492"/>
          </a:xfrm>
        </p:spPr>
        <p:txBody>
          <a:bodyPr anchor="b">
            <a:noAutofit/>
          </a:bodyPr>
          <a:lstStyle>
            <a:lvl1pPr>
              <a:defRPr sz="45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4114800"/>
            <a:ext cx="4911329" cy="228601"/>
          </a:xfrm>
        </p:spPr>
        <p:txBody>
          <a:bodyPr>
            <a:normAutofit/>
          </a:bodyPr>
          <a:lstStyle>
            <a:lvl1pPr marL="0" indent="0">
              <a:buNone/>
              <a:defRPr sz="1200" spc="225"/>
            </a:lvl1pPr>
          </a:lstStyle>
          <a:p>
            <a:pPr lvl="0"/>
            <a:r>
              <a:rPr lang="en-US"/>
              <a:t>WEBSITE GOES HERE</a:t>
            </a:r>
          </a:p>
        </p:txBody>
      </p:sp>
    </p:spTree>
    <p:extLst>
      <p:ext uri="{BB962C8B-B14F-4D97-AF65-F5344CB8AC3E}">
        <p14:creationId xmlns:p14="http://schemas.microsoft.com/office/powerpoint/2010/main" val="17089735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69C76-D952-C9D4-1B73-A55AE42ADC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A79C31-214D-C9DE-A60C-6DF259489B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AB05C-1326-980F-56D5-EDE99F1FC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614BE-83B0-AC0D-2720-5C805E396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4A8B8-F074-8C29-34FA-25E1BC45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283094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43B51-5CC2-E5E1-52FD-1D4E6705F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03FFE-8B57-6B7E-345F-34CF7B26E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F8AC6C-88FF-BCB2-C2D2-A34DE3EA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1AEA0-3806-B25C-91D4-9494B44A4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3B562-AFF0-6798-1CFB-2A35255C9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431428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C228E-F19C-CEEA-F930-BC311F90E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F237E7-FC03-0328-9A68-6FE247F58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BB415-92F0-6308-CBC8-E373E76A7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0150E8-4FEE-5EE8-9D30-62BA004F3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C2A21-807C-13A3-D0C9-943A14129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664027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29A5E-DFC7-00A7-D050-E29F3AB51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950D58-4788-537E-3A64-CA6916B7F7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8892A8-2553-BB9B-EDE1-347B778F1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0C71F2-5375-139B-1BC0-8EAFFD5FF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75E6-06B7-0B46-73D2-69ACB6572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99941F-0B3A-A62C-1B6E-1690CF40E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00639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FF1A4-336E-C11B-E0BF-D39B6B985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029B60-A8E2-FC77-ACA0-9C25F92DB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82D43D-F9B8-3C56-4562-B93795B74E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154FE2-9EEC-10AA-3760-7B22164A1F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BF9FB8-2CA6-CAD3-8066-2CD2CA3EC0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C4DC64-EE5E-B266-4588-E8139512C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BF9608-73F4-C0E5-EA0C-A7FA2BF14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D85E42-070E-EDA5-13A0-837065CD3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69534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05F18-5779-1B61-94E9-CE4CC2D76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A45C55-7E42-B842-B2B6-ECD315796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89963D-FD22-B1A6-1B58-F5712A54A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E94021-12F6-EE10-BB18-653D8CE37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5941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2-nebene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06125" y="1295999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223169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F70334-EE96-E30B-F916-DD22EE4AB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CF37EE-0F1F-D780-4FCB-1DA0709D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75632E-4FA1-FDDA-8097-23029B4D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265242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A7028-C99D-1A41-A4C2-6C05B044B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F2436-0C33-1FE2-BDC0-905EABBEB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19C3E0-E938-F1AB-2252-23ED48E93F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CD36E8-19CD-7DAD-8624-5938888A6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8D4FD8-6738-A3AC-2383-7BC60CE36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D719DB-D653-645D-9400-76ED306D4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00204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34540-6539-77AC-00A9-0372BE2B8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DBE5CB-EF08-55D9-4ECA-5CBE3EBA68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2A6FED-9374-BB0F-BA06-B6FA670D6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1ED554-2C32-3948-D4C9-FCFF7DCEA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485EA2-DD12-E5DA-0749-1BCB8D7F7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29F40F-4E5B-EA3F-821C-325EB754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89618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6D566-DD2B-0E71-F0AF-7F92913F4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EC2E00-E10E-AED8-121A-61B718E12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D7E6B-BF9D-FEFD-867C-265FBB69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B07FD2-A117-2D88-B855-93C11DD33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02ECFF-93D7-E1F7-98D5-A3F1A253E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418215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93E985-E020-7FD9-AA1E-6ED46010C3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2559D2-1FE9-A80D-BA4B-6C64982A51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9777B-8E15-259D-2A26-72884DF71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206A1-F499-DC2F-7E54-56C4CA701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457A2-8514-3043-3ABA-568FBE53C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763658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9BF2D20-DAE2-42DC-9AB8-77B7B38D73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8650" y="0"/>
            <a:ext cx="8515350" cy="4343401"/>
          </a:xfrm>
          <a:custGeom>
            <a:avLst/>
            <a:gdLst>
              <a:gd name="connsiteX0" fmla="*/ 1 w 11353800"/>
              <a:gd name="connsiteY0" fmla="*/ 5791200 h 5791201"/>
              <a:gd name="connsiteX1" fmla="*/ 6662737 w 11353800"/>
              <a:gd name="connsiteY1" fmla="*/ 5791200 h 5791201"/>
              <a:gd name="connsiteX2" fmla="*/ 6662737 w 11353800"/>
              <a:gd name="connsiteY2" fmla="*/ 5791201 h 5791201"/>
              <a:gd name="connsiteX3" fmla="*/ 1 w 11353800"/>
              <a:gd name="connsiteY3" fmla="*/ 5791201 h 5791201"/>
              <a:gd name="connsiteX4" fmla="*/ 0 w 11353800"/>
              <a:gd name="connsiteY4" fmla="*/ 0 h 5791201"/>
              <a:gd name="connsiteX5" fmla="*/ 11353800 w 11353800"/>
              <a:gd name="connsiteY5" fmla="*/ 0 h 5791201"/>
              <a:gd name="connsiteX6" fmla="*/ 11353800 w 11353800"/>
              <a:gd name="connsiteY6" fmla="*/ 5791200 h 5791201"/>
              <a:gd name="connsiteX7" fmla="*/ 6662737 w 11353800"/>
              <a:gd name="connsiteY7" fmla="*/ 5791200 h 5791201"/>
              <a:gd name="connsiteX8" fmla="*/ 6662737 w 11353800"/>
              <a:gd name="connsiteY8" fmla="*/ 2531373 h 5791201"/>
              <a:gd name="connsiteX9" fmla="*/ 1 w 11353800"/>
              <a:gd name="connsiteY9" fmla="*/ 2531373 h 5791201"/>
              <a:gd name="connsiteX10" fmla="*/ 1 w 11353800"/>
              <a:gd name="connsiteY10" fmla="*/ 5791200 h 5791201"/>
              <a:gd name="connsiteX11" fmla="*/ 0 w 11353800"/>
              <a:gd name="connsiteY11" fmla="*/ 5791200 h 5791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353800" h="5791201">
                <a:moveTo>
                  <a:pt x="1" y="5791200"/>
                </a:moveTo>
                <a:lnTo>
                  <a:pt x="6662737" y="5791200"/>
                </a:lnTo>
                <a:lnTo>
                  <a:pt x="6662737" y="5791201"/>
                </a:lnTo>
                <a:lnTo>
                  <a:pt x="1" y="5791201"/>
                </a:lnTo>
                <a:close/>
                <a:moveTo>
                  <a:pt x="0" y="0"/>
                </a:moveTo>
                <a:lnTo>
                  <a:pt x="11353800" y="0"/>
                </a:lnTo>
                <a:lnTo>
                  <a:pt x="11353800" y="5791200"/>
                </a:lnTo>
                <a:lnTo>
                  <a:pt x="6662737" y="5791200"/>
                </a:lnTo>
                <a:lnTo>
                  <a:pt x="6662737" y="2531373"/>
                </a:lnTo>
                <a:lnTo>
                  <a:pt x="1" y="2531373"/>
                </a:lnTo>
                <a:lnTo>
                  <a:pt x="1" y="5791200"/>
                </a:lnTo>
                <a:lnTo>
                  <a:pt x="0" y="57912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1991308"/>
            <a:ext cx="4911329" cy="2123492"/>
          </a:xfrm>
        </p:spPr>
        <p:txBody>
          <a:bodyPr anchor="b">
            <a:noAutofit/>
          </a:bodyPr>
          <a:lstStyle>
            <a:lvl1pPr>
              <a:defRPr sz="45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4114800"/>
            <a:ext cx="4911329" cy="228601"/>
          </a:xfrm>
        </p:spPr>
        <p:txBody>
          <a:bodyPr>
            <a:normAutofit/>
          </a:bodyPr>
          <a:lstStyle>
            <a:lvl1pPr marL="0" indent="0">
              <a:buNone/>
              <a:defRPr sz="1200" spc="225"/>
            </a:lvl1pPr>
          </a:lstStyle>
          <a:p>
            <a:pPr lvl="0"/>
            <a:r>
              <a:rPr lang="en-US"/>
              <a:t>WEBSITE GOES HERE</a:t>
            </a:r>
          </a:p>
        </p:txBody>
      </p:sp>
    </p:spTree>
    <p:extLst>
      <p:ext uri="{BB962C8B-B14F-4D97-AF65-F5344CB8AC3E}">
        <p14:creationId xmlns:p14="http://schemas.microsoft.com/office/powerpoint/2010/main" val="31729799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apez 44">
            <a:extLst>
              <a:ext uri="{FF2B5EF4-FFF2-40B4-BE49-F238E27FC236}">
                <a16:creationId xmlns:a16="http://schemas.microsoft.com/office/drawing/2014/main" id="{E1FE2057-3BF8-4FD0-80FC-24AF37F49D41}"/>
              </a:ext>
            </a:extLst>
          </p:cNvPr>
          <p:cNvSpPr/>
          <p:nvPr userDrawn="1"/>
        </p:nvSpPr>
        <p:spPr>
          <a:xfrm flipH="1" flipV="1">
            <a:off x="5683463" y="-66676"/>
            <a:ext cx="3555786" cy="5273236"/>
          </a:xfrm>
          <a:custGeom>
            <a:avLst/>
            <a:gdLst>
              <a:gd name="connsiteX0" fmla="*/ 0 w 3980180"/>
              <a:gd name="connsiteY0" fmla="*/ 4537075 h 4537075"/>
              <a:gd name="connsiteX1" fmla="*/ 995045 w 3980180"/>
              <a:gd name="connsiteY1" fmla="*/ 0 h 4537075"/>
              <a:gd name="connsiteX2" fmla="*/ 2985135 w 3980180"/>
              <a:gd name="connsiteY2" fmla="*/ 0 h 4537075"/>
              <a:gd name="connsiteX3" fmla="*/ 3980180 w 3980180"/>
              <a:gd name="connsiteY3" fmla="*/ 4537075 h 4537075"/>
              <a:gd name="connsiteX4" fmla="*/ 0 w 3980180"/>
              <a:gd name="connsiteY4" fmla="*/ 4537075 h 4537075"/>
              <a:gd name="connsiteX0" fmla="*/ 0 w 3980180"/>
              <a:gd name="connsiteY0" fmla="*/ 4537075 h 4537075"/>
              <a:gd name="connsiteX1" fmla="*/ 694103 w 3980180"/>
              <a:gd name="connsiteY1" fmla="*/ 0 h 4537075"/>
              <a:gd name="connsiteX2" fmla="*/ 2985135 w 3980180"/>
              <a:gd name="connsiteY2" fmla="*/ 0 h 4537075"/>
              <a:gd name="connsiteX3" fmla="*/ 3980180 w 3980180"/>
              <a:gd name="connsiteY3" fmla="*/ 4537075 h 4537075"/>
              <a:gd name="connsiteX4" fmla="*/ 0 w 3980180"/>
              <a:gd name="connsiteY4" fmla="*/ 4537075 h 4537075"/>
              <a:gd name="connsiteX0" fmla="*/ 0 w 8164428"/>
              <a:gd name="connsiteY0" fmla="*/ 4537075 h 8952817"/>
              <a:gd name="connsiteX1" fmla="*/ 694103 w 8164428"/>
              <a:gd name="connsiteY1" fmla="*/ 0 h 8952817"/>
              <a:gd name="connsiteX2" fmla="*/ 2985135 w 8164428"/>
              <a:gd name="connsiteY2" fmla="*/ 0 h 8952817"/>
              <a:gd name="connsiteX3" fmla="*/ 8164428 w 8164428"/>
              <a:gd name="connsiteY3" fmla="*/ 8952817 h 8952817"/>
              <a:gd name="connsiteX4" fmla="*/ 0 w 8164428"/>
              <a:gd name="connsiteY4" fmla="*/ 4537075 h 8952817"/>
              <a:gd name="connsiteX0" fmla="*/ 0 w 8986191"/>
              <a:gd name="connsiteY0" fmla="*/ 4537075 h 10359133"/>
              <a:gd name="connsiteX1" fmla="*/ 694103 w 8986191"/>
              <a:gd name="connsiteY1" fmla="*/ 0 h 10359133"/>
              <a:gd name="connsiteX2" fmla="*/ 2985135 w 8986191"/>
              <a:gd name="connsiteY2" fmla="*/ 0 h 10359133"/>
              <a:gd name="connsiteX3" fmla="*/ 8986191 w 8986191"/>
              <a:gd name="connsiteY3" fmla="*/ 10359133 h 10359133"/>
              <a:gd name="connsiteX4" fmla="*/ 0 w 8986191"/>
              <a:gd name="connsiteY4" fmla="*/ 4537075 h 10359133"/>
              <a:gd name="connsiteX0" fmla="*/ 23501 w 8292088"/>
              <a:gd name="connsiteY0" fmla="*/ 7314931 h 10359133"/>
              <a:gd name="connsiteX1" fmla="*/ 0 w 8292088"/>
              <a:gd name="connsiteY1" fmla="*/ 0 h 10359133"/>
              <a:gd name="connsiteX2" fmla="*/ 2291032 w 8292088"/>
              <a:gd name="connsiteY2" fmla="*/ 0 h 10359133"/>
              <a:gd name="connsiteX3" fmla="*/ 8292088 w 8292088"/>
              <a:gd name="connsiteY3" fmla="*/ 10359133 h 10359133"/>
              <a:gd name="connsiteX4" fmla="*/ 23501 w 8292088"/>
              <a:gd name="connsiteY4" fmla="*/ 7314931 h 10359133"/>
              <a:gd name="connsiteX0" fmla="*/ 230 w 8471365"/>
              <a:gd name="connsiteY0" fmla="*/ 10306913 h 10359133"/>
              <a:gd name="connsiteX1" fmla="*/ 179277 w 8471365"/>
              <a:gd name="connsiteY1" fmla="*/ 0 h 10359133"/>
              <a:gd name="connsiteX2" fmla="*/ 2470309 w 8471365"/>
              <a:gd name="connsiteY2" fmla="*/ 0 h 10359133"/>
              <a:gd name="connsiteX3" fmla="*/ 8471365 w 8471365"/>
              <a:gd name="connsiteY3" fmla="*/ 10359133 h 10359133"/>
              <a:gd name="connsiteX4" fmla="*/ 230 w 8471365"/>
              <a:gd name="connsiteY4" fmla="*/ 10306913 h 10359133"/>
              <a:gd name="connsiteX0" fmla="*/ 29277 w 8500412"/>
              <a:gd name="connsiteY0" fmla="*/ 10845122 h 10897342"/>
              <a:gd name="connsiteX1" fmla="*/ 0 w 8500412"/>
              <a:gd name="connsiteY1" fmla="*/ 0 h 10897342"/>
              <a:gd name="connsiteX2" fmla="*/ 2499356 w 8500412"/>
              <a:gd name="connsiteY2" fmla="*/ 538209 h 10897342"/>
              <a:gd name="connsiteX3" fmla="*/ 8500412 w 8500412"/>
              <a:gd name="connsiteY3" fmla="*/ 10897342 h 10897342"/>
              <a:gd name="connsiteX4" fmla="*/ 29277 w 8500412"/>
              <a:gd name="connsiteY4" fmla="*/ 10845122 h 10897342"/>
              <a:gd name="connsiteX0" fmla="*/ 29277 w 8500412"/>
              <a:gd name="connsiteY0" fmla="*/ 10845122 h 10897342"/>
              <a:gd name="connsiteX1" fmla="*/ 0 w 8500412"/>
              <a:gd name="connsiteY1" fmla="*/ 0 h 10897342"/>
              <a:gd name="connsiteX2" fmla="*/ 2186852 w 8500412"/>
              <a:gd name="connsiteY2" fmla="*/ 0 h 10897342"/>
              <a:gd name="connsiteX3" fmla="*/ 8500412 w 8500412"/>
              <a:gd name="connsiteY3" fmla="*/ 10897342 h 10897342"/>
              <a:gd name="connsiteX4" fmla="*/ 29277 w 8500412"/>
              <a:gd name="connsiteY4" fmla="*/ 10845122 h 10897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0412" h="10897342">
                <a:moveTo>
                  <a:pt x="29277" y="10845122"/>
                </a:moveTo>
                <a:cubicBezTo>
                  <a:pt x="21443" y="8406812"/>
                  <a:pt x="7834" y="2438310"/>
                  <a:pt x="0" y="0"/>
                </a:cubicBezTo>
                <a:lnTo>
                  <a:pt x="2186852" y="0"/>
                </a:lnTo>
                <a:lnTo>
                  <a:pt x="8500412" y="10897342"/>
                </a:lnTo>
                <a:lnTo>
                  <a:pt x="29277" y="10845122"/>
                </a:lnTo>
                <a:close/>
              </a:path>
            </a:pathLst>
          </a:custGeom>
          <a:solidFill>
            <a:srgbClr val="316636">
              <a:alpha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DE" sz="135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16D179-E014-4B1D-85DC-5874F60D40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013791"/>
            <a:ext cx="6858000" cy="1618681"/>
          </a:xfrm>
        </p:spPr>
        <p:txBody>
          <a:bodyPr anchor="t" anchorCtr="0"/>
          <a:lstStyle>
            <a:lvl1pPr algn="ctr">
              <a:lnSpc>
                <a:spcPts val="4500"/>
              </a:lnSpc>
              <a:spcAft>
                <a:spcPts val="450"/>
              </a:spcAft>
              <a:defRPr sz="225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bearbeiten, </a:t>
            </a:r>
            <a:br>
              <a:rPr lang="de-DE" dirty="0"/>
            </a:br>
            <a:r>
              <a:rPr lang="de-DE" dirty="0"/>
              <a:t>ein- oder zweizeilig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1559DC-1769-4FE0-918A-95F800426B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dirty="0"/>
              <a:t>Master-Untertitelformat bearbeiten,</a:t>
            </a:r>
          </a:p>
          <a:p>
            <a:r>
              <a:rPr lang="de-DE" dirty="0"/>
              <a:t>ein oder zweizeilig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060790-7DC9-4BBA-80EB-5C1C168FCEC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4325" y="4558196"/>
            <a:ext cx="4257675" cy="440531"/>
          </a:xfrm>
          <a:prstGeom prst="rect">
            <a:avLst/>
          </a:prstGeo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r>
              <a:rPr lang="de-DE"/>
              <a:t>Titel Vorname Nachname</a:t>
            </a:r>
          </a:p>
          <a:p>
            <a:r>
              <a:rPr lang="de-DE"/>
              <a:t>vorname.nachname@bab.gv.at,   www.bab.gv.at</a:t>
            </a:r>
            <a:endParaRPr lang="de-DE" sz="105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9EB60E2-F7ED-40FD-B316-1B7BB3C6A099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534" y="69765"/>
            <a:ext cx="1924933" cy="636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B9B6DC5-67B5-4ECB-B692-68A090E890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4138" y="163559"/>
            <a:ext cx="1689329" cy="470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576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D7151C-31C1-454C-BAAC-9DA584F01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86625" cy="810000"/>
          </a:xfrm>
        </p:spPr>
        <p:txBody>
          <a:bodyPr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36C5FE-50B0-4AA4-86D7-874790BFA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9924"/>
            <a:ext cx="7886700" cy="3483000"/>
          </a:xfrm>
        </p:spPr>
        <p:txBody>
          <a:bodyPr/>
          <a:lstStyle>
            <a:lvl1pPr>
              <a:buClr>
                <a:srgbClr val="316636"/>
              </a:buClr>
              <a:defRPr sz="1950"/>
            </a:lvl1pPr>
            <a:lvl2pPr>
              <a:buClr>
                <a:srgbClr val="316636"/>
              </a:buClr>
              <a:defRPr sz="1800"/>
            </a:lvl2pPr>
            <a:lvl3pPr>
              <a:buClr>
                <a:srgbClr val="316636"/>
              </a:buClr>
              <a:defRPr sz="1650"/>
            </a:lvl3pPr>
            <a:lvl4pPr>
              <a:buClr>
                <a:srgbClr val="316636"/>
              </a:buClr>
              <a:defRPr sz="1500"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D72BF25-50A0-4026-B2C1-A24B3511B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24700" y="4754240"/>
            <a:ext cx="1390650" cy="230833"/>
          </a:xfrm>
        </p:spPr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84286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761EB-26F0-4B75-9B52-04EECDD17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00900" cy="81000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0F694FF-34F0-4E3C-8F14-09A95FE233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D945F6-71C5-440F-A6C4-891A2180B55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85676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F64D8-4CBF-4E2A-A7F9-E48D4A8EE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30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999FFEE-3230-4FBE-BBBA-F8B1012E4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1E815C-DD3F-411A-9961-2478F59FE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4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und-Marginal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5990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90526" y="1295999"/>
            <a:ext cx="1728000" cy="3380775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1200"/>
              </a:spcAft>
              <a:buNone/>
              <a:defRPr sz="1400"/>
            </a:lvl1pPr>
            <a:lvl2pPr indent="-252000">
              <a:lnSpc>
                <a:spcPts val="2400"/>
              </a:lnSpc>
              <a:spcAft>
                <a:spcPts val="1200"/>
              </a:spcAft>
              <a:defRPr/>
            </a:lvl2pPr>
            <a:lvl3pPr marL="755650" indent="-250825">
              <a:lnSpc>
                <a:spcPts val="2400"/>
              </a:lnSpc>
              <a:spcAft>
                <a:spcPts val="1200"/>
              </a:spcAft>
              <a:defRPr/>
            </a:lvl3pPr>
            <a:lvl4pPr marL="1044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678077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204FA-8D94-4AD9-B315-83A554CA1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00900" cy="810000"/>
          </a:xfrm>
        </p:spPr>
        <p:txBody>
          <a:bodyPr/>
          <a:lstStyle>
            <a:lvl1pPr>
              <a:defRPr sz="225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27C52A-16CE-44DE-9636-69B612C51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184053"/>
            <a:ext cx="3886200" cy="3483000"/>
          </a:xfrm>
        </p:spPr>
        <p:txBody>
          <a:bodyPr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74BA76D-038D-4F58-8987-A2732C57A8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2" y="1184053"/>
            <a:ext cx="3886200" cy="3483000"/>
          </a:xfrm>
        </p:spPr>
        <p:txBody>
          <a:bodyPr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F1AD99B-F00E-4ADC-8C43-F74F46B27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02488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4772A4-B2A9-400F-83AE-4D61ED33B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190184" cy="810000"/>
          </a:xfrm>
        </p:spPr>
        <p:txBody>
          <a:bodyPr/>
          <a:lstStyle>
            <a:lvl1pPr>
              <a:defRPr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6AEE98-EAFA-4F6D-8162-F50EA9C61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10956"/>
            <a:ext cx="3868340" cy="540000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31663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2927E5A-E9DB-4FBA-8F93-BDB1BF04E8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6511" y="1816581"/>
            <a:ext cx="3868340" cy="2889000"/>
          </a:xfrm>
        </p:spPr>
        <p:txBody>
          <a:bodyPr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239788B-40FE-4140-9B99-F099DB8314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10956"/>
            <a:ext cx="3887391" cy="540000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31663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2722835-93B4-4E83-93C9-43192A93B8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14609"/>
            <a:ext cx="3887391" cy="2889000"/>
          </a:xfrm>
        </p:spPr>
        <p:txBody>
          <a:bodyPr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9EF9EB2-3BBA-4D49-B988-35AAB0B4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80131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49F60E-8E0C-4B55-8CC6-6653FA147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19950" cy="810000"/>
          </a:xfrm>
        </p:spPr>
        <p:txBody>
          <a:bodyPr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758AA69-64F1-4493-A8B3-19FEAB564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435327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46B2EC-9285-42C8-A10C-4CD0DDF4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080000"/>
          </a:xfrm>
        </p:spPr>
        <p:txBody>
          <a:bodyPr anchor="t" anchorCtr="0"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9B4026-6B44-453D-B67A-0B05FFD06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buClr>
                <a:srgbClr val="316636"/>
              </a:buClr>
              <a:defRPr sz="1950"/>
            </a:lvl1pPr>
            <a:lvl2pPr>
              <a:buClr>
                <a:srgbClr val="316636"/>
              </a:buClr>
              <a:defRPr sz="1800"/>
            </a:lvl2pPr>
            <a:lvl3pPr>
              <a:buClr>
                <a:srgbClr val="316636"/>
              </a:buClr>
              <a:defRPr sz="1650"/>
            </a:lvl3pPr>
            <a:lvl4pPr>
              <a:buClr>
                <a:srgbClr val="316636"/>
              </a:buClr>
              <a:defRPr sz="1500"/>
            </a:lvl4pPr>
            <a:lvl5pPr>
              <a:buClr>
                <a:srgbClr val="316636"/>
              </a:buClr>
              <a:defRPr sz="1425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1BDF16-92C3-4D79-9D11-C9337753B5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34D66D5-DB27-4516-AD3B-99758F60D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92418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F73588-1152-4D65-81D4-EFF4F9568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549450"/>
            <a:ext cx="4627959" cy="810000"/>
          </a:xfrm>
        </p:spPr>
        <p:txBody>
          <a:bodyPr anchor="t" anchorCtr="0"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19C6B00-A48A-4115-828F-61396CAB43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68566" y="1030050"/>
            <a:ext cx="2770200" cy="31590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57D088-B8F9-4166-A4C1-20504A3EE0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4627959" cy="2646000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  <a:p>
            <a:r>
              <a:rPr lang="de-AT" dirty="0"/>
              <a:t>Beschreibung</a:t>
            </a:r>
          </a:p>
          <a:p>
            <a:r>
              <a:rPr lang="de-AT" dirty="0"/>
              <a:t>Erklärung</a:t>
            </a:r>
          </a:p>
          <a:p>
            <a:r>
              <a:rPr lang="de-AT" dirty="0"/>
              <a:t>Ergänzung</a:t>
            </a:r>
          </a:p>
          <a:p>
            <a:pPr lvl="0"/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474F60C-FA02-4130-B0F9-82FC060D9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7847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69C71F-C776-4C99-A3E5-570F99C52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48525" cy="810000"/>
          </a:xfrm>
        </p:spPr>
        <p:txBody>
          <a:bodyPr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40082E4-BCE0-47F4-98BC-40AF12704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184053"/>
            <a:ext cx="7886700" cy="3483000"/>
          </a:xfrm>
        </p:spPr>
        <p:txBody>
          <a:bodyPr vert="eaVert"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D23CA6D-8F55-4C27-ABEE-99553D199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22621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3E105BB-7F61-421B-B050-CF5EEF8159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895350" y="273844"/>
            <a:ext cx="1058025" cy="4358879"/>
          </a:xfrm>
        </p:spPr>
        <p:txBody>
          <a:bodyPr vert="eaVert"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4BFF17F-576C-4877-9FB2-AAF0C652DF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6075000" cy="4358879"/>
          </a:xfrm>
        </p:spPr>
        <p:txBody>
          <a:bodyPr vert="eaVert"/>
          <a:lstStyle>
            <a:lvl1pPr>
              <a:buClr>
                <a:srgbClr val="316636"/>
              </a:buClr>
              <a:defRPr/>
            </a:lvl1pPr>
            <a:lvl2pPr>
              <a:buClr>
                <a:srgbClr val="316636"/>
              </a:buClr>
              <a:defRPr/>
            </a:lvl2pPr>
            <a:lvl3pPr>
              <a:buClr>
                <a:srgbClr val="316636"/>
              </a:buClr>
              <a:defRPr/>
            </a:lvl3pPr>
            <a:lvl4pPr>
              <a:buClr>
                <a:srgbClr val="316636"/>
              </a:buClr>
              <a:defRPr/>
            </a:lvl4pPr>
            <a:lvl5pPr>
              <a:buClr>
                <a:srgbClr val="316636"/>
              </a:buClr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0A178F8-BB66-4BA7-832C-BE2BF251C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25790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7AD402-D0E5-463B-B166-92FAAF728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1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3A61690-512D-493A-9C1B-13BF74EB0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62092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729C74-90B2-4D2E-9F10-D061A2EC2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6892E61-A138-45E8-B931-B20473A8D9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3C70F1-B36C-4D16-9E65-60ABF3691C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22062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9351ACE-1D51-40E3-A049-6B264D8EA8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8163" y="1266825"/>
            <a:ext cx="8067675" cy="2362200"/>
          </a:xfrm>
        </p:spPr>
        <p:txBody>
          <a:bodyPr/>
          <a:lstStyle>
            <a:lvl1pPr algn="ctr">
              <a:lnSpc>
                <a:spcPct val="200000"/>
              </a:lnSpc>
              <a:defRPr sz="2700" b="1">
                <a:solidFill>
                  <a:srgbClr val="316636"/>
                </a:solidFill>
              </a:defRPr>
            </a:lvl1pPr>
          </a:lstStyle>
          <a:p>
            <a:r>
              <a:rPr lang="de-DE" dirty="0"/>
              <a:t>Vielen Dank</a:t>
            </a:r>
            <a:br>
              <a:rPr lang="de-DE" dirty="0"/>
            </a:br>
            <a:r>
              <a:rPr lang="de-DE" dirty="0"/>
              <a:t>für Ihre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2620010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438706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3508" y="1597822"/>
            <a:ext cx="8314693" cy="1102519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1520" y="2914650"/>
            <a:ext cx="8206681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A85155-8EBC-D19B-FAC3-A83B51A810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7514" y="4894009"/>
            <a:ext cx="8802978" cy="14709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Vision 2028+ / Analyseergebnisse aus Phase 1 / Workshop 16. Jänner 2024</a:t>
            </a: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6F930A1-5397-0BB1-57D8-2E74B4643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6024D4-A1F4-4959-984D-65B13C0900A8}" type="slidenum">
              <a:rPr lang="de-AT" altLang="de-DE"/>
              <a:pPr/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9195883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9502" y="0"/>
            <a:ext cx="9054498" cy="1063229"/>
          </a:xfrm>
          <a:prstGeom prst="rect">
            <a:avLst/>
          </a:prstGeom>
        </p:spPr>
        <p:txBody>
          <a:bodyPr/>
          <a:lstStyle>
            <a:lvl1pPr algn="l">
              <a:defRPr sz="3000" b="1">
                <a:solidFill>
                  <a:srgbClr val="C35855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7514" y="1200151"/>
            <a:ext cx="8807746" cy="339447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35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2DC926A-71BA-1A0E-6FB2-436D6B1CF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72851" y="4830635"/>
            <a:ext cx="2132409" cy="273844"/>
          </a:xfrm>
        </p:spPr>
        <p:txBody>
          <a:bodyPr/>
          <a:lstStyle>
            <a:lvl1pPr>
              <a:defRPr sz="750">
                <a:latin typeface="+mj-lt"/>
              </a:defRPr>
            </a:lvl1pPr>
          </a:lstStyle>
          <a:p>
            <a:fld id="{E9108861-8127-42F8-AD23-A1E546BFBEA0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1962965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514" y="3305179"/>
            <a:ext cx="82972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97514" y="2180035"/>
            <a:ext cx="82972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203F7A-665E-BFA8-6901-A2F57FFC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0AD000-57F0-4D38-BE74-6ACAA0D4A80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6317745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502" y="0"/>
            <a:ext cx="8910990" cy="8991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97515" y="1005577"/>
            <a:ext cx="4320479" cy="358904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80013" y="1005577"/>
            <a:ext cx="4320479" cy="357477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446DB9A-2A61-23CB-6EE4-6FCD92236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5DE9-71B4-45E0-8CE6-8EE16306501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543566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502" y="0"/>
            <a:ext cx="8910990" cy="8991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97515" y="1005577"/>
            <a:ext cx="2808312" cy="358904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140841" y="1005576"/>
            <a:ext cx="2808312" cy="358904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F446DB9A-2A61-23CB-6EE4-6FCD92236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2C5DE9-71B4-45E0-8CE6-8EE16306501D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Inhaltsplatzhalter 3">
            <a:extLst>
              <a:ext uri="{FF2B5EF4-FFF2-40B4-BE49-F238E27FC236}">
                <a16:creationId xmlns:a16="http://schemas.microsoft.com/office/drawing/2014/main" id="{DC501F1B-A44A-E1DE-9E14-16822028667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14876" y="1005576"/>
            <a:ext cx="2808313" cy="358904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7821255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502" y="0"/>
            <a:ext cx="8855399" cy="10055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97514" y="1151335"/>
            <a:ext cx="4299874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97514" y="1631156"/>
            <a:ext cx="4299874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4064" y="1151335"/>
            <a:ext cx="4300836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6614" y="1631156"/>
            <a:ext cx="4300837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5D85B406-D087-C032-2882-0F88CE74A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9A75D9-E2B1-406E-835E-7B0F106FD90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98284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502" y="0"/>
            <a:ext cx="8855399" cy="10055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97514" y="1151335"/>
            <a:ext cx="2808000" cy="286289"/>
          </a:xfrm>
        </p:spPr>
        <p:txBody>
          <a:bodyPr anchor="b"/>
          <a:lstStyle>
            <a:lvl1pPr marL="0" indent="0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97514" y="1500998"/>
            <a:ext cx="2808000" cy="3093625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07371" y="1151335"/>
            <a:ext cx="2808000" cy="286289"/>
          </a:xfrm>
        </p:spPr>
        <p:txBody>
          <a:bodyPr anchor="b"/>
          <a:lstStyle>
            <a:lvl1pPr marL="0" indent="0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09921" y="1500998"/>
            <a:ext cx="2808000" cy="3093625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5D85B406-D087-C032-2882-0F88CE74A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9A75D9-E2B1-406E-835E-7B0F106FD906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8" name="Textplatzhalter 4">
            <a:extLst>
              <a:ext uri="{FF2B5EF4-FFF2-40B4-BE49-F238E27FC236}">
                <a16:creationId xmlns:a16="http://schemas.microsoft.com/office/drawing/2014/main" id="{10396B34-1AD5-5DFF-872E-AFEEE044C3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67159" y="1151335"/>
            <a:ext cx="2808000" cy="286289"/>
          </a:xfrm>
        </p:spPr>
        <p:txBody>
          <a:bodyPr anchor="b"/>
          <a:lstStyle>
            <a:lvl1pPr marL="0" indent="0">
              <a:buNone/>
              <a:defRPr sz="15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0" name="Inhaltsplatzhalter 5">
            <a:extLst>
              <a:ext uri="{FF2B5EF4-FFF2-40B4-BE49-F238E27FC236}">
                <a16:creationId xmlns:a16="http://schemas.microsoft.com/office/drawing/2014/main" id="{BB65748B-12FD-71D5-6403-F1176191AD4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169708" y="1500998"/>
            <a:ext cx="2808000" cy="3093625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142950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502" y="0"/>
            <a:ext cx="8910990" cy="8991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10D575FC-0957-ED50-E30E-ED1103F36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E94D08-C4FE-4136-9427-B17F3F7D4448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960097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 mit Fuss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491F2B0-9DB7-6122-5D82-4747B36F8F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696B04-15DB-4376-9C43-C8CC416E0E1B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69606222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 Ohne Fussze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5">
            <a:extLst>
              <a:ext uri="{FF2B5EF4-FFF2-40B4-BE49-F238E27FC236}">
                <a16:creationId xmlns:a16="http://schemas.microsoft.com/office/drawing/2014/main" id="{9F664E03-0EE7-033D-76D7-7A40FA5D6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B961C-7FEA-49B8-AAC6-F886437FA01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57452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05425" y="4314825"/>
            <a:ext cx="3213100" cy="307975"/>
          </a:xfrm>
          <a:solidFill>
            <a:schemeClr val="bg2"/>
          </a:solidFill>
        </p:spPr>
        <p:txBody>
          <a:bodyPr lIns="108000" rIns="108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 err="1"/>
              <a:t>Fototext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41113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3509" y="204787"/>
            <a:ext cx="3322007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43509" y="1076328"/>
            <a:ext cx="3322007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C45F5DC7-991C-D5EB-9D6D-180376967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8C5FFF-8C22-4662-BBBB-35FDA05984C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830396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9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9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9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Foliennummernplatzhalter 5">
            <a:extLst>
              <a:ext uri="{FF2B5EF4-FFF2-40B4-BE49-F238E27FC236}">
                <a16:creationId xmlns:a16="http://schemas.microsoft.com/office/drawing/2014/main" id="{BDC24684-B142-CAF8-FCF9-90A751839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87F7F-B2A4-4BF1-A31D-C1295A63DB5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219801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04033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 sz="3400" b="1">
                <a:solidFill>
                  <a:srgbClr val="005E75"/>
                </a:solidFill>
                <a:latin typeface="Arial"/>
                <a:cs typeface="Arial"/>
              </a:defRPr>
            </a:lvl1pPr>
          </a:lstStyle>
          <a:p>
            <a:r>
              <a:rPr lang="de-AT" dirty="0"/>
              <a:t>Mastertitelformat bearbeiten</a:t>
            </a:r>
            <a:endParaRPr lang="de-DE" dirty="0"/>
          </a:p>
        </p:txBody>
      </p:sp>
      <p:sp>
        <p:nvSpPr>
          <p:cNvPr id="7" name="Inhaltsplatzhalter 2"/>
          <p:cNvSpPr>
            <a:spLocks noGrp="1"/>
          </p:cNvSpPr>
          <p:nvPr>
            <p:ph idx="13"/>
          </p:nvPr>
        </p:nvSpPr>
        <p:spPr>
          <a:xfrm>
            <a:off x="457200" y="1312809"/>
            <a:ext cx="8229600" cy="2517884"/>
          </a:xfrm>
          <a:prstGeom prst="rect">
            <a:avLst/>
          </a:prstGeom>
        </p:spPr>
        <p:txBody>
          <a:bodyPr/>
          <a:lstStyle>
            <a:lvl1pPr marL="228594" indent="-228594">
              <a:buClr>
                <a:srgbClr val="005E75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buClr>
                <a:srgbClr val="005E75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2pPr>
            <a:lvl3pPr>
              <a:buClr>
                <a:srgbClr val="005E75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3pPr>
            <a:lvl4pPr>
              <a:buClr>
                <a:srgbClr val="005E75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4pPr>
            <a:lvl5pPr>
              <a:buClr>
                <a:srgbClr val="005E75"/>
              </a:buCl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de-AT" dirty="0"/>
              <a:t>Mastertextformat bearbeiten</a:t>
            </a:r>
          </a:p>
          <a:p>
            <a:pPr lvl="1"/>
            <a:r>
              <a:rPr lang="de-AT" dirty="0"/>
              <a:t>Zweite Ebene</a:t>
            </a:r>
          </a:p>
          <a:p>
            <a:pPr lvl="2"/>
            <a:r>
              <a:rPr lang="de-AT" dirty="0"/>
              <a:t>Dritte Ebene</a:t>
            </a:r>
          </a:p>
          <a:p>
            <a:pPr lvl="3"/>
            <a:r>
              <a:rPr lang="de-AT" dirty="0"/>
              <a:t>Vierte Ebene</a:t>
            </a:r>
          </a:p>
          <a:p>
            <a:pPr lvl="4"/>
            <a:r>
              <a:rPr lang="de-AT" dirty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32551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mit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1007390"/>
            <a:ext cx="9144001" cy="413611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341739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36005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80101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ohne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0" y="1084027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09922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4320000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199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7680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7978776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Folientitel und Datum in Fußzeile einfügen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4582318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2-nebene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06125" y="1295999"/>
            <a:ext cx="3812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4104196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und-Marginal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0"/>
            <a:ext cx="5990400" cy="3380775"/>
          </a:xfrm>
        </p:spPr>
        <p:txBody>
          <a:bodyPr/>
          <a:lstStyle>
            <a:lvl1pPr indent="-252000">
              <a:lnSpc>
                <a:spcPct val="110000"/>
              </a:lnSpc>
              <a:spcAft>
                <a:spcPts val="1200"/>
              </a:spcAft>
              <a:defRPr/>
            </a:lvl1pPr>
            <a:lvl2pPr indent="-252000">
              <a:lnSpc>
                <a:spcPct val="110000"/>
              </a:lnSpc>
              <a:spcAft>
                <a:spcPts val="1200"/>
              </a:spcAft>
              <a:defRPr/>
            </a:lvl2pPr>
            <a:lvl3pPr marL="755650" indent="-250825">
              <a:lnSpc>
                <a:spcPct val="110000"/>
              </a:lnSpc>
              <a:spcAft>
                <a:spcPts val="1200"/>
              </a:spcAft>
              <a:defRPr/>
            </a:lvl3pPr>
            <a:lvl4pPr marL="1044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90526" y="1295999"/>
            <a:ext cx="1728000" cy="3380775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1200"/>
              </a:spcAft>
              <a:buNone/>
              <a:defRPr sz="1400"/>
            </a:lvl1pPr>
            <a:lvl2pPr indent="-252000">
              <a:lnSpc>
                <a:spcPts val="2400"/>
              </a:lnSpc>
              <a:spcAft>
                <a:spcPts val="1200"/>
              </a:spcAft>
              <a:defRPr/>
            </a:lvl2pPr>
            <a:lvl3pPr marL="755650" indent="-250825">
              <a:lnSpc>
                <a:spcPts val="2400"/>
              </a:lnSpc>
              <a:spcAft>
                <a:spcPts val="1200"/>
              </a:spcAft>
              <a:defRPr/>
            </a:lvl3pPr>
            <a:lvl4pPr marL="1044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6000" indent="-2520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3149701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786803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05425" y="4314825"/>
            <a:ext cx="3213100" cy="307975"/>
          </a:xfrm>
          <a:solidFill>
            <a:schemeClr val="bg2"/>
          </a:solidFill>
        </p:spPr>
        <p:txBody>
          <a:bodyPr lIns="108000" rIns="108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 err="1"/>
              <a:t>Fototext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19728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083516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114017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0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63859144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links-Bild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778110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Text-links-Bild-u-Foto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05351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9082708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_Marginalspalte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5999"/>
            <a:ext cx="5990589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789419" y="1295999"/>
            <a:ext cx="1729105" cy="3326400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652468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SmartArt-Platzhalter 5"/>
          <p:cNvSpPr>
            <a:spLocks noGrp="1"/>
          </p:cNvSpPr>
          <p:nvPr>
            <p:ph type="dgm" sz="quarter" idx="14"/>
          </p:nvPr>
        </p:nvSpPr>
        <p:spPr>
          <a:xfrm>
            <a:off x="539750" y="1295999"/>
            <a:ext cx="7978776" cy="3326400"/>
          </a:xfrm>
        </p:spPr>
        <p:txBody>
          <a:bodyPr/>
          <a:lstStyle/>
          <a:p>
            <a:r>
              <a:rPr lang="de-DE"/>
              <a:t>Klicken Sie auf das Symbol, um die SmartArt-Grafik hinzuzufügen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899626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1" y="1296000"/>
            <a:ext cx="79787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0667441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e-beliebig-2-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1" y="1295999"/>
            <a:ext cx="3838575" cy="33264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4194771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936000"/>
            <a:ext cx="5389200" cy="1264276"/>
          </a:xfrm>
        </p:spPr>
        <p:txBody>
          <a:bodyPr/>
          <a:lstStyle>
            <a:lvl1pPr>
              <a:lnSpc>
                <a:spcPct val="11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3780000"/>
            <a:ext cx="3423600" cy="963216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994754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mit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-1" y="1007390"/>
            <a:ext cx="9144001" cy="4136110"/>
          </a:xfrm>
          <a:prstGeom prst="rect">
            <a:avLst/>
          </a:prstGeom>
          <a:solidFill>
            <a:srgbClr val="EBF0F4"/>
          </a:solidFill>
          <a:ln>
            <a:solidFill>
              <a:srgbClr val="EBF0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80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0" y="1341739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40000" y="2360058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1" y="4320001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3" y="169201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200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69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1295998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0" y="4347074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3103982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-ohne-Hinter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40001" y="1084027"/>
            <a:ext cx="7978526" cy="969606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40000" y="2099227"/>
            <a:ext cx="7978526" cy="1390388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1" y="4320001"/>
            <a:ext cx="3422650" cy="415529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3" name="Textfeld 12"/>
          <p:cNvSpPr txBox="1"/>
          <p:nvPr userDrawn="1"/>
        </p:nvSpPr>
        <p:spPr>
          <a:xfrm>
            <a:off x="6651753" y="169201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00" y="205200"/>
            <a:ext cx="2160000" cy="66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3596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1"/>
            <a:ext cx="7978776" cy="3380775"/>
          </a:xfrm>
        </p:spPr>
        <p:txBody>
          <a:bodyPr/>
          <a:lstStyle>
            <a:lvl1pPr indent="-251994">
              <a:lnSpc>
                <a:spcPct val="110000"/>
              </a:lnSpc>
              <a:spcAft>
                <a:spcPts val="1200"/>
              </a:spcAft>
              <a:defRPr/>
            </a:lvl1pPr>
            <a:lvl2pPr indent="-251994">
              <a:lnSpc>
                <a:spcPct val="110000"/>
              </a:lnSpc>
              <a:spcAft>
                <a:spcPts val="1200"/>
              </a:spcAft>
              <a:defRPr/>
            </a:lvl2pPr>
            <a:lvl3pPr marL="755631" indent="-250819">
              <a:lnSpc>
                <a:spcPct val="110000"/>
              </a:lnSpc>
              <a:spcAft>
                <a:spcPts val="1200"/>
              </a:spcAft>
              <a:defRPr/>
            </a:lvl3pPr>
            <a:lvl4pPr marL="1043974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 dirty="0"/>
              <a:t>Folientitel und Datum in Fußzeile einfügen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942255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2-nebenei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1"/>
            <a:ext cx="3812400" cy="3380775"/>
          </a:xfrm>
        </p:spPr>
        <p:txBody>
          <a:bodyPr/>
          <a:lstStyle>
            <a:lvl1pPr indent="-251994">
              <a:lnSpc>
                <a:spcPct val="110000"/>
              </a:lnSpc>
              <a:spcAft>
                <a:spcPts val="1200"/>
              </a:spcAft>
              <a:defRPr/>
            </a:lvl1pPr>
            <a:lvl2pPr indent="-251994">
              <a:lnSpc>
                <a:spcPct val="110000"/>
              </a:lnSpc>
              <a:spcAft>
                <a:spcPts val="1200"/>
              </a:spcAft>
              <a:defRPr/>
            </a:lvl2pPr>
            <a:lvl3pPr marL="755631" indent="-250819">
              <a:lnSpc>
                <a:spcPct val="110000"/>
              </a:lnSpc>
              <a:spcAft>
                <a:spcPts val="1200"/>
              </a:spcAft>
              <a:defRPr/>
            </a:lvl3pPr>
            <a:lvl4pPr marL="1043974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706125" y="1295999"/>
            <a:ext cx="3812400" cy="3380775"/>
          </a:xfrm>
        </p:spPr>
        <p:txBody>
          <a:bodyPr/>
          <a:lstStyle>
            <a:lvl1pPr indent="-251994">
              <a:lnSpc>
                <a:spcPct val="110000"/>
              </a:lnSpc>
              <a:spcAft>
                <a:spcPts val="1200"/>
              </a:spcAft>
              <a:defRPr/>
            </a:lvl1pPr>
            <a:lvl2pPr indent="-251994">
              <a:lnSpc>
                <a:spcPct val="110000"/>
              </a:lnSpc>
              <a:spcAft>
                <a:spcPts val="1200"/>
              </a:spcAft>
              <a:defRPr/>
            </a:lvl2pPr>
            <a:lvl3pPr marL="755631" indent="-250819">
              <a:lnSpc>
                <a:spcPct val="110000"/>
              </a:lnSpc>
              <a:spcAft>
                <a:spcPts val="1200"/>
              </a:spcAft>
              <a:defRPr/>
            </a:lvl3pPr>
            <a:lvl4pPr marL="1043974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5294843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und-Marginal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1296001"/>
            <a:ext cx="5990400" cy="3380775"/>
          </a:xfrm>
        </p:spPr>
        <p:txBody>
          <a:bodyPr/>
          <a:lstStyle>
            <a:lvl1pPr indent="-251994">
              <a:lnSpc>
                <a:spcPct val="110000"/>
              </a:lnSpc>
              <a:spcAft>
                <a:spcPts val="1200"/>
              </a:spcAft>
              <a:defRPr/>
            </a:lvl1pPr>
            <a:lvl2pPr indent="-251994">
              <a:lnSpc>
                <a:spcPct val="110000"/>
              </a:lnSpc>
              <a:spcAft>
                <a:spcPts val="1200"/>
              </a:spcAft>
              <a:defRPr/>
            </a:lvl2pPr>
            <a:lvl3pPr marL="755631" indent="-250819">
              <a:lnSpc>
                <a:spcPct val="110000"/>
              </a:lnSpc>
              <a:spcAft>
                <a:spcPts val="1200"/>
              </a:spcAft>
              <a:defRPr/>
            </a:lvl3pPr>
            <a:lvl4pPr marL="1043974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Textplatzhalt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90526" y="1295999"/>
            <a:ext cx="1728000" cy="3380775"/>
          </a:xfrm>
        </p:spPr>
        <p:txBody>
          <a:bodyPr/>
          <a:lstStyle>
            <a:lvl1pPr marL="0" indent="0">
              <a:lnSpc>
                <a:spcPct val="110000"/>
              </a:lnSpc>
              <a:spcAft>
                <a:spcPts val="1200"/>
              </a:spcAft>
              <a:buNone/>
              <a:defRPr sz="1400"/>
            </a:lvl1pPr>
            <a:lvl2pPr indent="-251994">
              <a:lnSpc>
                <a:spcPts val="2400"/>
              </a:lnSpc>
              <a:spcAft>
                <a:spcPts val="1200"/>
              </a:spcAft>
              <a:defRPr/>
            </a:lvl2pPr>
            <a:lvl3pPr marL="755631" indent="-250819">
              <a:lnSpc>
                <a:spcPts val="2400"/>
              </a:lnSpc>
              <a:spcAft>
                <a:spcPts val="1200"/>
              </a:spcAft>
              <a:defRPr/>
            </a:lvl3pPr>
            <a:lvl4pPr marL="1043974" indent="-251994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ClrTx/>
              <a:defRPr/>
            </a:lvl4pPr>
            <a:lvl5pPr marL="1295968" indent="-251994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de-AT" dirty="0"/>
              <a:t>Text in Marginalspalte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2944971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2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8577167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2" y="788400"/>
            <a:ext cx="7978525" cy="432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2" y="1296000"/>
            <a:ext cx="7978775" cy="33264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 hasCustomPrompt="1"/>
          </p:nvPr>
        </p:nvSpPr>
        <p:spPr>
          <a:xfrm>
            <a:off x="5305425" y="4314826"/>
            <a:ext cx="3213100" cy="307975"/>
          </a:xfrm>
          <a:solidFill>
            <a:schemeClr val="bg2"/>
          </a:solidFill>
        </p:spPr>
        <p:txBody>
          <a:bodyPr lIns="108000" rIns="108000" bIns="72000"/>
          <a:lstStyle>
            <a:lvl1pPr marL="0" indent="0">
              <a:buNone/>
              <a:defRPr sz="1400"/>
            </a:lvl1pPr>
          </a:lstStyle>
          <a:p>
            <a:pPr lvl="0"/>
            <a:r>
              <a:rPr lang="de-AT" dirty="0" err="1"/>
              <a:t>Fototext</a:t>
            </a:r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3735233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ild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3278570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Bild-u-Fototext-links-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1" y="1295999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539751" y="4347075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06125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5628633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Text-links-Bild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1" y="1295998"/>
            <a:ext cx="3813175" cy="3326402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6308997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-Text-links-Bild-u-Fototext-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40001" y="1296000"/>
            <a:ext cx="3812400" cy="33264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705351" y="1295999"/>
            <a:ext cx="3813175" cy="3051075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705352" y="4347075"/>
            <a:ext cx="3813175" cy="275725"/>
          </a:xfrm>
        </p:spPr>
        <p:txBody>
          <a:bodyPr/>
          <a:lstStyle>
            <a:lvl1pPr marL="0" indent="0">
              <a:buNone/>
              <a:defRPr sz="1200" baseline="0"/>
            </a:lvl1pPr>
          </a:lstStyle>
          <a:p>
            <a:pPr lvl="0"/>
            <a:r>
              <a:rPr lang="de-AT" sz="1400" dirty="0"/>
              <a:t>Foto: XY</a:t>
            </a:r>
            <a:endParaRPr lang="de-AT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54457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74.xml"/><Relationship Id="rId16" Type="http://schemas.openxmlformats.org/officeDocument/2006/relationships/slideLayout" Target="../slideLayouts/slideLayout88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1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4334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296000"/>
            <a:ext cx="7978525" cy="3327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88000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88000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205199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08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88" r:id="rId17"/>
    <p:sldLayoutId id="2147483989" r:id="rId18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Font typeface="Arial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08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–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05799-9914-A22C-031A-AC986FEBE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fr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F9CE94-550D-D094-CD65-468DEBE08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87AC8-3D04-3FA1-A226-792B8F7433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CE2C0-1B49-4D3D-B273-6624D530E5F1}" type="datetimeFigureOut">
              <a:rPr lang="fr-FR" smtClean="0"/>
              <a:t>29/07/2026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239D5-CB7F-CAC9-D41F-72E952E9D9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49B89-A11B-E143-CB35-5B4B673ED1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70DFB-7002-4678-AC38-AD974C0C3ACA}" type="slidenum">
              <a:rPr lang="fr-FR" smtClean="0"/>
              <a:t>‹Nr.›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4031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630E2-EF19-0298-1F02-132685035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C424F9-2211-D3A9-E40D-34A996AF3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86783-5C48-563F-515C-F9C658F4DD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9DEFF-73E2-4BA0-A720-00E470F03FE9}" type="datetimeFigureOut">
              <a:rPr lang="fr-BE" smtClean="0"/>
              <a:t>29-07-26</a:t>
            </a:fld>
            <a:endParaRPr lang="fr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164E0-3132-3705-F0F2-B41EA99555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B848A-28F7-3ED3-399D-A9C860182E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45B4-C928-4247-BD2E-D2683EB56A3E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42269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0DB8819-6AA0-47B5-BB3B-7E760B5F0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219950" cy="81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363F60A-AB77-4B9F-8135-AAA4A41EA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184053"/>
            <a:ext cx="7886700" cy="348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1EFD85-4C18-4002-BF38-3D087D7E9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24700" y="4698009"/>
            <a:ext cx="1390650" cy="23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3A4B3-7EA8-45B4-9768-67D5465142FA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B35206F-2FBC-4487-9E5A-3E251A82863F}"/>
              </a:ext>
            </a:extLst>
          </p:cNvPr>
          <p:cNvSpPr txBox="1"/>
          <p:nvPr userDrawn="1"/>
        </p:nvSpPr>
        <p:spPr>
          <a:xfrm>
            <a:off x="4400550" y="2401309"/>
            <a:ext cx="120015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350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3F6D784-F4F2-4E9D-BC89-C2DFA8ACB49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5350" y="264516"/>
            <a:ext cx="1080000" cy="35716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CA9E33C3-804A-4F85-A1DC-EAD3957D69BF}"/>
              </a:ext>
            </a:extLst>
          </p:cNvPr>
          <p:cNvSpPr txBox="1"/>
          <p:nvPr userDrawn="1"/>
        </p:nvSpPr>
        <p:spPr>
          <a:xfrm>
            <a:off x="723901" y="492884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sz="1350" dirty="0"/>
          </a:p>
        </p:txBody>
      </p:sp>
      <p:sp>
        <p:nvSpPr>
          <p:cNvPr id="26" name="Titelplatzhalter 1">
            <a:extLst>
              <a:ext uri="{FF2B5EF4-FFF2-40B4-BE49-F238E27FC236}">
                <a16:creationId xmlns:a16="http://schemas.microsoft.com/office/drawing/2014/main" id="{B2FF3F41-346B-4EDC-81F6-B3F64308C109}"/>
              </a:ext>
            </a:extLst>
          </p:cNvPr>
          <p:cNvSpPr txBox="1">
            <a:spLocks/>
          </p:cNvSpPr>
          <p:nvPr userDrawn="1"/>
        </p:nvSpPr>
        <p:spPr>
          <a:xfrm>
            <a:off x="628650" y="4624912"/>
            <a:ext cx="6296025" cy="40428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rgbClr val="E29F3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105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04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  <p:sldLayoutId id="2147483972" r:id="rId13"/>
    <p:sldLayoutId id="2147483973" r:id="rId14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250" b="1" kern="1200">
          <a:solidFill>
            <a:srgbClr val="316636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316636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316636"/>
        </a:buClr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31663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316636"/>
        </a:buClr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316636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platzhalter 2">
            <a:extLst>
              <a:ext uri="{FF2B5EF4-FFF2-40B4-BE49-F238E27FC236}">
                <a16:creationId xmlns:a16="http://schemas.microsoft.com/office/drawing/2014/main" id="{E87EB321-1BA6-CCBD-AFC3-D1B417CF5D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97514" y="951571"/>
            <a:ext cx="8802978" cy="3643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/>
              <a:t>Textmasterformat bearbeiten</a:t>
            </a:r>
          </a:p>
          <a:p>
            <a:pPr lvl="1"/>
            <a:r>
              <a:rPr lang="de-DE" altLang="de-DE" dirty="0"/>
              <a:t>Zweite Ebene</a:t>
            </a:r>
          </a:p>
          <a:p>
            <a:pPr lvl="2"/>
            <a:r>
              <a:rPr lang="de-DE" altLang="de-DE" dirty="0"/>
              <a:t>Dritte Ebene</a:t>
            </a:r>
          </a:p>
          <a:p>
            <a:pPr lvl="3"/>
            <a:r>
              <a:rPr lang="de-DE" altLang="de-DE" dirty="0"/>
              <a:t>Vierte Ebene</a:t>
            </a:r>
          </a:p>
          <a:p>
            <a:pPr lvl="4"/>
            <a:r>
              <a:rPr lang="de-DE" altLang="de-DE" dirty="0"/>
              <a:t>Fünfte Ebene</a:t>
            </a:r>
            <a:endParaRPr lang="de-AT" alt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F603FA2-FC30-568E-7179-AC0E537C0F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7514" y="4894009"/>
            <a:ext cx="8802978" cy="1470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de-DE" dirty="0"/>
              <a:t>Vision 2028+ / Analyseergebnisse aus Phase 1 / Workshop 16. Jänner 2024</a:t>
            </a:r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88D2B50-DF96-DF31-3B22-EDAAD8EE24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8083" y="4830635"/>
            <a:ext cx="2132409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750">
                <a:solidFill>
                  <a:srgbClr val="898989"/>
                </a:solidFill>
                <a:latin typeface="+mj-lt"/>
              </a:defRPr>
            </a:lvl1pPr>
          </a:lstStyle>
          <a:p>
            <a:fld id="{9B696B04-15DB-4376-9C43-C8CC416E0E1B}" type="slidenum">
              <a:rPr lang="de-DE" altLang="de-DE" smtClean="0"/>
              <a:pPr/>
              <a:t>‹Nr.›</a:t>
            </a:fld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957800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 kern="12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4334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1" y="1296000"/>
            <a:ext cx="7978525" cy="3327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88000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88000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2" y="1692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205199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4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02" r:id="rId12"/>
    <p:sldLayoutId id="2147484003" r:id="rId13"/>
    <p:sldLayoutId id="2147484004" r:id="rId14"/>
    <p:sldLayoutId id="2147484005" r:id="rId15"/>
    <p:sldLayoutId id="2147484006" r:id="rId16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2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4000" marR="0" indent="-252000" algn="l" defTabSz="914400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6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Font typeface="Arial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08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–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1260000" indent="-252000" algn="l" defTabSz="914400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2" y="788399"/>
            <a:ext cx="7978525" cy="4334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2" y="1296001"/>
            <a:ext cx="7978525" cy="3327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88001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88001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3" y="169201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205200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3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  <p:sldLayoutId id="2147484024" r:id="rId17"/>
  </p:sldLayoutIdLst>
  <p:hf hdr="0" dt="0"/>
  <p:txStyles>
    <p:titleStyle>
      <a:lvl1pPr algn="l" defTabSz="914378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1994" marR="0" indent="-251994" algn="l" defTabSz="914378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3987" marR="0" indent="-251994" algn="l" defTabSz="914378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5981" indent="-251994" algn="l" defTabSz="914378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Font typeface="Arial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07975" indent="-251994" algn="l" defTabSz="914378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–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1259969" indent="-251994" algn="l" defTabSz="914378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2" y="788399"/>
            <a:ext cx="7978525" cy="43342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2" y="1296001"/>
            <a:ext cx="7978525" cy="33278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4788001"/>
            <a:ext cx="6875916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4788001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6651753" y="169201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bmluk.gv.at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" y="205200"/>
            <a:ext cx="1620000" cy="5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788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  <p:sldLayoutId id="2147484039" r:id="rId14"/>
    <p:sldLayoutId id="2147484040" r:id="rId15"/>
    <p:sldLayoutId id="2147484041" r:id="rId16"/>
    <p:sldLayoutId id="2147484042" r:id="rId17"/>
  </p:sldLayoutIdLst>
  <p:hf hdr="0" dt="0"/>
  <p:txStyles>
    <p:titleStyle>
      <a:lvl1pPr algn="l" defTabSz="914378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51994" marR="0" indent="-251994" algn="l" defTabSz="914378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03987" marR="0" indent="-251994" algn="l" defTabSz="914378" rtl="0" eaLnBrk="1" fontAlgn="auto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755981" indent="-251994" algn="l" defTabSz="914378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Tx/>
        <a:buFont typeface="Arial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007975" indent="-251994" algn="l" defTabSz="914378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–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1259969" indent="-251994" algn="l" defTabSz="914378" rtl="0" eaLnBrk="1" latinLnBrk="0" hangingPunct="1">
        <a:lnSpc>
          <a:spcPct val="110000"/>
        </a:lnSpc>
        <a:spcBef>
          <a:spcPts val="0"/>
        </a:spcBef>
        <a:spcAft>
          <a:spcPts val="1200"/>
        </a:spcAft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jpeg"/><Relationship Id="rId7" Type="http://schemas.openxmlformats.org/officeDocument/2006/relationships/image" Target="../media/image49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8.png"/><Relationship Id="rId11" Type="http://schemas.openxmlformats.org/officeDocument/2006/relationships/image" Target="../media/image53.svg"/><Relationship Id="rId5" Type="http://schemas.openxmlformats.org/officeDocument/2006/relationships/image" Target="../media/image47.sv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10" Type="http://schemas.openxmlformats.org/officeDocument/2006/relationships/image" Target="../media/image61.sv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3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62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svg"/><Relationship Id="rId3" Type="http://schemas.openxmlformats.org/officeDocument/2006/relationships/image" Target="../media/image66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7.png"/><Relationship Id="rId5" Type="http://schemas.openxmlformats.org/officeDocument/2006/relationships/image" Target="../media/image54.png"/><Relationship Id="rId4" Type="http://schemas.openxmlformats.org/officeDocument/2006/relationships/image" Target="../media/image67.sv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5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customXml" Target="../ink/ink3.xml"/><Relationship Id="rId18" Type="http://schemas.openxmlformats.org/officeDocument/2006/relationships/image" Target="../media/image720.png"/><Relationship Id="rId3" Type="http://schemas.openxmlformats.org/officeDocument/2006/relationships/image" Target="../media/image54.png"/><Relationship Id="rId7" Type="http://schemas.openxmlformats.org/officeDocument/2006/relationships/image" Target="../media/image72.png"/><Relationship Id="rId12" Type="http://schemas.openxmlformats.org/officeDocument/2006/relationships/image" Target="../media/image690.png"/><Relationship Id="rId17" Type="http://schemas.openxmlformats.org/officeDocument/2006/relationships/customXml" Target="../ink/ink5.xml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710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9.svg"/><Relationship Id="rId11" Type="http://schemas.openxmlformats.org/officeDocument/2006/relationships/customXml" Target="../ink/ink2.xml"/><Relationship Id="rId5" Type="http://schemas.openxmlformats.org/officeDocument/2006/relationships/image" Target="../media/image58.png"/><Relationship Id="rId15" Type="http://schemas.openxmlformats.org/officeDocument/2006/relationships/customXml" Target="../ink/ink4.xml"/><Relationship Id="rId10" Type="http://schemas.openxmlformats.org/officeDocument/2006/relationships/image" Target="../media/image680.png"/><Relationship Id="rId4" Type="http://schemas.openxmlformats.org/officeDocument/2006/relationships/image" Target="../media/image71.png"/><Relationship Id="rId14" Type="http://schemas.openxmlformats.org/officeDocument/2006/relationships/image" Target="../media/image700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1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8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tmp"/><Relationship Id="rId1" Type="http://schemas.openxmlformats.org/officeDocument/2006/relationships/slideLayout" Target="../slideLayouts/slideLayout4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tmp"/><Relationship Id="rId1" Type="http://schemas.openxmlformats.org/officeDocument/2006/relationships/slideLayout" Target="../slideLayouts/slideLayout4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tmp"/><Relationship Id="rId1" Type="http://schemas.openxmlformats.org/officeDocument/2006/relationships/slideLayout" Target="../slideLayouts/slideLayout4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tmp"/><Relationship Id="rId2" Type="http://schemas.openxmlformats.org/officeDocument/2006/relationships/image" Target="../media/image87.tmp"/><Relationship Id="rId1" Type="http://schemas.openxmlformats.org/officeDocument/2006/relationships/slideLayout" Target="../slideLayouts/slideLayout4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8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4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999" y="1470494"/>
            <a:ext cx="7978526" cy="969606"/>
          </a:xfrm>
        </p:spPr>
        <p:txBody>
          <a:bodyPr/>
          <a:lstStyle/>
          <a:p>
            <a:r>
              <a:rPr lang="de-AT" sz="4000" dirty="0"/>
              <a:t>Willkommen zum GAP-Workshop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39750" y="2518938"/>
            <a:ext cx="7978526" cy="1390388"/>
          </a:xfrm>
        </p:spPr>
        <p:txBody>
          <a:bodyPr/>
          <a:lstStyle/>
          <a:p>
            <a:r>
              <a:rPr lang="de-AT" dirty="0"/>
              <a:t>„Einkommen und Betriebsentwicklung“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Wien, 02. Juni 2026</a:t>
            </a:r>
          </a:p>
          <a:p>
            <a:endParaRPr lang="de-DE" dirty="0"/>
          </a:p>
        </p:txBody>
      </p:sp>
      <p:pic>
        <p:nvPicPr>
          <p:cNvPr id="5" name="Grafik 4" descr="Logo">
            <a:extLst>
              <a:ext uri="{FF2B5EF4-FFF2-40B4-BE49-F238E27FC236}">
                <a16:creationId xmlns:a16="http://schemas.microsoft.com/office/drawing/2014/main" id="{DCD4413F-8C44-F469-C551-27491E950C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256" y="3671745"/>
            <a:ext cx="6013704" cy="1296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9497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Governance</a:t>
            </a:r>
            <a:r>
              <a:rPr lang="de-AT" dirty="0"/>
              <a:t> und Performance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9750" y="1120140"/>
            <a:ext cx="7978776" cy="386788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endParaRPr lang="de-AT" b="1" dirty="0"/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b="1" dirty="0"/>
              <a:t>1 Nationaler und Regionaler Partnerschaftsplan pro MS </a:t>
            </a:r>
            <a:r>
              <a:rPr lang="de-AT" dirty="0">
                <a:sym typeface="Wingdings" panose="05000000000000000000" pitchFamily="2" charset="2"/>
              </a:rPr>
              <a:t>(Umsetzung ab 1.1.2028) </a:t>
            </a:r>
            <a:r>
              <a:rPr lang="de-AT" b="1" dirty="0">
                <a:sym typeface="Wingdings" panose="05000000000000000000" pitchFamily="2" charset="2"/>
              </a:rPr>
              <a:t>GAP-Interventionen in einem Kapitel </a:t>
            </a:r>
            <a:r>
              <a:rPr lang="de-AT" dirty="0">
                <a:sym typeface="Wingdings" panose="05000000000000000000" pitchFamily="2" charset="2"/>
              </a:rPr>
              <a:t>des NRPP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b="1" dirty="0"/>
              <a:t>Partnerschaft als Grundprinzip</a:t>
            </a:r>
            <a:r>
              <a:rPr lang="de-AT" dirty="0"/>
              <a:t>: Einbindung der Stakeholder bei der Vorbereitung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b="1" dirty="0"/>
              <a:t>Kontinuität bei der Umsetzung</a:t>
            </a:r>
            <a:r>
              <a:rPr lang="de-AT" dirty="0"/>
              <a:t>: Mitgliedstaaten können bestehende GAP-Abwicklungsstrukturen beibehalten (Verwaltungsbehörde, Begleitausschuss, Zahlstelle, nat. GAP-Netzwerk)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dirty="0"/>
              <a:t>Veröffentlichung von </a:t>
            </a:r>
            <a:r>
              <a:rPr lang="de-AT" b="1" dirty="0"/>
              <a:t>MS-spezifische GAP-Empfehlungen </a:t>
            </a:r>
            <a:r>
              <a:rPr lang="de-AT" dirty="0"/>
              <a:t>durch die Kommission </a:t>
            </a:r>
            <a:r>
              <a:rPr lang="de-AT" b="1" dirty="0"/>
              <a:t>2026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AT" b="1" dirty="0"/>
              <a:t>Gemeinsamer Leistungs-, Monitoring- und Berichtsrahmen für die GAP nach Vorbild der Aufbau- und </a:t>
            </a:r>
            <a:r>
              <a:rPr lang="de-AT" b="1" dirty="0" err="1"/>
              <a:t>Resilienzfazilität</a:t>
            </a:r>
            <a:r>
              <a:rPr lang="de-AT" b="1" dirty="0"/>
              <a:t>: </a:t>
            </a:r>
            <a:r>
              <a:rPr lang="de-AT" dirty="0"/>
              <a:t>Fokus auf Indikatoren; Mid-term-review</a:t>
            </a:r>
          </a:p>
          <a:p>
            <a:endParaRPr lang="de-AT" sz="16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483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Nationaler Prozess zur GAP-Gestaltung</a:t>
            </a:r>
          </a:p>
        </p:txBody>
      </p:sp>
      <p:sp>
        <p:nvSpPr>
          <p:cNvPr id="4" name="Flussdiagramm: Verbinder 3">
            <a:extLst>
              <a:ext uri="{FF2B5EF4-FFF2-40B4-BE49-F238E27FC236}">
                <a16:creationId xmlns:a16="http://schemas.microsoft.com/office/drawing/2014/main" id="{546DEA2F-7BD8-6501-CB25-A0BA1E547080}"/>
              </a:ext>
            </a:extLst>
          </p:cNvPr>
          <p:cNvSpPr/>
          <p:nvPr/>
        </p:nvSpPr>
        <p:spPr>
          <a:xfrm>
            <a:off x="323088" y="1220400"/>
            <a:ext cx="1969007" cy="1475232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GAP-Dialogforum</a:t>
            </a:r>
          </a:p>
        </p:txBody>
      </p:sp>
      <p:sp>
        <p:nvSpPr>
          <p:cNvPr id="7" name="Flussdiagramm: Verbinder 6">
            <a:extLst>
              <a:ext uri="{FF2B5EF4-FFF2-40B4-BE49-F238E27FC236}">
                <a16:creationId xmlns:a16="http://schemas.microsoft.com/office/drawing/2014/main" id="{B352CDE2-8C83-CBEE-FED2-EA764443BF50}"/>
              </a:ext>
            </a:extLst>
          </p:cNvPr>
          <p:cNvSpPr/>
          <p:nvPr/>
        </p:nvSpPr>
        <p:spPr>
          <a:xfrm>
            <a:off x="3544760" y="3529584"/>
            <a:ext cx="1969006" cy="1475232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Webinar-reihe</a:t>
            </a:r>
          </a:p>
        </p:txBody>
      </p:sp>
      <p:sp>
        <p:nvSpPr>
          <p:cNvPr id="8" name="Flussdiagramm: Verbinder 7">
            <a:extLst>
              <a:ext uri="{FF2B5EF4-FFF2-40B4-BE49-F238E27FC236}">
                <a16:creationId xmlns:a16="http://schemas.microsoft.com/office/drawing/2014/main" id="{69158A03-23ED-EE53-D395-9C5404E99BAD}"/>
              </a:ext>
            </a:extLst>
          </p:cNvPr>
          <p:cNvSpPr/>
          <p:nvPr/>
        </p:nvSpPr>
        <p:spPr>
          <a:xfrm>
            <a:off x="6745225" y="1220400"/>
            <a:ext cx="1969007" cy="1475232"/>
          </a:xfrm>
          <a:prstGeom prst="flowChartConnector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Online-Konsultation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853C22D-AC50-7371-6434-00A10910A949}"/>
              </a:ext>
            </a:extLst>
          </p:cNvPr>
          <p:cNvSpPr/>
          <p:nvPr/>
        </p:nvSpPr>
        <p:spPr>
          <a:xfrm>
            <a:off x="301751" y="2571750"/>
            <a:ext cx="2072640" cy="1475232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marR="0" lvl="0" indent="-920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Jänner 2026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Info-VA Einbindung relevanten Stakeholder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Rd. 140 Personen</a:t>
            </a:r>
            <a:r>
              <a:rPr kumimoji="0" lang="de-DE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3E981F8E-EA15-D912-E97E-E1065EF4FC66}"/>
              </a:ext>
            </a:extLst>
          </p:cNvPr>
          <p:cNvSpPr/>
          <p:nvPr/>
        </p:nvSpPr>
        <p:spPr>
          <a:xfrm>
            <a:off x="3489894" y="1299648"/>
            <a:ext cx="2379963" cy="227457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marR="0" lvl="0" indent="-920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März 2026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Themen: </a:t>
            </a:r>
          </a:p>
          <a:p>
            <a:pPr marL="360363" marR="0" lvl="1" indent="-184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MFR und GAP 28-34</a:t>
            </a:r>
          </a:p>
          <a:p>
            <a:pPr marL="360363" marR="0" lvl="1" indent="-184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GAP Vorschläge </a:t>
            </a:r>
            <a:b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Umwelt &amp; Klima; Einkommensstützung</a:t>
            </a:r>
          </a:p>
          <a:p>
            <a:pPr marL="360363" marR="0" lvl="1" indent="-1841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Stärkung LW &amp; ländlicher Raum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Rd. 771 Personen</a:t>
            </a:r>
            <a:r>
              <a:rPr kumimoji="0" lang="de-DE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gesamt</a:t>
            </a:r>
            <a:endParaRPr kumimoji="0" lang="de-AT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EC7ABE8E-FBBF-6F71-B1E6-E9AD1EEFB28C}"/>
              </a:ext>
            </a:extLst>
          </p:cNvPr>
          <p:cNvSpPr/>
          <p:nvPr/>
        </p:nvSpPr>
        <p:spPr>
          <a:xfrm>
            <a:off x="6616553" y="2571750"/>
            <a:ext cx="2379963" cy="2353818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marR="0" lvl="0" indent="-92075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April - Mai 2026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Öffentliche Konsultation</a:t>
            </a: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Perspektiven, Erfahrungen, Verbesserungsvorschläge:</a:t>
            </a:r>
          </a:p>
          <a:p>
            <a:pPr marL="347663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AT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Betriebsentwicklung &amp; Einkommen (191)</a:t>
            </a:r>
          </a:p>
          <a:p>
            <a:pPr marL="347663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AT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Umwelt &amp; Klima (192)</a:t>
            </a:r>
          </a:p>
          <a:p>
            <a:pPr marL="347663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AT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Stärkung vitaler ländlicher Räume (907)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92075" marR="0" lvl="0" indent="-920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1290 </a:t>
            </a:r>
            <a:r>
              <a:rPr kumimoji="0" lang="de-AT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Einmeldungen</a:t>
            </a:r>
            <a:endParaRPr kumimoji="0" lang="de-AT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3" name="Verbinder: gekrümmt 22">
            <a:extLst>
              <a:ext uri="{FF2B5EF4-FFF2-40B4-BE49-F238E27FC236}">
                <a16:creationId xmlns:a16="http://schemas.microsoft.com/office/drawing/2014/main" id="{0FCC5E16-4CE2-BF36-67CB-30C8B0B16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" idx="6"/>
            <a:endCxn id="7" idx="2"/>
          </p:cNvCxnSpPr>
          <p:nvPr/>
        </p:nvCxnSpPr>
        <p:spPr>
          <a:xfrm>
            <a:off x="2292095" y="1958016"/>
            <a:ext cx="1252665" cy="2309184"/>
          </a:xfrm>
          <a:prstGeom prst="curvedConnector3">
            <a:avLst>
              <a:gd name="adj1" fmla="val 50000"/>
            </a:avLst>
          </a:prstGeom>
          <a:ln w="76200">
            <a:solidFill>
              <a:schemeClr val="bg1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Verbinder: gekrümmt 25">
            <a:extLst>
              <a:ext uri="{FF2B5EF4-FFF2-40B4-BE49-F238E27FC236}">
                <a16:creationId xmlns:a16="http://schemas.microsoft.com/office/drawing/2014/main" id="{4E0174C1-BD82-B94C-651B-7903CC6A7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" idx="6"/>
            <a:endCxn id="8" idx="2"/>
          </p:cNvCxnSpPr>
          <p:nvPr/>
        </p:nvCxnSpPr>
        <p:spPr>
          <a:xfrm flipV="1">
            <a:off x="5513766" y="1958016"/>
            <a:ext cx="1231459" cy="2309184"/>
          </a:xfrm>
          <a:prstGeom prst="curvedConnector3">
            <a:avLst/>
          </a:prstGeom>
          <a:ln w="76200">
            <a:solidFill>
              <a:schemeClr val="bg1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Verbinder: gekrümmt 27">
            <a:extLst>
              <a:ext uri="{FF2B5EF4-FFF2-40B4-BE49-F238E27FC236}">
                <a16:creationId xmlns:a16="http://schemas.microsoft.com/office/drawing/2014/main" id="{4A1170E7-09C0-BF95-DF0F-289FA6BFE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714232" y="1928736"/>
            <a:ext cx="429768" cy="12700"/>
          </a:xfrm>
          <a:prstGeom prst="curvedConnector3">
            <a:avLst/>
          </a:prstGeom>
          <a:ln w="76200">
            <a:solidFill>
              <a:schemeClr val="bg1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506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Nationaler Prozess zur GAP-Gestaltung</a:t>
            </a:r>
          </a:p>
        </p:txBody>
      </p:sp>
      <p:pic>
        <p:nvPicPr>
          <p:cNvPr id="3" name="Grafik 2" descr="Nationaler Prozess zur GAP-Gestaltung">
            <a:extLst>
              <a:ext uri="{FF2B5EF4-FFF2-40B4-BE49-F238E27FC236}">
                <a16:creationId xmlns:a16="http://schemas.microsoft.com/office/drawing/2014/main" id="{845E2F74-6433-2776-00C1-4275467FF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400"/>
            <a:ext cx="7978525" cy="382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718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34C31D85-AEC9-E3D3-6650-1D6622BF4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36789" y="95687"/>
            <a:ext cx="881735" cy="49776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35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8A455D-F04A-2EAE-0E80-18FC01421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AT" dirty="0"/>
              <a:t>Zukunftsbild Landwirtschaft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E41017-189F-B9A5-605A-ACE821D6CE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1" y="1415354"/>
            <a:ext cx="7573073" cy="3692025"/>
          </a:xfrm>
        </p:spPr>
        <p:txBody>
          <a:bodyPr/>
          <a:lstStyle/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/>
              <a:t>Zukunft GAP zentral – </a:t>
            </a:r>
            <a:r>
              <a:rPr lang="de-AT" sz="2100" dirty="0"/>
              <a:t>Kontinuität/ Vereinfachen / Verschlanken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/>
              <a:t>Qualitätsproduktion</a:t>
            </a:r>
            <a:r>
              <a:rPr lang="de-AT" sz="2100" dirty="0"/>
              <a:t> – Maßnahmen konsequent vorantreiben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>
                <a:solidFill>
                  <a:srgbClr val="EFF4F7">
                    <a:lumMod val="10000"/>
                  </a:srgbClr>
                </a:solidFill>
              </a:rPr>
              <a:t>Unternehmertum </a:t>
            </a:r>
            <a:r>
              <a:rPr lang="de-AT" sz="2100" dirty="0">
                <a:solidFill>
                  <a:srgbClr val="EFF4F7">
                    <a:lumMod val="10000"/>
                  </a:srgbClr>
                </a:solidFill>
              </a:rPr>
              <a:t>– Potential weiter heben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>
                <a:solidFill>
                  <a:srgbClr val="EFF4F7">
                    <a:lumMod val="10000"/>
                  </a:srgbClr>
                </a:solidFill>
              </a:rPr>
              <a:t>Bildung / Beratung </a:t>
            </a:r>
            <a:r>
              <a:rPr lang="de-AT" sz="2100" dirty="0">
                <a:solidFill>
                  <a:srgbClr val="EFF4F7">
                    <a:lumMod val="10000"/>
                  </a:srgbClr>
                </a:solidFill>
              </a:rPr>
              <a:t>– Angebot weiterentwickeln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>
                <a:solidFill>
                  <a:srgbClr val="EFF4F7">
                    <a:lumMod val="10000"/>
                  </a:srgbClr>
                </a:solidFill>
              </a:rPr>
              <a:t>Vernetzung / Kooperation </a:t>
            </a:r>
            <a:r>
              <a:rPr lang="de-AT" sz="2100" dirty="0">
                <a:solidFill>
                  <a:srgbClr val="EFF4F7">
                    <a:lumMod val="10000"/>
                  </a:srgbClr>
                </a:solidFill>
              </a:rPr>
              <a:t>- Betriebe unterstützen</a:t>
            </a:r>
          </a:p>
          <a:p>
            <a:pPr marL="0" indent="0" algn="ctr">
              <a:spcBef>
                <a:spcPts val="450"/>
              </a:spcBef>
              <a:buNone/>
            </a:pPr>
            <a:r>
              <a:rPr lang="de-AT" sz="2100" b="1" dirty="0">
                <a:solidFill>
                  <a:srgbClr val="EFF4F7">
                    <a:lumMod val="10000"/>
                  </a:srgbClr>
                </a:solidFill>
              </a:rPr>
              <a:t>Digitalisierung </a:t>
            </a:r>
            <a:r>
              <a:rPr lang="de-AT" sz="2100" dirty="0">
                <a:solidFill>
                  <a:srgbClr val="EFF4F7">
                    <a:lumMod val="10000"/>
                  </a:srgbClr>
                </a:solidFill>
              </a:rPr>
              <a:t>– praktikable Tools / Anwendungen – dran bleiben</a:t>
            </a:r>
            <a:endParaRPr lang="de-AT" sz="210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5B431F0-F850-A46E-C7E0-A26FFB6B45C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251BE70A-E0D0-FD76-4392-627C21042F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113074" y="0"/>
            <a:ext cx="1030927" cy="5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6EFF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1569EEE-4418-2682-27F6-6C201A50D1C7}"/>
              </a:ext>
            </a:extLst>
          </p:cNvPr>
          <p:cNvSpPr txBox="1"/>
          <p:nvPr/>
        </p:nvSpPr>
        <p:spPr>
          <a:xfrm>
            <a:off x="8236382" y="144578"/>
            <a:ext cx="907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200" b="0" i="0" u="none" strike="noStrike" kern="1200" cap="none" spc="0" normalizeH="0" baseline="0" noProof="0" dirty="0">
                <a:ln>
                  <a:noFill/>
                </a:ln>
                <a:solidFill>
                  <a:srgbClr val="B92B0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bmluk.gv.at</a:t>
            </a:r>
            <a:endParaRPr kumimoji="0" lang="de-AT" sz="1100" b="0" i="0" u="none" strike="noStrike" kern="1200" cap="none" spc="0" normalizeH="0" baseline="0" noProof="0" dirty="0">
              <a:ln>
                <a:noFill/>
              </a:ln>
              <a:solidFill>
                <a:srgbClr val="B92B06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liennummernplatzhalter 4">
            <a:extLst>
              <a:ext uri="{FF2B5EF4-FFF2-40B4-BE49-F238E27FC236}">
                <a16:creationId xmlns:a16="http://schemas.microsoft.com/office/drawing/2014/main" id="{75D48385-0B26-59C3-A422-833DF43D1435}"/>
              </a:ext>
            </a:extLst>
          </p:cNvPr>
          <p:cNvSpPr txBox="1">
            <a:spLocks/>
          </p:cNvSpPr>
          <p:nvPr/>
        </p:nvSpPr>
        <p:spPr>
          <a:xfrm>
            <a:off x="7704003" y="4790252"/>
            <a:ext cx="814522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333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876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750" y="1649307"/>
            <a:ext cx="7978526" cy="1361440"/>
          </a:xfrm>
        </p:spPr>
        <p:txBody>
          <a:bodyPr/>
          <a:lstStyle/>
          <a:p>
            <a:r>
              <a:rPr lang="de-AT" dirty="0"/>
              <a:t>Die Zukunft der GAP – </a:t>
            </a:r>
            <a:br>
              <a:rPr lang="de-AT" dirty="0"/>
            </a:br>
            <a:r>
              <a:rPr lang="de-AT" dirty="0"/>
              <a:t>Die Vorschläge zur Einkommensstützung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AT" dirty="0"/>
              <a:t>Mathias Janko, Abteilungsleiter II/4 und</a:t>
            </a:r>
          </a:p>
          <a:p>
            <a:r>
              <a:rPr lang="de-AT" dirty="0"/>
              <a:t>Philipp Gmeiner, Abt. II/3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6123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400"/>
            <a:ext cx="8064000" cy="432000"/>
          </a:xfrm>
        </p:spPr>
        <p:txBody>
          <a:bodyPr/>
          <a:lstStyle/>
          <a:p>
            <a:r>
              <a:rPr lang="de-AT" dirty="0"/>
              <a:t>Einkommensstützung im Rahmen der GAP weiterhin notwendig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9751" y="1296000"/>
            <a:ext cx="8064250" cy="3556086"/>
          </a:xfrm>
        </p:spPr>
        <p:txBody>
          <a:bodyPr/>
          <a:lstStyle/>
          <a:p>
            <a:r>
              <a:rPr lang="de-AT" dirty="0"/>
              <a:t>Das </a:t>
            </a:r>
            <a:r>
              <a:rPr lang="de-AT" b="1" dirty="0" err="1"/>
              <a:t>ldw</a:t>
            </a:r>
            <a:r>
              <a:rPr lang="de-AT" b="1" dirty="0"/>
              <a:t>. Einkommen/Arbeitskraft </a:t>
            </a:r>
            <a:r>
              <a:rPr lang="de-AT" dirty="0"/>
              <a:t>liegt nach wie vor </a:t>
            </a:r>
            <a:r>
              <a:rPr lang="de-AT" b="1" dirty="0"/>
              <a:t>erheblich unter den Durchschnittslöhnen </a:t>
            </a:r>
            <a:r>
              <a:rPr lang="de-AT" dirty="0"/>
              <a:t>in der Gesamtwirtschaft (ca. 60 % im Jahr 2023)</a:t>
            </a:r>
          </a:p>
          <a:p>
            <a:r>
              <a:rPr lang="de-AT" dirty="0"/>
              <a:t>Ziel der GAP ist es u.a. einen angemessenen Lebensstandard für die </a:t>
            </a:r>
            <a:r>
              <a:rPr lang="de-AT" dirty="0" err="1"/>
              <a:t>landw</a:t>
            </a:r>
            <a:r>
              <a:rPr lang="de-AT" dirty="0"/>
              <a:t>. Bevölkerung zu gewährleisten, insbesondere durch Erhöhung des </a:t>
            </a:r>
            <a:r>
              <a:rPr lang="de-AT" dirty="0" err="1"/>
              <a:t>ldw</a:t>
            </a:r>
            <a:r>
              <a:rPr lang="de-AT" dirty="0"/>
              <a:t>. Einkommens </a:t>
            </a:r>
          </a:p>
          <a:p>
            <a:r>
              <a:rPr lang="de-AT" b="1" dirty="0"/>
              <a:t>LW hat zentrale Stellung in Gründungsverträgen EWG („Römische Verträge“)</a:t>
            </a:r>
          </a:p>
          <a:p>
            <a:r>
              <a:rPr lang="de-AT" dirty="0">
                <a:ea typeface="Times New Roman" panose="02020603050405020304" pitchFamily="18" charset="0"/>
              </a:rPr>
              <a:t>GAP-Vorschlag soll daher </a:t>
            </a:r>
            <a:r>
              <a:rPr lang="de-AT" b="1" dirty="0">
                <a:ea typeface="Times New Roman" panose="02020603050405020304" pitchFamily="18" charset="0"/>
              </a:rPr>
              <a:t>Beitrag leisten zu einer gezielteren Einkommensstützung</a:t>
            </a:r>
            <a:r>
              <a:rPr lang="de-AT" dirty="0">
                <a:ea typeface="Times New Roman" panose="02020603050405020304" pitchFamily="18" charset="0"/>
              </a:rPr>
              <a:t> für Landwirtinnen und Landwirte und deren </a:t>
            </a:r>
            <a:r>
              <a:rPr lang="de-AT" b="1" dirty="0">
                <a:ea typeface="Times New Roman" panose="02020603050405020304" pitchFamily="18" charset="0"/>
              </a:rPr>
              <a:t>langfristiger Wettbewerbsfähigkeit</a:t>
            </a:r>
          </a:p>
          <a:p>
            <a:r>
              <a:rPr lang="de-AT" dirty="0"/>
              <a:t>Einkommensstützung für Landwirte sollte weiterhin </a:t>
            </a:r>
            <a:r>
              <a:rPr lang="de-AT" b="1" dirty="0"/>
              <a:t>das zentrale Instrument der Agrarpolitik </a:t>
            </a:r>
            <a:r>
              <a:rPr lang="de-AT" dirty="0"/>
              <a:t>sein, um den Landwirten ein </a:t>
            </a:r>
            <a:r>
              <a:rPr lang="de-AT" b="1" dirty="0"/>
              <a:t>angemessenes Einkommen </a:t>
            </a:r>
            <a:r>
              <a:rPr lang="de-AT" dirty="0"/>
              <a:t>zu sichern und eine </a:t>
            </a:r>
            <a:r>
              <a:rPr lang="de-AT" b="1" dirty="0"/>
              <a:t>nachhaltige Landwirtschaft und Lebensmittelerzeugung zu gewährleisten</a:t>
            </a:r>
            <a:endParaRPr lang="de-AT" dirty="0"/>
          </a:p>
          <a:p>
            <a:pPr algn="just"/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40000" y="4955152"/>
            <a:ext cx="6875916" cy="200025"/>
          </a:xfrm>
        </p:spPr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923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768069"/>
            <a:ext cx="7978525" cy="432000"/>
          </a:xfrm>
        </p:spPr>
        <p:txBody>
          <a:bodyPr/>
          <a:lstStyle/>
          <a:p>
            <a:r>
              <a:rPr lang="de-AT" dirty="0"/>
              <a:t>Agrarreform und EU-Budget 2028–2034		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40001" y="1278611"/>
            <a:ext cx="7978776" cy="3430849"/>
          </a:xfrm>
        </p:spPr>
        <p:txBody>
          <a:bodyPr/>
          <a:lstStyle/>
          <a:p>
            <a:r>
              <a:rPr lang="de-AT" sz="1600" dirty="0"/>
              <a:t>Gemeinsame Agrarpolitik (GAP) nach 2027 </a:t>
            </a:r>
            <a:r>
              <a:rPr lang="de-AT" sz="1600" b="1" dirty="0"/>
              <a:t>Teil Gesamtpaket MFR 2028–2034</a:t>
            </a:r>
          </a:p>
          <a:p>
            <a:r>
              <a:rPr lang="de-AT" sz="1600" b="1" dirty="0"/>
              <a:t>Neue „Single Fonds“ Finanzierung</a:t>
            </a:r>
          </a:p>
          <a:p>
            <a:r>
              <a:rPr lang="de-AT" sz="1600" b="1" dirty="0">
                <a:sym typeface="Wingdings" panose="05000000000000000000" pitchFamily="2" charset="2"/>
              </a:rPr>
              <a:t>Bisherige Fonds </a:t>
            </a:r>
            <a:r>
              <a:rPr lang="de-AT" sz="1600" dirty="0">
                <a:sym typeface="Wingdings" panose="05000000000000000000" pitchFamily="2" charset="2"/>
              </a:rPr>
              <a:t>(1. Säule GAP, 2. Säule GAP, Regionale Entwicklung etc.) werden </a:t>
            </a:r>
            <a:r>
              <a:rPr lang="de-AT" sz="1600" b="1" dirty="0">
                <a:sym typeface="Wingdings" panose="05000000000000000000" pitchFamily="2" charset="2"/>
              </a:rPr>
              <a:t>abgeschafft</a:t>
            </a:r>
            <a:endParaRPr lang="de-AT" sz="1600" b="1" dirty="0"/>
          </a:p>
          <a:p>
            <a:r>
              <a:rPr lang="de-AT" sz="1600" dirty="0"/>
              <a:t>„Der Fonds“ soll </a:t>
            </a:r>
            <a:r>
              <a:rPr lang="de-AT" sz="1600" b="1" u="sng" dirty="0"/>
              <a:t>alle</a:t>
            </a:r>
            <a:r>
              <a:rPr lang="de-AT" sz="1600" dirty="0"/>
              <a:t> Politikbereiche (inkl. GAP) finanzieren</a:t>
            </a:r>
            <a:br>
              <a:rPr lang="de-AT" sz="1600" dirty="0"/>
            </a:br>
            <a:r>
              <a:rPr lang="de-AT" sz="1600" dirty="0">
                <a:solidFill>
                  <a:schemeClr val="tx2"/>
                </a:solidFill>
                <a:sym typeface="Wingdings" panose="05000000000000000000" pitchFamily="2" charset="2"/>
              </a:rPr>
              <a:t></a:t>
            </a:r>
            <a:r>
              <a:rPr lang="de-AT" sz="1600" dirty="0">
                <a:sym typeface="Wingdings" panose="05000000000000000000" pitchFamily="2" charset="2"/>
              </a:rPr>
              <a:t> </a:t>
            </a:r>
            <a:r>
              <a:rPr lang="de-AT" sz="1600" b="1" dirty="0">
                <a:sym typeface="Wingdings" panose="05000000000000000000" pitchFamily="2" charset="2"/>
              </a:rPr>
              <a:t>Enthalten im</a:t>
            </a:r>
            <a:r>
              <a:rPr lang="de-AT" sz="1600" b="1" dirty="0"/>
              <a:t> “Nationalen und Regionalen Partnerschaftsplan” (NRPP)</a:t>
            </a:r>
            <a:r>
              <a:rPr lang="de-AT" sz="1600" dirty="0"/>
              <a:t> eines jeden MS</a:t>
            </a:r>
          </a:p>
          <a:p>
            <a:r>
              <a:rPr lang="de-AT" sz="1600" dirty="0"/>
              <a:t>Zuweisung Mittel auf MS mit völlig neuer Berechnung</a:t>
            </a:r>
            <a:br>
              <a:rPr lang="de-AT" sz="1600" dirty="0"/>
            </a:br>
            <a:r>
              <a:rPr lang="de-AT" sz="1600" dirty="0">
                <a:solidFill>
                  <a:schemeClr val="tx2"/>
                </a:solidFill>
                <a:sym typeface="Wingdings" panose="05000000000000000000" pitchFamily="2" charset="2"/>
              </a:rPr>
              <a:t></a:t>
            </a:r>
            <a:r>
              <a:rPr lang="de-AT" sz="1600" dirty="0">
                <a:sym typeface="Wingdings" panose="05000000000000000000" pitchFamily="2" charset="2"/>
              </a:rPr>
              <a:t> </a:t>
            </a:r>
            <a:r>
              <a:rPr lang="de-AT" sz="1600" b="1" dirty="0">
                <a:sym typeface="Wingdings" panose="05000000000000000000" pitchFamily="2" charset="2"/>
              </a:rPr>
              <a:t>Für AT rund 10,3 Mrd. € für Zeitraum 2028–2034</a:t>
            </a:r>
            <a:endParaRPr lang="de-AT" sz="1600" b="1" dirty="0"/>
          </a:p>
          <a:p>
            <a:r>
              <a:rPr lang="de-AT" sz="1600" dirty="0"/>
              <a:t>Reservierte einkommenswirksame GAP-Zahlungen</a:t>
            </a:r>
            <a:br>
              <a:rPr lang="de-AT" sz="1600" dirty="0"/>
            </a:br>
            <a:r>
              <a:rPr lang="de-AT" sz="1600" dirty="0">
                <a:solidFill>
                  <a:schemeClr val="tx2"/>
                </a:solidFill>
                <a:sym typeface="Wingdings" panose="05000000000000000000" pitchFamily="2" charset="2"/>
              </a:rPr>
              <a:t></a:t>
            </a:r>
            <a:r>
              <a:rPr lang="de-AT" sz="1600" dirty="0">
                <a:sym typeface="Wingdings" panose="05000000000000000000" pitchFamily="2" charset="2"/>
              </a:rPr>
              <a:t> </a:t>
            </a:r>
            <a:r>
              <a:rPr lang="de-AT" sz="1600" b="1" dirty="0">
                <a:sym typeface="Wingdings" panose="05000000000000000000" pitchFamily="2" charset="2"/>
              </a:rPr>
              <a:t>Für AT mindestens 7 Mrd. € statt 9 Mrd. €</a:t>
            </a:r>
            <a:endParaRPr lang="de-AT" sz="1600" b="1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989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AA08B8-1654-627D-96A1-4D3377F35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704785"/>
            <a:ext cx="7978525" cy="432000"/>
          </a:xfrm>
        </p:spPr>
        <p:txBody>
          <a:bodyPr/>
          <a:lstStyle/>
          <a:p>
            <a:r>
              <a:rPr lang="de-AT" sz="2400" b="1" spc="-10" dirty="0">
                <a:solidFill>
                  <a:srgbClr val="C00000"/>
                </a:solidFill>
                <a:latin typeface="SDBHOO+Aptos Bold"/>
                <a:cs typeface="SDBHOO+Aptos Bold"/>
              </a:rPr>
              <a:t>Einkommensrelevante GAP-Interventionen</a:t>
            </a:r>
            <a:endParaRPr lang="de-AT" dirty="0">
              <a:solidFill>
                <a:srgbClr val="C00000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04FEC2A-6B65-ED81-6BEC-132A2E7A43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49" name="Grafik 148" descr="Einkommensrelevante GAP-Interventionen">
            <a:extLst>
              <a:ext uri="{FF2B5EF4-FFF2-40B4-BE49-F238E27FC236}">
                <a16:creationId xmlns:a16="http://schemas.microsoft.com/office/drawing/2014/main" id="{2B077440-C478-E509-57F1-A9F8AAA07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78" y="1196952"/>
            <a:ext cx="7600759" cy="361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68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004EFA-9B28-F2F6-3F6A-29726966E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Zukünftige Architektur der Einkommensstützung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7D46062-1299-41B3-ACB4-B8917E7733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7EFAA7C-8A49-3077-6223-2C364415A657}"/>
              </a:ext>
            </a:extLst>
          </p:cNvPr>
          <p:cNvSpPr txBox="1"/>
          <p:nvPr/>
        </p:nvSpPr>
        <p:spPr>
          <a:xfrm>
            <a:off x="6798009" y="4482325"/>
            <a:ext cx="17205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Quelle: Europäische Kommission</a:t>
            </a:r>
          </a:p>
        </p:txBody>
      </p:sp>
      <p:pic>
        <p:nvPicPr>
          <p:cNvPr id="4" name="Grafik 3" descr="Grafik">
            <a:extLst>
              <a:ext uri="{FF2B5EF4-FFF2-40B4-BE49-F238E27FC236}">
                <a16:creationId xmlns:a16="http://schemas.microsoft.com/office/drawing/2014/main" id="{91E92AB3-0D88-7B56-0E2C-4448F4418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t="21987" r="2505" b="3872"/>
          <a:stretch/>
        </p:blipFill>
        <p:spPr>
          <a:xfrm>
            <a:off x="792266" y="1220401"/>
            <a:ext cx="7559467" cy="331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69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0AAC87-2D35-2F3A-0A2C-F2180C5B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Verantwortungsvolle Betriebsführung (Art.3, Anhang I d. GAP-VO)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376134-A5BB-8557-E76D-8131FE98D8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1" y="1296000"/>
            <a:ext cx="7978777" cy="3380775"/>
          </a:xfrm>
        </p:spPr>
        <p:txBody>
          <a:bodyPr/>
          <a:lstStyle/>
          <a:p>
            <a:pPr marL="0" indent="0">
              <a:buNone/>
            </a:pPr>
            <a:r>
              <a:rPr lang="de-AT" dirty="0">
                <a:latin typeface="+mj-lt"/>
              </a:rPr>
              <a:t>Verpflichtend für LW (ausgenommen Bio- + Kleinerzeuger)zum Erhalt von flächen- und tierbezogenen GAP-Zahlungen: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b="1" u="sng" dirty="0">
                <a:latin typeface="+mj-lt"/>
              </a:rPr>
              <a:t>Teil A: </a:t>
            </a:r>
            <a:r>
              <a:rPr lang="de-AT" b="1" dirty="0">
                <a:latin typeface="+mj-lt"/>
              </a:rPr>
              <a:t>Grundanforderungen </a:t>
            </a:r>
            <a:r>
              <a:rPr lang="de-AT" dirty="0">
                <a:latin typeface="+mj-lt"/>
              </a:rPr>
              <a:t>an die </a:t>
            </a:r>
            <a:r>
              <a:rPr lang="de-AT" b="1" dirty="0">
                <a:latin typeface="+mj-lt"/>
              </a:rPr>
              <a:t>Betriebsführung (GAB) </a:t>
            </a:r>
            <a:r>
              <a:rPr lang="de-DE" kern="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z.B. </a:t>
            </a:r>
            <a:r>
              <a:rPr lang="de-DE" kern="0" dirty="0" err="1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iZm</a:t>
            </a:r>
            <a:r>
              <a:rPr lang="de-DE" kern="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 Nitrataktionsprogramm, der sachgerechten Anwendung von PSM und dem Tierschutz </a:t>
            </a:r>
            <a:r>
              <a:rPr lang="de-AT" dirty="0">
                <a:latin typeface="+mj-lt"/>
              </a:rPr>
              <a:t> werden </a:t>
            </a:r>
            <a:r>
              <a:rPr lang="de-AT" b="1" dirty="0">
                <a:latin typeface="+mj-lt"/>
              </a:rPr>
              <a:t>unverändert</a:t>
            </a:r>
            <a:r>
              <a:rPr lang="de-AT" dirty="0">
                <a:latin typeface="+mj-lt"/>
              </a:rPr>
              <a:t> aus der </a:t>
            </a:r>
            <a:r>
              <a:rPr lang="de-AT" b="1" dirty="0">
                <a:latin typeface="+mj-lt"/>
              </a:rPr>
              <a:t>aktuellen Periode </a:t>
            </a:r>
            <a:r>
              <a:rPr lang="de-AT" dirty="0">
                <a:latin typeface="+mj-lt"/>
              </a:rPr>
              <a:t>übernommen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b="1" u="sng" dirty="0">
                <a:latin typeface="+mj-lt"/>
              </a:rPr>
              <a:t>Teil B: </a:t>
            </a:r>
            <a:r>
              <a:rPr lang="de-AT" b="1" dirty="0">
                <a:latin typeface="+mj-lt"/>
              </a:rPr>
              <a:t>Regeln zur sozialen Konditionalität </a:t>
            </a:r>
            <a:r>
              <a:rPr lang="de-DE" kern="0" dirty="0">
                <a:solidFill>
                  <a:srgbClr val="000000"/>
                </a:solidFill>
                <a:effectLst/>
                <a:latin typeface="+mj-lt"/>
                <a:ea typeface="Arial" panose="020B0604020202020204" pitchFamily="34" charset="0"/>
              </a:rPr>
              <a:t>z.B. Arbeitsbedingungen, Arbeitssicherheit und Gesundheit</a:t>
            </a:r>
            <a:r>
              <a:rPr lang="de-AT" dirty="0">
                <a:latin typeface="+mj-lt"/>
              </a:rPr>
              <a:t> werden </a:t>
            </a:r>
            <a:r>
              <a:rPr lang="de-AT" b="1" dirty="0">
                <a:latin typeface="+mj-lt"/>
              </a:rPr>
              <a:t>unverändert</a:t>
            </a:r>
            <a:r>
              <a:rPr lang="de-AT" dirty="0">
                <a:latin typeface="+mj-lt"/>
              </a:rPr>
              <a:t> aus der </a:t>
            </a:r>
            <a:r>
              <a:rPr lang="de-AT" b="1" dirty="0">
                <a:latin typeface="+mj-lt"/>
              </a:rPr>
              <a:t>aktuellen Periode </a:t>
            </a:r>
            <a:r>
              <a:rPr lang="de-AT" dirty="0">
                <a:latin typeface="+mj-lt"/>
              </a:rPr>
              <a:t>übernommen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de-AT" b="1" u="sng" dirty="0">
                <a:latin typeface="+mj-lt"/>
              </a:rPr>
              <a:t>Teil C: </a:t>
            </a:r>
            <a:r>
              <a:rPr lang="de-AT" b="1" dirty="0">
                <a:latin typeface="+mj-lt"/>
              </a:rPr>
              <a:t>NEU – Schutzpraktiken </a:t>
            </a:r>
            <a:r>
              <a:rPr lang="de-AT" dirty="0">
                <a:latin typeface="+mj-lt"/>
              </a:rPr>
              <a:t>(„Nachfolgemodell“ GLÖZ): die EK definiert Ziele, die der MS in Form von Schutzpraktiken auf nationaler Ebene umsetzt</a:t>
            </a:r>
          </a:p>
          <a:p>
            <a:pPr marL="252000" lvl="1" indent="0">
              <a:buNone/>
            </a:pPr>
            <a:endParaRPr lang="de-AT" dirty="0">
              <a:latin typeface="+mj-lt"/>
            </a:endParaRPr>
          </a:p>
          <a:p>
            <a:endParaRPr lang="de-AT" dirty="0">
              <a:latin typeface="+mj-lt"/>
            </a:endParaRPr>
          </a:p>
          <a:p>
            <a:endParaRPr lang="de-AT" dirty="0">
              <a:latin typeface="+mj-lt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F79EE1-DF85-58D8-944E-D95F081205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285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3EEA70C8-7F0F-EB34-7F98-FC4A40EBB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52" r="22552"/>
          <a:stretch/>
        </p:blipFill>
        <p:spPr>
          <a:xfrm rot="21377615">
            <a:off x="6257615" y="-71092"/>
            <a:ext cx="3864441" cy="5279700"/>
          </a:xfrm>
          <a:prstGeom prst="parallelogram">
            <a:avLst>
              <a:gd name="adj" fmla="val 27598"/>
            </a:avLst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0000" y="1014717"/>
            <a:ext cx="7978526" cy="155404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e-AT" dirty="0"/>
              <a:t>Rahmenbedingungen </a:t>
            </a:r>
            <a:br>
              <a:rPr lang="de-AT" dirty="0"/>
            </a:br>
            <a:r>
              <a:rPr lang="de-AT" dirty="0"/>
              <a:t>für die neue GAP 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F57AF1F9-A535-4B70-36C8-DFB864669C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8143" y="3583474"/>
            <a:ext cx="6735161" cy="960802"/>
          </a:xfrm>
        </p:spPr>
        <p:txBody>
          <a:bodyPr/>
          <a:lstStyle/>
          <a:p>
            <a:pPr defTabSz="1625519">
              <a:lnSpc>
                <a:spcPct val="100000"/>
              </a:lnSpc>
              <a:buClr>
                <a:srgbClr val="E6320F"/>
              </a:buClr>
            </a:pPr>
            <a:r>
              <a:rPr lang="de-AT" sz="2000" b="1" dirty="0">
                <a:solidFill>
                  <a:srgbClr val="E6EFF3">
                    <a:lumMod val="10000"/>
                  </a:srgbClr>
                </a:solidFill>
              </a:rPr>
              <a:t>DI Johannes Fankhauser</a:t>
            </a:r>
          </a:p>
          <a:p>
            <a:pPr>
              <a:lnSpc>
                <a:spcPct val="100000"/>
              </a:lnSpc>
            </a:pPr>
            <a:r>
              <a:rPr lang="de-AT" sz="2000" dirty="0"/>
              <a:t>Sektionschef der Sektion II - Landwirtschaft </a:t>
            </a:r>
            <a:br>
              <a:rPr lang="de-AT" sz="2000" dirty="0"/>
            </a:br>
            <a:r>
              <a:rPr lang="de-AT" sz="2000" dirty="0"/>
              <a:t>und ländliche Entwicklung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0C0664F-EC6E-1A4A-3121-F627791F2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29" t="2101" r="22975" b="38355"/>
          <a:stretch/>
        </p:blipFill>
        <p:spPr>
          <a:xfrm>
            <a:off x="186920" y="3248800"/>
            <a:ext cx="1621345" cy="16213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96303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08DBA4-258F-D41A-E300-03BA441F1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Schutzpraktiken (Nachfolgemodell GLÖZ)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A31F45D-72A8-8341-3928-DA74173529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50" y="1296000"/>
            <a:ext cx="7978776" cy="3492000"/>
          </a:xfrm>
        </p:spPr>
        <p:txBody>
          <a:bodyPr/>
          <a:lstStyle/>
          <a:p>
            <a:r>
              <a:rPr lang="de-DE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Die </a:t>
            </a:r>
            <a:r>
              <a:rPr lang="de-DE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Ziele der EK </a:t>
            </a:r>
            <a:r>
              <a:rPr lang="de-DE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- die bisher mit der Einhaltung der GLÖZ-Standards erreicht werden sollen - bleiben </a:t>
            </a:r>
            <a:r>
              <a:rPr lang="de-DE" sz="1800" b="1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nahezu unverändert</a:t>
            </a:r>
            <a:r>
              <a:rPr lang="de-DE" sz="18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: Schutz kohlenstoffreicher Böden, Landschaftselemente und Dauergrünland, Schutz des Bodens vor Erosion, Erhaltung der Bodengesundheit, Schutz von Wasserläufen und Grundwasser</a:t>
            </a:r>
          </a:p>
          <a:p>
            <a:r>
              <a:rPr lang="de-AT" b="1" dirty="0">
                <a:ea typeface="Times New Roman" panose="02020603050405020304" pitchFamily="18" charset="0"/>
              </a:rPr>
              <a:t>E</a:t>
            </a:r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tablierte GLÖZ Standards 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können als Schutzpraktiken </a:t>
            </a:r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anerkannt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werden</a:t>
            </a:r>
          </a:p>
          <a:p>
            <a:r>
              <a:rPr lang="de-AT" dirty="0">
                <a:ea typeface="Times New Roman" panose="02020603050405020304" pitchFamily="18" charset="0"/>
              </a:rPr>
              <a:t>E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benso kann bei der Teilnahme an einer Agrar-Umweltmaßnahmen eine automatische Einhaltung </a:t>
            </a:r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(Äquivalenzregelung) 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vorgesehen werden</a:t>
            </a:r>
          </a:p>
          <a:p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de-AT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AT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Significant</a:t>
            </a:r>
            <a:r>
              <a:rPr lang="de-AT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Harm - Prinzip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Alle Zahlungen, die der „</a:t>
            </a:r>
            <a:r>
              <a:rPr lang="de-AT" dirty="0"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arm </a:t>
            </a:r>
            <a:r>
              <a:rPr lang="de-AT" dirty="0"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de-AT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tewardship“ unterliegen, erfüllen automatisch das DNSH - Prinzip</a:t>
            </a:r>
          </a:p>
          <a:p>
            <a:endParaRPr lang="de-DE" sz="1800" kern="0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</a:endParaRPr>
          </a:p>
          <a:p>
            <a:endParaRPr lang="de-DE" sz="1800" kern="0" dirty="0">
              <a:solidFill>
                <a:srgbClr val="000000"/>
              </a:solidFill>
              <a:effectLst/>
              <a:latin typeface="Calibri" panose="020F0502020204030204" pitchFamily="34" charset="0"/>
              <a:ea typeface="Arial" panose="020B0604020202020204" pitchFamily="34" charset="0"/>
            </a:endParaRPr>
          </a:p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CA8377D-FDD2-0627-160E-0633B5922F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674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E1AD00-1A7A-CB93-209F-A6C621056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Wesentliche Punkte für die Landwirtschaft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D567099-3346-D799-2E12-3CCD40E57C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002" y="1220401"/>
            <a:ext cx="7978776" cy="3847499"/>
          </a:xfrm>
        </p:spPr>
        <p:txBody>
          <a:bodyPr/>
          <a:lstStyle/>
          <a:p>
            <a:r>
              <a:rPr lang="de-AT" b="1" dirty="0"/>
              <a:t>Streichung der GAP Zwei-Säulenstruktur</a:t>
            </a:r>
            <a:r>
              <a:rPr lang="de-AT" dirty="0"/>
              <a:t>, es gibt keine Direktzahlungen und keine Ländliche Entwicklung (als Begriffe) mehr</a:t>
            </a:r>
            <a:endParaRPr lang="de-AT" b="1" dirty="0"/>
          </a:p>
          <a:p>
            <a:r>
              <a:rPr lang="de-AT" b="1" dirty="0"/>
              <a:t>Ausgleichszulage und ÖPUL zählen als einkommenswirksame GAP-Zahlungen </a:t>
            </a:r>
            <a:r>
              <a:rPr lang="de-AT" dirty="0"/>
              <a:t>(fallen daher unter die „ring-</a:t>
            </a:r>
            <a:r>
              <a:rPr lang="de-AT" dirty="0" err="1"/>
              <a:t>fenced</a:t>
            </a:r>
            <a:r>
              <a:rPr lang="de-AT" dirty="0"/>
              <a:t>“ Mittel)</a:t>
            </a:r>
          </a:p>
          <a:p>
            <a:r>
              <a:rPr lang="de-AT" b="1" dirty="0"/>
              <a:t>Verpflichtende Umsetzung aller GAP-Zahlungen</a:t>
            </a:r>
            <a:r>
              <a:rPr lang="de-AT" dirty="0"/>
              <a:t> (degressive Flächenzahlung, ÖPUL, AZ, gekoppelte Zahlungen, Zahlung für Kleinerzeuger, Investitionsbeihilfe)</a:t>
            </a:r>
          </a:p>
          <a:p>
            <a:r>
              <a:rPr lang="de-AT" dirty="0"/>
              <a:t>Degressive Flächenzahlung und </a:t>
            </a:r>
            <a:r>
              <a:rPr lang="de-AT" dirty="0" err="1"/>
              <a:t>Capping</a:t>
            </a:r>
            <a:r>
              <a:rPr lang="de-AT" dirty="0"/>
              <a:t> bei 100.000 €</a:t>
            </a:r>
          </a:p>
          <a:p>
            <a:r>
              <a:rPr lang="de-AT" dirty="0"/>
              <a:t>Zusammenführung bisheriger Öko-Regelungen (1. Säule) und Agrarumweltmaßnahmen (2. Säule)</a:t>
            </a:r>
          </a:p>
          <a:p>
            <a:pPr>
              <a:spcAft>
                <a:spcPts val="900"/>
              </a:spcAft>
            </a:pPr>
            <a:r>
              <a:rPr lang="de-AT" dirty="0"/>
              <a:t>Verpflichtendes </a:t>
            </a:r>
            <a:r>
              <a:rPr lang="de-AT" b="1" dirty="0" err="1"/>
              <a:t>Junglandwirtepaket</a:t>
            </a:r>
            <a:r>
              <a:rPr lang="de-AT" b="1" dirty="0"/>
              <a:t> (Generationenwechsel)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2303841-239D-DCBC-D9D0-873E268DF6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722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712333"/>
          </a:xfrm>
        </p:spPr>
        <p:txBody>
          <a:bodyPr/>
          <a:lstStyle/>
          <a:p>
            <a:r>
              <a:rPr lang="de-AT" dirty="0"/>
              <a:t>Zahlungen für naturbedingte oder andere </a:t>
            </a:r>
            <a:br>
              <a:rPr lang="de-AT" dirty="0"/>
            </a:br>
            <a:r>
              <a:rPr lang="de-AT" dirty="0"/>
              <a:t>gebietsspezifische Benachteiligungen – Ausgleichszulage (AZ)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0840" y="1672281"/>
            <a:ext cx="7987686" cy="3459966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AT" b="1" dirty="0"/>
              <a:t>EK-Vorschlag</a:t>
            </a:r>
          </a:p>
          <a:p>
            <a:pPr>
              <a:spcAft>
                <a:spcPts val="600"/>
              </a:spcAft>
            </a:pPr>
            <a:r>
              <a:rPr lang="de-AT" dirty="0"/>
              <a:t>AZ-Zahlungen sind verpflichtend vom MS umzusetzen („ring-</a:t>
            </a:r>
            <a:r>
              <a:rPr lang="de-AT" dirty="0" err="1"/>
              <a:t>fenced</a:t>
            </a:r>
            <a:r>
              <a:rPr lang="de-AT" dirty="0"/>
              <a:t>“; bisher „</a:t>
            </a:r>
            <a:r>
              <a:rPr lang="de-AT" dirty="0" err="1"/>
              <a:t>may</a:t>
            </a:r>
            <a:r>
              <a:rPr lang="de-AT" dirty="0"/>
              <a:t>“- Bestimmung, nun „</a:t>
            </a:r>
            <a:r>
              <a:rPr lang="de-AT" dirty="0" err="1"/>
              <a:t>shall</a:t>
            </a:r>
            <a:r>
              <a:rPr lang="de-AT" dirty="0"/>
              <a:t>“)  </a:t>
            </a:r>
          </a:p>
          <a:p>
            <a:pPr>
              <a:spcAft>
                <a:spcPts val="600"/>
              </a:spcAft>
            </a:pPr>
            <a:r>
              <a:rPr lang="de-AT" dirty="0"/>
              <a:t>Mind. 30% nationale Kofinanzierung, zusätzliche Finanzierung aus frei verfügbaren Mitteln möglich</a:t>
            </a:r>
          </a:p>
          <a:p>
            <a:pPr>
              <a:spcAft>
                <a:spcPts val="600"/>
              </a:spcAft>
            </a:pPr>
            <a:r>
              <a:rPr lang="de-AT" dirty="0"/>
              <a:t>Für bereits ausgewiesene Flächen gemäß Art. 32 VO (EU) 1305/2013 </a:t>
            </a:r>
            <a:br>
              <a:rPr lang="de-AT" dirty="0"/>
            </a:br>
            <a:r>
              <a:rPr lang="de-AT" dirty="0"/>
              <a:t>(Ausdehnung um max. 2% der </a:t>
            </a:r>
            <a:r>
              <a:rPr lang="de-AT" dirty="0" err="1"/>
              <a:t>ldw</a:t>
            </a:r>
            <a:r>
              <a:rPr lang="de-AT" dirty="0"/>
              <a:t>. Fläche des MS möglich bei Neuausweisung und Aufnahme in den NRP-Plan)</a:t>
            </a: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40000" y="4955152"/>
            <a:ext cx="6875916" cy="200025"/>
          </a:xfrm>
        </p:spPr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0849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1" y="788399"/>
            <a:ext cx="7978525" cy="712333"/>
          </a:xfrm>
        </p:spPr>
        <p:txBody>
          <a:bodyPr/>
          <a:lstStyle/>
          <a:p>
            <a:r>
              <a:rPr lang="de-AT" dirty="0"/>
              <a:t>Zahlungen für naturbedingte oder andere </a:t>
            </a:r>
            <a:br>
              <a:rPr lang="de-AT" dirty="0"/>
            </a:br>
            <a:r>
              <a:rPr lang="de-AT" dirty="0"/>
              <a:t>gebietsspezifische Benachteiligungen – Ausgleichszulage (AZ)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0839" y="1672281"/>
            <a:ext cx="7987687" cy="3459966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AT" b="1" dirty="0"/>
              <a:t>AT-Bewertung</a:t>
            </a:r>
            <a:endParaRPr lang="de-AT" dirty="0"/>
          </a:p>
          <a:p>
            <a:pPr>
              <a:spcAft>
                <a:spcPts val="600"/>
              </a:spcAft>
            </a:pPr>
            <a:r>
              <a:rPr lang="de-AT" dirty="0"/>
              <a:t>Beibehaltung der derzeitigen Gebietsabgrenzung (Kontinuität)</a:t>
            </a:r>
          </a:p>
          <a:p>
            <a:pPr>
              <a:spcAft>
                <a:spcPts val="600"/>
              </a:spcAft>
            </a:pPr>
            <a:r>
              <a:rPr lang="de-AT" dirty="0"/>
              <a:t>Jährliche Zahlungen pro förderfähigem Hektar begrenzt auf zusätzliche Kosten und Einkommensverluste wie bisher (</a:t>
            </a:r>
            <a:r>
              <a:rPr lang="de-AT"/>
              <a:t>Degression auch schon </a:t>
            </a:r>
            <a:r>
              <a:rPr lang="de-AT" dirty="0"/>
              <a:t>bisher umgesetzt)</a:t>
            </a:r>
          </a:p>
          <a:p>
            <a:pPr>
              <a:spcAft>
                <a:spcPts val="600"/>
              </a:spcAft>
            </a:pPr>
            <a:r>
              <a:rPr lang="de-AT" dirty="0"/>
              <a:t>Vorgaben grundsätzlich weiterhin sehr allgemein gehalten</a:t>
            </a:r>
          </a:p>
          <a:p>
            <a:pPr>
              <a:spcAft>
                <a:spcPts val="600"/>
              </a:spcAft>
            </a:pPr>
            <a:r>
              <a:rPr lang="de-AT" dirty="0"/>
              <a:t>Beibehaltung einzelbetrieblicher Bewertung (Erschwernispunkte)</a:t>
            </a:r>
          </a:p>
          <a:p>
            <a:pPr>
              <a:spcAft>
                <a:spcPts val="600"/>
              </a:spcAft>
            </a:pPr>
            <a:r>
              <a:rPr lang="de-AT" dirty="0"/>
              <a:t>Eigene ALM-AZ</a:t>
            </a:r>
          </a:p>
          <a:p>
            <a:pPr>
              <a:spcAft>
                <a:spcPts val="600"/>
              </a:spcAft>
            </a:pPr>
            <a:r>
              <a:rPr lang="de-AT" b="1" dirty="0"/>
              <a:t>Evolution statt Revolution eines zentralen, bewährten und unverzichtbaren Instruments</a:t>
            </a:r>
          </a:p>
          <a:p>
            <a:pPr>
              <a:spcAft>
                <a:spcPts val="600"/>
              </a:spcAft>
            </a:pPr>
            <a:endParaRPr lang="de-AT" dirty="0"/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892" indent="-342892" algn="just">
              <a:lnSpc>
                <a:spcPct val="125000"/>
              </a:lnSpc>
              <a:buFont typeface="Symbol" panose="05050102010706020507" pitchFamily="18" charset="2"/>
              <a:buChar char=""/>
            </a:pPr>
            <a:endParaRPr lang="de-AT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40000" y="4955152"/>
            <a:ext cx="6875916" cy="200025"/>
          </a:xfrm>
        </p:spPr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4867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sz="4000" dirty="0"/>
              <a:t>Aktuelle Vorschläge zur GAP nach 2028 </a:t>
            </a:r>
            <a:br>
              <a:rPr lang="de-AT" sz="4000" dirty="0"/>
            </a:br>
            <a:r>
              <a:rPr lang="de-AT" sz="4000" dirty="0"/>
              <a:t>im Bereich Betriebsentwicklung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Wien, 2. Juni 2026</a:t>
            </a:r>
          </a:p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CD4413F-8C44-F469-C551-27491E950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256" y="3671746"/>
            <a:ext cx="6013704" cy="12965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platzhalter 3">
            <a:extLst>
              <a:ext uri="{FF2B5EF4-FFF2-40B4-BE49-F238E27FC236}">
                <a16:creationId xmlns:a16="http://schemas.microsoft.com/office/drawing/2014/main" id="{2E20CF12-2979-634C-DE16-348472EFEF52}"/>
              </a:ext>
            </a:extLst>
          </p:cNvPr>
          <p:cNvSpPr txBox="1">
            <a:spLocks/>
          </p:cNvSpPr>
          <p:nvPr/>
        </p:nvSpPr>
        <p:spPr>
          <a:xfrm>
            <a:off x="539998" y="3879509"/>
            <a:ext cx="2533616" cy="41552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14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08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dirty="0"/>
              <a:t>Markus Stadler, Abt. II10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7581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Betriebsentwicklung in der GAP-Verordnung</a:t>
            </a:r>
          </a:p>
        </p:txBody>
      </p:sp>
      <p:sp>
        <p:nvSpPr>
          <p:cNvPr id="6" name="Foliennummernplatzhalt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25</a:t>
            </a:fld>
            <a:endParaRPr lang="de-AT" dirty="0"/>
          </a:p>
        </p:txBody>
      </p:sp>
      <p:pic>
        <p:nvPicPr>
          <p:cNvPr id="5" name="Grafik 4" descr="Betriebsentwicklung in der GAP-Verordnung">
            <a:extLst>
              <a:ext uri="{FF2B5EF4-FFF2-40B4-BE49-F238E27FC236}">
                <a16:creationId xmlns:a16="http://schemas.microsoft.com/office/drawing/2014/main" id="{587CC78C-CDFF-1F5A-857A-67D06DF39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19" y="1324694"/>
            <a:ext cx="7871791" cy="346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6447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1" y="788400"/>
            <a:ext cx="7978525" cy="432000"/>
          </a:xfrm>
        </p:spPr>
        <p:txBody>
          <a:bodyPr/>
          <a:lstStyle/>
          <a:p>
            <a:r>
              <a:rPr lang="de-AT" dirty="0"/>
              <a:t>Investitionen für Landwirte und Waldbesitzer (Art. 13 GAP-VO)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9750" y="1296001"/>
            <a:ext cx="4369707" cy="3380775"/>
          </a:xfrm>
        </p:spPr>
        <p:txBody>
          <a:bodyPr/>
          <a:lstStyle/>
          <a:p>
            <a:r>
              <a:rPr lang="de-AT" dirty="0"/>
              <a:t>Investitionsförderung bleibt </a:t>
            </a:r>
            <a:r>
              <a:rPr lang="de-AT" b="1" dirty="0"/>
              <a:t>verpflichtende</a:t>
            </a:r>
            <a:r>
              <a:rPr lang="de-AT" dirty="0"/>
              <a:t> GAP-Intervention (ring-</a:t>
            </a:r>
            <a:r>
              <a:rPr lang="de-AT" dirty="0" err="1"/>
              <a:t>fenced</a:t>
            </a:r>
            <a:r>
              <a:rPr lang="de-AT" dirty="0"/>
              <a:t>)</a:t>
            </a:r>
          </a:p>
          <a:p>
            <a:r>
              <a:rPr lang="de-AT" b="1" dirty="0"/>
              <a:t>Produktive</a:t>
            </a:r>
            <a:r>
              <a:rPr lang="de-AT" dirty="0"/>
              <a:t> und </a:t>
            </a:r>
            <a:r>
              <a:rPr lang="de-AT" b="1" dirty="0"/>
              <a:t>nicht produktive Investitionen </a:t>
            </a:r>
            <a:r>
              <a:rPr lang="de-AT" dirty="0"/>
              <a:t>weiterhin förderfähig </a:t>
            </a:r>
          </a:p>
          <a:p>
            <a:r>
              <a:rPr lang="de-AT" b="1" dirty="0"/>
              <a:t>Nur Landwirte &amp; Waldbesitzer</a:t>
            </a:r>
            <a:br>
              <a:rPr lang="de-AT" dirty="0"/>
            </a:br>
            <a:r>
              <a:rPr lang="de-AT" dirty="0"/>
              <a:t>→ andere Akteure nur außerhalb Art. 13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AT" dirty="0"/>
              <a:t>Investitionsförderung </a:t>
            </a:r>
            <a:r>
              <a:rPr lang="de-AT" b="1" dirty="0"/>
              <a:t>bleibt Kerninstrument </a:t>
            </a:r>
            <a:r>
              <a:rPr lang="de-AT" dirty="0"/>
              <a:t>und bekannte </a:t>
            </a:r>
            <a:r>
              <a:rPr lang="de-AT" b="1" dirty="0"/>
              <a:t>AT-Bedarfe</a:t>
            </a:r>
            <a:r>
              <a:rPr lang="de-AT" dirty="0"/>
              <a:t> </a:t>
            </a:r>
            <a:r>
              <a:rPr lang="de-AT" b="1" dirty="0"/>
              <a:t>darstellbar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378"/>
            <a:fld id="{1206269C-C24E-4E80-9A4B-E7E19BB59A67}" type="slidenum">
              <a:rPr lang="de-AT">
                <a:solidFill>
                  <a:srgbClr val="000000"/>
                </a:solidFill>
              </a:rPr>
              <a:pPr defTabSz="914378"/>
              <a:t>26</a:t>
            </a:fld>
            <a:endParaRPr lang="de-AT" dirty="0">
              <a:solidFill>
                <a:srgbClr val="000000"/>
              </a:solidFill>
            </a:endParaRPr>
          </a:p>
        </p:txBody>
      </p:sp>
      <p:pic>
        <p:nvPicPr>
          <p:cNvPr id="4" name="Picture 2" descr="Kühe">
            <a:extLst>
              <a:ext uri="{FF2B5EF4-FFF2-40B4-BE49-F238E27FC236}">
                <a16:creationId xmlns:a16="http://schemas.microsoft.com/office/drawing/2014/main" id="{BF93D588-8F35-EAFF-C73A-3D9ADA500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9458" y="1914679"/>
            <a:ext cx="3829178" cy="2552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AB6D98BB-9868-0707-5833-40C32A6B01CD}"/>
              </a:ext>
            </a:extLst>
          </p:cNvPr>
          <p:cNvSpPr txBox="1"/>
          <p:nvPr/>
        </p:nvSpPr>
        <p:spPr>
          <a:xfrm>
            <a:off x="4909458" y="4262767"/>
            <a:ext cx="69762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750" dirty="0">
                <a:solidFill>
                  <a:schemeClr val="bg2"/>
                </a:solidFill>
              </a:rPr>
              <a:t>Foto: BMLUK</a:t>
            </a:r>
          </a:p>
        </p:txBody>
      </p:sp>
    </p:spTree>
    <p:extLst>
      <p:ext uri="{BB962C8B-B14F-4D97-AF65-F5344CB8AC3E}">
        <p14:creationId xmlns:p14="http://schemas.microsoft.com/office/powerpoint/2010/main" val="4243326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1" y="788400"/>
            <a:ext cx="7978525" cy="432000"/>
          </a:xfrm>
        </p:spPr>
        <p:txBody>
          <a:bodyPr/>
          <a:lstStyle/>
          <a:p>
            <a:r>
              <a:rPr lang="de-AT" dirty="0"/>
              <a:t>Investitionen für Landwirte und Waldbesitzer (Art. 13 GAP-VO)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de-AT" b="1" dirty="0"/>
              <a:t>Resilienz</a:t>
            </a:r>
            <a:r>
              <a:rPr lang="de-AT" dirty="0"/>
              <a:t> </a:t>
            </a:r>
            <a:r>
              <a:rPr lang="de-AT" b="1" dirty="0"/>
              <a:t>als zentrales Leitprinzip </a:t>
            </a:r>
            <a:r>
              <a:rPr lang="de-AT" dirty="0"/>
              <a:t>(</a:t>
            </a:r>
            <a:r>
              <a:rPr lang="de-AT" b="1" dirty="0">
                <a:solidFill>
                  <a:schemeClr val="tx2"/>
                </a:solidFill>
                <a:ea typeface="+mj-ea"/>
              </a:rPr>
              <a:t>neu</a:t>
            </a:r>
            <a:r>
              <a:rPr lang="de-AT" dirty="0"/>
              <a:t>) </a:t>
            </a:r>
            <a:endParaRPr lang="de-AT" b="1" dirty="0"/>
          </a:p>
          <a:p>
            <a:pPr marL="395990" lvl="1" indent="0">
              <a:buNone/>
            </a:pPr>
            <a:r>
              <a:rPr lang="de-AT" dirty="0"/>
              <a:t>→ </a:t>
            </a:r>
            <a:r>
              <a:rPr lang="en-US" dirty="0"/>
              <a:t>„</a:t>
            </a:r>
            <a:r>
              <a:rPr lang="en-US" i="1" dirty="0" err="1"/>
              <a:t>angemessenen</a:t>
            </a:r>
            <a:r>
              <a:rPr lang="en-US" i="1" dirty="0"/>
              <a:t> </a:t>
            </a:r>
            <a:r>
              <a:rPr lang="en-US" i="1" dirty="0" err="1"/>
              <a:t>Gesamtbeitrag</a:t>
            </a:r>
            <a:r>
              <a:rPr lang="en-US" i="1" dirty="0"/>
              <a:t> </a:t>
            </a:r>
            <a:r>
              <a:rPr lang="en-US" i="1" dirty="0" err="1"/>
              <a:t>zur</a:t>
            </a:r>
            <a:r>
              <a:rPr lang="en-US" i="1" dirty="0"/>
              <a:t> </a:t>
            </a:r>
            <a:r>
              <a:rPr lang="en-US" i="1" dirty="0" err="1"/>
              <a:t>Resilienz</a:t>
            </a:r>
            <a:r>
              <a:rPr lang="en-US" dirty="0"/>
              <a:t>“ </a:t>
            </a:r>
            <a:r>
              <a:rPr lang="en-US" dirty="0" err="1"/>
              <a:t>leisten</a:t>
            </a:r>
            <a:r>
              <a:rPr lang="en-US" dirty="0"/>
              <a:t> </a:t>
            </a:r>
          </a:p>
          <a:p>
            <a:pPr>
              <a:spcAft>
                <a:spcPts val="0"/>
              </a:spcAft>
            </a:pPr>
            <a:r>
              <a:rPr lang="de-AT" dirty="0"/>
              <a:t>Resilienz umfasst nach </a:t>
            </a:r>
            <a:r>
              <a:rPr lang="de-AT" b="1" dirty="0"/>
              <a:t>EK-Verständnis:</a:t>
            </a:r>
          </a:p>
          <a:p>
            <a:pPr lvl="1">
              <a:spcAft>
                <a:spcPts val="0"/>
              </a:spcAft>
            </a:pPr>
            <a:r>
              <a:rPr lang="de-AT" dirty="0"/>
              <a:t>wirtschaftliche Stabilität &amp; Wettbewerbsfähigkeit</a:t>
            </a:r>
          </a:p>
          <a:p>
            <a:pPr lvl="1">
              <a:spcAft>
                <a:spcPts val="0"/>
              </a:spcAft>
            </a:pPr>
            <a:r>
              <a:rPr lang="de-AT" dirty="0"/>
              <a:t>Anpassungsfähigkeit an Klimarisiken</a:t>
            </a:r>
          </a:p>
          <a:p>
            <a:pPr lvl="1">
              <a:spcAft>
                <a:spcPts val="0"/>
              </a:spcAft>
            </a:pPr>
            <a:r>
              <a:rPr lang="de-AT" dirty="0"/>
              <a:t>Sicherung der Produktionskapazität</a:t>
            </a:r>
          </a:p>
          <a:p>
            <a:pPr lvl="1"/>
            <a:r>
              <a:rPr lang="de-AT" dirty="0"/>
              <a:t>Zukunftsfähigkeit (</a:t>
            </a:r>
            <a:r>
              <a:rPr lang="de-AT" dirty="0" err="1"/>
              <a:t>future-proofing</a:t>
            </a:r>
            <a:r>
              <a:rPr lang="de-AT" dirty="0"/>
              <a:t>) von Betrieben</a:t>
            </a:r>
          </a:p>
          <a:p>
            <a:pPr>
              <a:spcAft>
                <a:spcPts val="0"/>
              </a:spcAft>
            </a:pPr>
            <a:r>
              <a:rPr lang="en-US" dirty="0"/>
              <a:t> </a:t>
            </a:r>
            <a:r>
              <a:rPr lang="en-US" b="1" dirty="0" err="1"/>
              <a:t>Beitrag</a:t>
            </a:r>
            <a:r>
              <a:rPr lang="en-US" dirty="0"/>
              <a:t> muss </a:t>
            </a:r>
            <a:r>
              <a:rPr lang="en-US" dirty="0" err="1"/>
              <a:t>im</a:t>
            </a:r>
            <a:r>
              <a:rPr lang="en-US" dirty="0"/>
              <a:t> NRPP </a:t>
            </a:r>
            <a:r>
              <a:rPr lang="en-US" b="1" dirty="0" err="1"/>
              <a:t>argumentiert</a:t>
            </a:r>
            <a:r>
              <a:rPr lang="en-US" b="1" dirty="0"/>
              <a:t> </a:t>
            </a:r>
            <a:r>
              <a:rPr lang="en-US" b="1" dirty="0" err="1"/>
              <a:t>werden</a:t>
            </a:r>
            <a:r>
              <a:rPr lang="en-US" b="1" dirty="0"/>
              <a:t> </a:t>
            </a:r>
          </a:p>
          <a:p>
            <a:pPr marL="251994" lvl="1" indent="0">
              <a:spcAft>
                <a:spcPts val="0"/>
              </a:spcAft>
              <a:buNone/>
            </a:pPr>
            <a:endParaRPr lang="de-AT" dirty="0"/>
          </a:p>
          <a:p>
            <a:pPr>
              <a:buFont typeface="Wingdings" panose="05000000000000000000" pitchFamily="2" charset="2"/>
              <a:buChar char="Ø"/>
            </a:pPr>
            <a:r>
              <a:rPr lang="de-AT" dirty="0"/>
              <a:t>Strategische Begründung wichtig, weniger technische Detailvorgaben (Stand jetzt)</a:t>
            </a:r>
          </a:p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378"/>
            <a:fld id="{1206269C-C24E-4E80-9A4B-E7E19BB59A67}" type="slidenum">
              <a:rPr lang="de-AT">
                <a:solidFill>
                  <a:srgbClr val="000000"/>
                </a:solidFill>
              </a:rPr>
              <a:pPr defTabSz="914378"/>
              <a:t>27</a:t>
            </a:fld>
            <a:endParaRPr lang="de-AT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55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1" y="788400"/>
            <a:ext cx="7978525" cy="432000"/>
          </a:xfrm>
        </p:spPr>
        <p:txBody>
          <a:bodyPr/>
          <a:lstStyle/>
          <a:p>
            <a:r>
              <a:rPr lang="de-AT" dirty="0"/>
              <a:t>Investitionen für Landwirte und Waldbesitzer (Art. 13 GAP-VO)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39751" y="1296001"/>
            <a:ext cx="5461000" cy="3380775"/>
          </a:xfrm>
        </p:spPr>
        <p:txBody>
          <a:bodyPr/>
          <a:lstStyle/>
          <a:p>
            <a:r>
              <a:rPr lang="de-AT" b="1" dirty="0"/>
              <a:t>Vereinfachte Kostenoptionen obligatorisch ≤ 100.000 € </a:t>
            </a:r>
            <a:r>
              <a:rPr lang="de-AT" dirty="0"/>
              <a:t>öffentliche Unterstützung (Art. 36(3) NRP-VO) (</a:t>
            </a:r>
            <a:r>
              <a:rPr lang="de-AT" b="1" dirty="0">
                <a:solidFill>
                  <a:schemeClr val="tx2"/>
                </a:solidFill>
                <a:ea typeface="+mj-ea"/>
              </a:rPr>
              <a:t>neu</a:t>
            </a:r>
            <a:r>
              <a:rPr lang="de-AT" dirty="0"/>
              <a:t>) </a:t>
            </a:r>
          </a:p>
          <a:p>
            <a:pPr>
              <a:spcAft>
                <a:spcPts val="0"/>
              </a:spcAft>
            </a:pPr>
            <a:r>
              <a:rPr lang="de-AT" b="1" dirty="0"/>
              <a:t>Ziel der EK</a:t>
            </a:r>
            <a:r>
              <a:rPr lang="de-AT" dirty="0"/>
              <a:t>:</a:t>
            </a:r>
          </a:p>
          <a:p>
            <a:pPr marL="251994" lvl="1" indent="0">
              <a:spcAft>
                <a:spcPts val="0"/>
              </a:spcAft>
              <a:buNone/>
            </a:pPr>
            <a:r>
              <a:rPr lang="de-AT" dirty="0"/>
              <a:t>→ Vereinfachung für förderwerbende Personen</a:t>
            </a:r>
          </a:p>
          <a:p>
            <a:pPr marL="251994" lvl="1" indent="0">
              <a:buNone/>
            </a:pPr>
            <a:r>
              <a:rPr lang="de-AT" dirty="0"/>
              <a:t>→ Vereinfachung für die Verwaltung</a:t>
            </a:r>
          </a:p>
          <a:p>
            <a:pPr>
              <a:spcAft>
                <a:spcPts val="0"/>
              </a:spcAft>
            </a:pPr>
            <a:r>
              <a:rPr lang="de-AT" dirty="0"/>
              <a:t>Grundsätzlich </a:t>
            </a:r>
            <a:r>
              <a:rPr lang="de-AT" b="1" dirty="0"/>
              <a:t>Entlastungspotenzial; AT für optionale Anwendung</a:t>
            </a:r>
          </a:p>
          <a:p>
            <a:pPr>
              <a:spcAft>
                <a:spcPts val="0"/>
              </a:spcAft>
            </a:pPr>
            <a:endParaRPr lang="de-AT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de-AT" b="1" dirty="0"/>
              <a:t>Zeitnahe</a:t>
            </a:r>
            <a:r>
              <a:rPr lang="de-AT" dirty="0"/>
              <a:t> organisatorische </a:t>
            </a:r>
            <a:r>
              <a:rPr lang="de-AT" b="1" dirty="0"/>
              <a:t>Vorbereitung erforderlich!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378"/>
            <a:fld id="{1206269C-C24E-4E80-9A4B-E7E19BB59A67}" type="slidenum">
              <a:rPr lang="de-AT">
                <a:solidFill>
                  <a:srgbClr val="000000"/>
                </a:solidFill>
              </a:rPr>
              <a:pPr defTabSz="914378"/>
              <a:t>28</a:t>
            </a:fld>
            <a:endParaRPr lang="de-AT" dirty="0">
              <a:solidFill>
                <a:srgbClr val="000000"/>
              </a:solidFill>
            </a:endParaRPr>
          </a:p>
        </p:txBody>
      </p:sp>
      <p:pic>
        <p:nvPicPr>
          <p:cNvPr id="12" name="Grafik 11" descr="Foto eines Arbeiters mit einem Traktor im Hintergrund">
            <a:extLst>
              <a:ext uri="{FF2B5EF4-FFF2-40B4-BE49-F238E27FC236}">
                <a16:creationId xmlns:a16="http://schemas.microsoft.com/office/drawing/2014/main" id="{4B38EFD1-9A0D-BB73-18FE-B94297E5F6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"/>
          <a:stretch/>
        </p:blipFill>
        <p:spPr>
          <a:xfrm>
            <a:off x="6000750" y="1753581"/>
            <a:ext cx="3001908" cy="206425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999F7F3E-7E65-1BA0-3C65-34117B759C52}"/>
              </a:ext>
            </a:extLst>
          </p:cNvPr>
          <p:cNvSpPr txBox="1"/>
          <p:nvPr/>
        </p:nvSpPr>
        <p:spPr>
          <a:xfrm>
            <a:off x="6000751" y="3576967"/>
            <a:ext cx="697627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750" dirty="0">
                <a:solidFill>
                  <a:schemeClr val="bg2"/>
                </a:solidFill>
              </a:rPr>
              <a:t>Foto: BMLUK</a:t>
            </a:r>
          </a:p>
        </p:txBody>
      </p:sp>
    </p:spTree>
    <p:extLst>
      <p:ext uri="{BB962C8B-B14F-4D97-AF65-F5344CB8AC3E}">
        <p14:creationId xmlns:p14="http://schemas.microsoft.com/office/powerpoint/2010/main" val="923401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DB38A05-C550-82AD-6E8A-D2E56FE80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50" y="826628"/>
            <a:ext cx="8030513" cy="432000"/>
          </a:xfrm>
        </p:spPr>
        <p:txBody>
          <a:bodyPr/>
          <a:lstStyle/>
          <a:p>
            <a:r>
              <a:rPr lang="de-AT" dirty="0"/>
              <a:t>Diversifizierung hin zu </a:t>
            </a:r>
            <a:r>
              <a:rPr lang="de-AT" dirty="0" err="1"/>
              <a:t>außerlw</a:t>
            </a:r>
            <a:r>
              <a:rPr lang="de-AT" dirty="0"/>
              <a:t>. Tätigkeiten (Art.13,14)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C22CB3A-3003-067C-57E1-7BE743DC71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78016" y="1672881"/>
            <a:ext cx="6278725" cy="386980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de-AT" b="1" dirty="0">
                <a:solidFill>
                  <a:schemeClr val="accent3"/>
                </a:solidFill>
              </a:rPr>
              <a:t>Förderung Diversifizierung wieder abgedeckt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7AF7D2-55F9-4C4D-8073-A5384A3A8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378">
              <a:defRPr/>
            </a:pPr>
            <a:fld id="{1206269C-C24E-4E80-9A4B-E7E19BB59A67}" type="slidenum">
              <a:rPr lang="en-GB">
                <a:solidFill>
                  <a:srgbClr val="000000"/>
                </a:solidFill>
              </a:rPr>
              <a:pPr defTabSz="914378">
                <a:defRPr/>
              </a:pPr>
              <a:t>29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A499180E-ABA3-7054-AEB5-4A7A540C8008}"/>
              </a:ext>
            </a:extLst>
          </p:cNvPr>
          <p:cNvSpPr txBox="1">
            <a:spLocks/>
          </p:cNvSpPr>
          <p:nvPr/>
        </p:nvSpPr>
        <p:spPr>
          <a:xfrm>
            <a:off x="3553551" y="2142274"/>
            <a:ext cx="5117699" cy="269720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>
              <a:lnSpc>
                <a:spcPct val="100000"/>
              </a:lnSpc>
              <a:spcAft>
                <a:spcPts val="0"/>
              </a:spcAft>
              <a:buClr>
                <a:srgbClr val="B92B06"/>
              </a:buClr>
              <a:buNone/>
              <a:defRPr/>
            </a:pPr>
            <a:r>
              <a:rPr lang="de-AT" b="1" dirty="0">
                <a:solidFill>
                  <a:srgbClr val="76BB7F"/>
                </a:solidFill>
              </a:rPr>
              <a:t>mehrere Möglichkeiten laut VO-Artikel in GAP-VO </a:t>
            </a:r>
            <a:endParaRPr lang="de-AT" b="1" dirty="0">
              <a:solidFill>
                <a:srgbClr val="EFF4F7">
                  <a:lumMod val="10000"/>
                </a:srgbClr>
              </a:solidFill>
            </a:endParaRPr>
          </a:p>
          <a:p>
            <a:pPr marL="503987" lvl="1" indent="-251994" defTabSz="914378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Art.13: Investitionen für Land- und Forstwirte: sehr offen, wenige Einschränkungen </a:t>
            </a:r>
          </a:p>
          <a:p>
            <a:pPr marL="503987" lvl="1" indent="-251994" defTabSz="914378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Art. 14 (neu): Start </a:t>
            </a:r>
            <a:r>
              <a:rPr lang="de-AT" sz="1600" dirty="0" err="1">
                <a:solidFill>
                  <a:srgbClr val="EFF4F7">
                    <a:lumMod val="10000"/>
                  </a:srgbClr>
                </a:solidFill>
              </a:rPr>
              <a:t>ups</a:t>
            </a: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 mit landwirtschaftlichem Bezug für Diversifizierung zu  </a:t>
            </a:r>
            <a:r>
              <a:rPr lang="de-AT" sz="1600" dirty="0" err="1">
                <a:solidFill>
                  <a:srgbClr val="EFF4F7">
                    <a:lumMod val="10000"/>
                  </a:srgbClr>
                </a:solidFill>
              </a:rPr>
              <a:t>außerlw</a:t>
            </a: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. Tätigkeiten, Entwicklung für kleine </a:t>
            </a:r>
            <a:r>
              <a:rPr lang="de-AT" sz="1600" dirty="0" err="1">
                <a:solidFill>
                  <a:srgbClr val="EFF4F7">
                    <a:lumMod val="10000"/>
                  </a:srgbClr>
                </a:solidFill>
              </a:rPr>
              <a:t>lw</a:t>
            </a: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. Betriebe (Pauschale)</a:t>
            </a:r>
          </a:p>
          <a:p>
            <a:pPr marL="503987" lvl="1" indent="-251994" defTabSz="914378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Eventuell auch in LEADER </a:t>
            </a:r>
          </a:p>
          <a:p>
            <a:pPr marL="0" indent="0" defTabSz="914378">
              <a:spcAft>
                <a:spcPts val="600"/>
              </a:spcAft>
              <a:buClr>
                <a:srgbClr val="B92B06"/>
              </a:buClr>
              <a:buNone/>
              <a:defRPr/>
            </a:pPr>
            <a:endParaRPr lang="de-AT" dirty="0">
              <a:solidFill>
                <a:srgbClr val="EFF4F7">
                  <a:lumMod val="10000"/>
                </a:srgbClr>
              </a:solidFill>
            </a:endParaRPr>
          </a:p>
        </p:txBody>
      </p:sp>
      <p:sp>
        <p:nvSpPr>
          <p:cNvPr id="21" name="Textplatzhalter 1">
            <a:extLst>
              <a:ext uri="{FF2B5EF4-FFF2-40B4-BE49-F238E27FC236}">
                <a16:creationId xmlns:a16="http://schemas.microsoft.com/office/drawing/2014/main" id="{E1487EDC-5DA7-6AB8-2FD4-F421AD8CAE53}"/>
              </a:ext>
            </a:extLst>
          </p:cNvPr>
          <p:cNvSpPr txBox="1">
            <a:spLocks/>
          </p:cNvSpPr>
          <p:nvPr/>
        </p:nvSpPr>
        <p:spPr>
          <a:xfrm>
            <a:off x="4464888" y="4054379"/>
            <a:ext cx="4679112" cy="33807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>
              <a:spcAft>
                <a:spcPts val="600"/>
              </a:spcAft>
              <a:buClr>
                <a:srgbClr val="B92B06"/>
              </a:buClr>
              <a:buNone/>
              <a:defRPr/>
            </a:pPr>
            <a:r>
              <a:rPr lang="de-AT" b="1" dirty="0">
                <a:solidFill>
                  <a:srgbClr val="A4D2A9"/>
                </a:solidFill>
              </a:rPr>
              <a:t>VKO </a:t>
            </a:r>
            <a:r>
              <a:rPr lang="de-AT" dirty="0">
                <a:solidFill>
                  <a:srgbClr val="A4D2A9"/>
                </a:solidFill>
              </a:rPr>
              <a:t>bis zu </a:t>
            </a:r>
            <a:r>
              <a:rPr lang="de-AT" b="1" dirty="0">
                <a:solidFill>
                  <a:srgbClr val="A4D2A9"/>
                </a:solidFill>
              </a:rPr>
              <a:t>100.000 € </a:t>
            </a:r>
            <a:r>
              <a:rPr lang="de-AT" dirty="0">
                <a:solidFill>
                  <a:srgbClr val="A4D2A9"/>
                </a:solidFill>
              </a:rPr>
              <a:t>vorgesehen (allgemein für GAP Interventionen) 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4EC52858-B87F-B019-E94F-D97B2DFA7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362071" flipH="1">
            <a:off x="210503" y="1113809"/>
            <a:ext cx="3786414" cy="4022001"/>
            <a:chOff x="1764529" y="372747"/>
            <a:chExt cx="4437157" cy="4713233"/>
          </a:xfrm>
        </p:grpSpPr>
        <p:sp>
          <p:nvSpPr>
            <p:cNvPr id="22" name="Kreis: nicht ausgefüllt 21">
              <a:extLst>
                <a:ext uri="{FF2B5EF4-FFF2-40B4-BE49-F238E27FC236}">
                  <a16:creationId xmlns:a16="http://schemas.microsoft.com/office/drawing/2014/main" id="{FFC4A98F-D471-704A-66E0-B430641A77E8}"/>
                </a:ext>
              </a:extLst>
            </p:cNvPr>
            <p:cNvSpPr/>
            <p:nvPr/>
          </p:nvSpPr>
          <p:spPr>
            <a:xfrm>
              <a:off x="1914970" y="3033817"/>
              <a:ext cx="1920050" cy="1920050"/>
            </a:xfrm>
            <a:prstGeom prst="donut">
              <a:avLst>
                <a:gd name="adj" fmla="val 13820"/>
              </a:avLst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3" name="Kreis: nicht ausgefüllt 22">
              <a:extLst>
                <a:ext uri="{FF2B5EF4-FFF2-40B4-BE49-F238E27FC236}">
                  <a16:creationId xmlns:a16="http://schemas.microsoft.com/office/drawing/2014/main" id="{E5FEA8AA-836D-82DD-4FAA-0C65383E3343}"/>
                </a:ext>
              </a:extLst>
            </p:cNvPr>
            <p:cNvSpPr/>
            <p:nvPr/>
          </p:nvSpPr>
          <p:spPr>
            <a:xfrm>
              <a:off x="3026129" y="1788265"/>
              <a:ext cx="1920050" cy="1920050"/>
            </a:xfrm>
            <a:prstGeom prst="donut">
              <a:avLst>
                <a:gd name="adj" fmla="val 13820"/>
              </a:avLst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4" name="Kreis: nicht ausgefüllt 23">
              <a:extLst>
                <a:ext uri="{FF2B5EF4-FFF2-40B4-BE49-F238E27FC236}">
                  <a16:creationId xmlns:a16="http://schemas.microsoft.com/office/drawing/2014/main" id="{269B4C4C-D2BB-8AC2-8BFB-147A96DA304E}"/>
                </a:ext>
              </a:extLst>
            </p:cNvPr>
            <p:cNvSpPr/>
            <p:nvPr/>
          </p:nvSpPr>
          <p:spPr>
            <a:xfrm>
              <a:off x="4137287" y="542713"/>
              <a:ext cx="1920050" cy="1920050"/>
            </a:xfrm>
            <a:prstGeom prst="donut">
              <a:avLst>
                <a:gd name="adj" fmla="val 13820"/>
              </a:avLst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049" name="Pfeil: gebogen 2048">
              <a:extLst>
                <a:ext uri="{FF2B5EF4-FFF2-40B4-BE49-F238E27FC236}">
                  <a16:creationId xmlns:a16="http://schemas.microsoft.com/office/drawing/2014/main" id="{2F1AD0D2-46CD-B084-7F85-AFD33FED5E02}"/>
                </a:ext>
              </a:extLst>
            </p:cNvPr>
            <p:cNvSpPr/>
            <p:nvPr/>
          </p:nvSpPr>
          <p:spPr>
            <a:xfrm rot="9663773">
              <a:off x="1764529" y="2887575"/>
              <a:ext cx="2225019" cy="2198405"/>
            </a:xfrm>
            <a:prstGeom prst="circularArrow">
              <a:avLst>
                <a:gd name="adj1" fmla="val 11873"/>
                <a:gd name="adj2" fmla="val 999446"/>
                <a:gd name="adj3" fmla="val 20226975"/>
                <a:gd name="adj4" fmla="val 9474587"/>
                <a:gd name="adj5" fmla="val 12500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6" name="Pfeil: gebogen 25">
              <a:extLst>
                <a:ext uri="{FF2B5EF4-FFF2-40B4-BE49-F238E27FC236}">
                  <a16:creationId xmlns:a16="http://schemas.microsoft.com/office/drawing/2014/main" id="{8F7A0612-8930-BD1F-4444-365E9BD38EB1}"/>
                </a:ext>
              </a:extLst>
            </p:cNvPr>
            <p:cNvSpPr/>
            <p:nvPr/>
          </p:nvSpPr>
          <p:spPr>
            <a:xfrm rot="5205007" flipV="1">
              <a:off x="2882569" y="1627287"/>
              <a:ext cx="2248550" cy="2255863"/>
            </a:xfrm>
            <a:prstGeom prst="circularArrow">
              <a:avLst>
                <a:gd name="adj1" fmla="val 11873"/>
                <a:gd name="adj2" fmla="val 999446"/>
                <a:gd name="adj3" fmla="val 20226975"/>
                <a:gd name="adj4" fmla="val 9159660"/>
                <a:gd name="adj5" fmla="val 1250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9" name="Pfeil: gebogen 28">
              <a:extLst>
                <a:ext uri="{FF2B5EF4-FFF2-40B4-BE49-F238E27FC236}">
                  <a16:creationId xmlns:a16="http://schemas.microsoft.com/office/drawing/2014/main" id="{FD428F34-3413-75CF-1140-D96F5CCD630E}"/>
                </a:ext>
              </a:extLst>
            </p:cNvPr>
            <p:cNvSpPr/>
            <p:nvPr/>
          </p:nvSpPr>
          <p:spPr>
            <a:xfrm rot="9663773">
              <a:off x="3977947" y="372747"/>
              <a:ext cx="2223739" cy="2248496"/>
            </a:xfrm>
            <a:prstGeom prst="circularArrow">
              <a:avLst>
                <a:gd name="adj1" fmla="val 11873"/>
                <a:gd name="adj2" fmla="val 999446"/>
                <a:gd name="adj3" fmla="val 20226975"/>
                <a:gd name="adj4" fmla="val 9879154"/>
                <a:gd name="adj5" fmla="val 125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</p:grpSp>
      <p:sp>
        <p:nvSpPr>
          <p:cNvPr id="2048" name="Pfeil: Chevron 2047">
            <a:extLst>
              <a:ext uri="{FF2B5EF4-FFF2-40B4-BE49-F238E27FC236}">
                <a16:creationId xmlns:a16="http://schemas.microsoft.com/office/drawing/2014/main" id="{66770D73-76B3-73F7-1751-F9D4065D1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48181" y="1570614"/>
            <a:ext cx="581024" cy="525228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51" name="Pfeil: Chevron 2050">
            <a:extLst>
              <a:ext uri="{FF2B5EF4-FFF2-40B4-BE49-F238E27FC236}">
                <a16:creationId xmlns:a16="http://schemas.microsoft.com/office/drawing/2014/main" id="{6B14E45B-F73D-66F3-7DCF-3FF3B6ED2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72527" y="2758524"/>
            <a:ext cx="581024" cy="525228"/>
          </a:xfrm>
          <a:prstGeom prst="chevron">
            <a:avLst/>
          </a:prstGeom>
          <a:solidFill>
            <a:srgbClr val="76BB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53" name="Pfeil: Chevron 2052">
            <a:extLst>
              <a:ext uri="{FF2B5EF4-FFF2-40B4-BE49-F238E27FC236}">
                <a16:creationId xmlns:a16="http://schemas.microsoft.com/office/drawing/2014/main" id="{05AC0246-492E-F594-5D3E-2362A5390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49281" y="4009283"/>
            <a:ext cx="581024" cy="525228"/>
          </a:xfrm>
          <a:prstGeom prst="chevron">
            <a:avLst/>
          </a:prstGeom>
          <a:solidFill>
            <a:srgbClr val="A4D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>
              <a:solidFill>
                <a:srgbClr val="000000"/>
              </a:solidFill>
              <a:latin typeface="Calibri" panose="020F0502020204030204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E621BCCC-35A4-255A-D964-DA4998361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3767" y="1600301"/>
            <a:ext cx="728055" cy="747832"/>
            <a:chOff x="5421645" y="3895414"/>
            <a:chExt cx="560799" cy="576033"/>
          </a:xfrm>
        </p:grpSpPr>
        <p:sp>
          <p:nvSpPr>
            <p:cNvPr id="7" name="Band: nach oben gekippt 6">
              <a:extLst>
                <a:ext uri="{FF2B5EF4-FFF2-40B4-BE49-F238E27FC236}">
                  <a16:creationId xmlns:a16="http://schemas.microsoft.com/office/drawing/2014/main" id="{69581B22-0261-2C25-A349-2EFED7FBB3E8}"/>
                </a:ext>
              </a:extLst>
            </p:cNvPr>
            <p:cNvSpPr/>
            <p:nvPr/>
          </p:nvSpPr>
          <p:spPr>
            <a:xfrm rot="14160110" flipV="1">
              <a:off x="5636688" y="4138139"/>
              <a:ext cx="394430" cy="230811"/>
            </a:xfrm>
            <a:prstGeom prst="ribbon2">
              <a:avLst>
                <a:gd name="adj1" fmla="val 0"/>
                <a:gd name="adj2" fmla="val 25000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6507DA90-EFC4-5B88-4FA6-0F2B311B87DC}"/>
                </a:ext>
              </a:extLst>
            </p:cNvPr>
            <p:cNvSpPr/>
            <p:nvPr/>
          </p:nvSpPr>
          <p:spPr>
            <a:xfrm>
              <a:off x="5706150" y="4131764"/>
              <a:ext cx="276294" cy="279583"/>
            </a:xfrm>
            <a:custGeom>
              <a:avLst/>
              <a:gdLst>
                <a:gd name="connsiteX0" fmla="*/ 0 w 276294"/>
                <a:gd name="connsiteY0" fmla="*/ 111833 h 279583"/>
                <a:gd name="connsiteX1" fmla="*/ 171039 w 276294"/>
                <a:gd name="connsiteY1" fmla="*/ 0 h 279583"/>
                <a:gd name="connsiteX2" fmla="*/ 276294 w 276294"/>
                <a:gd name="connsiteY2" fmla="*/ 174328 h 279583"/>
                <a:gd name="connsiteX3" fmla="*/ 111833 w 276294"/>
                <a:gd name="connsiteY3" fmla="*/ 279583 h 279583"/>
                <a:gd name="connsiteX4" fmla="*/ 0 w 276294"/>
                <a:gd name="connsiteY4" fmla="*/ 111833 h 279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94" h="279583">
                  <a:moveTo>
                    <a:pt x="0" y="111833"/>
                  </a:moveTo>
                  <a:lnTo>
                    <a:pt x="171039" y="0"/>
                  </a:lnTo>
                  <a:lnTo>
                    <a:pt x="276294" y="174328"/>
                  </a:lnTo>
                  <a:lnTo>
                    <a:pt x="111833" y="279583"/>
                  </a:lnTo>
                  <a:lnTo>
                    <a:pt x="0" y="11183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sp>
          <p:nvSpPr>
            <p:cNvPr id="9" name="Band: nach oben gekippt 8">
              <a:extLst>
                <a:ext uri="{FF2B5EF4-FFF2-40B4-BE49-F238E27FC236}">
                  <a16:creationId xmlns:a16="http://schemas.microsoft.com/office/drawing/2014/main" id="{ECC97F45-1E07-B0D5-7C98-2D5EDBE96050}"/>
                </a:ext>
              </a:extLst>
            </p:cNvPr>
            <p:cNvSpPr/>
            <p:nvPr/>
          </p:nvSpPr>
          <p:spPr>
            <a:xfrm rot="17453690" flipV="1">
              <a:off x="5372979" y="4158826"/>
              <a:ext cx="394430" cy="230811"/>
            </a:xfrm>
            <a:prstGeom prst="ribbon2">
              <a:avLst>
                <a:gd name="adj1" fmla="val 0"/>
                <a:gd name="adj2" fmla="val 25000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81B6CCA2-B2E7-9A66-944D-44FBCBD94359}"/>
                </a:ext>
              </a:extLst>
            </p:cNvPr>
            <p:cNvSpPr/>
            <p:nvPr/>
          </p:nvSpPr>
          <p:spPr>
            <a:xfrm rot="3293580">
              <a:off x="5423290" y="4153301"/>
              <a:ext cx="276294" cy="279583"/>
            </a:xfrm>
            <a:custGeom>
              <a:avLst/>
              <a:gdLst>
                <a:gd name="connsiteX0" fmla="*/ 0 w 276294"/>
                <a:gd name="connsiteY0" fmla="*/ 111833 h 279583"/>
                <a:gd name="connsiteX1" fmla="*/ 171039 w 276294"/>
                <a:gd name="connsiteY1" fmla="*/ 0 h 279583"/>
                <a:gd name="connsiteX2" fmla="*/ 276294 w 276294"/>
                <a:gd name="connsiteY2" fmla="*/ 174328 h 279583"/>
                <a:gd name="connsiteX3" fmla="*/ 111833 w 276294"/>
                <a:gd name="connsiteY3" fmla="*/ 279583 h 279583"/>
                <a:gd name="connsiteX4" fmla="*/ 0 w 276294"/>
                <a:gd name="connsiteY4" fmla="*/ 111833 h 279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6294" h="279583">
                  <a:moveTo>
                    <a:pt x="0" y="111833"/>
                  </a:moveTo>
                  <a:lnTo>
                    <a:pt x="171039" y="0"/>
                  </a:lnTo>
                  <a:lnTo>
                    <a:pt x="276294" y="174328"/>
                  </a:lnTo>
                  <a:lnTo>
                    <a:pt x="111833" y="279583"/>
                  </a:lnTo>
                  <a:lnTo>
                    <a:pt x="0" y="11183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sp>
          <p:nvSpPr>
            <p:cNvPr id="11" name="Stern: 10 Zacken 10">
              <a:extLst>
                <a:ext uri="{FF2B5EF4-FFF2-40B4-BE49-F238E27FC236}">
                  <a16:creationId xmlns:a16="http://schemas.microsoft.com/office/drawing/2014/main" id="{4B61F960-0236-97EB-1D79-7FDF042C4BA3}"/>
                </a:ext>
              </a:extLst>
            </p:cNvPr>
            <p:cNvSpPr/>
            <p:nvPr/>
          </p:nvSpPr>
          <p:spPr>
            <a:xfrm>
              <a:off x="5442359" y="3895414"/>
              <a:ext cx="523336" cy="523336"/>
            </a:xfrm>
            <a:prstGeom prst="star10">
              <a:avLst>
                <a:gd name="adj" fmla="val 40633"/>
                <a:gd name="hf" fmla="val 10514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3CF114E3-1148-A8F0-11EA-9BE587F27C77}"/>
                </a:ext>
              </a:extLst>
            </p:cNvPr>
            <p:cNvSpPr/>
            <p:nvPr/>
          </p:nvSpPr>
          <p:spPr>
            <a:xfrm>
              <a:off x="5511278" y="3966042"/>
              <a:ext cx="388148" cy="388148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10B182DE-642F-ECAA-C2EA-9559797839D2}"/>
                </a:ext>
              </a:extLst>
            </p:cNvPr>
            <p:cNvGrpSpPr/>
            <p:nvPr/>
          </p:nvGrpSpPr>
          <p:grpSpPr>
            <a:xfrm>
              <a:off x="5586040" y="4052105"/>
              <a:ext cx="172248" cy="230795"/>
              <a:chOff x="4330725" y="4430226"/>
              <a:chExt cx="293338" cy="393043"/>
            </a:xfrm>
            <a:solidFill>
              <a:schemeClr val="bg1">
                <a:lumMod val="50000"/>
              </a:schemeClr>
            </a:solidFill>
          </p:grpSpPr>
          <p:sp>
            <p:nvSpPr>
              <p:cNvPr id="14" name="Rechteck: abgerundete Ecken 13">
                <a:extLst>
                  <a:ext uri="{FF2B5EF4-FFF2-40B4-BE49-F238E27FC236}">
                    <a16:creationId xmlns:a16="http://schemas.microsoft.com/office/drawing/2014/main" id="{B7EF665E-5266-FA0B-D82A-7B1037FE4C2E}"/>
                  </a:ext>
                </a:extLst>
              </p:cNvPr>
              <p:cNvSpPr/>
              <p:nvPr/>
            </p:nvSpPr>
            <p:spPr>
              <a:xfrm rot="18563620">
                <a:off x="4413908" y="4608181"/>
                <a:ext cx="49548" cy="215914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>
                  <a:defRPr/>
                </a:pPr>
                <a:endParaRPr lang="de-AT">
                  <a:solidFill>
                    <a:srgbClr val="EFF4F7"/>
                  </a:solidFill>
                  <a:latin typeface="Calibri" panose="020F0502020204030204"/>
                </a:endParaRPr>
              </a:p>
            </p:txBody>
          </p:sp>
          <p:sp>
            <p:nvSpPr>
              <p:cNvPr id="15" name="Rechteck: abgerundete Ecken 14">
                <a:extLst>
                  <a:ext uri="{FF2B5EF4-FFF2-40B4-BE49-F238E27FC236}">
                    <a16:creationId xmlns:a16="http://schemas.microsoft.com/office/drawing/2014/main" id="{F6230A13-978C-CA0A-5625-826FE11AE6A4}"/>
                  </a:ext>
                </a:extLst>
              </p:cNvPr>
              <p:cNvSpPr/>
              <p:nvPr/>
            </p:nvSpPr>
            <p:spPr>
              <a:xfrm rot="1964386">
                <a:off x="4578344" y="4430226"/>
                <a:ext cx="45719" cy="393043"/>
              </a:xfrm>
              <a:prstGeom prst="round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>
                  <a:defRPr/>
                </a:pPr>
                <a:endParaRPr lang="de-AT">
                  <a:solidFill>
                    <a:srgbClr val="EFF4F7"/>
                  </a:solidFill>
                  <a:latin typeface="Calibri" panose="020F0502020204030204"/>
                </a:endParaRPr>
              </a:p>
            </p:txBody>
          </p:sp>
        </p:grpSp>
      </p:grpSp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6DC03D42-4DE8-1692-B2C9-374387A79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72937" y="2571751"/>
            <a:ext cx="919569" cy="1008197"/>
            <a:chOff x="-169530" y="2874095"/>
            <a:chExt cx="1723795" cy="1889934"/>
          </a:xfrm>
        </p:grpSpPr>
        <p:sp>
          <p:nvSpPr>
            <p:cNvPr id="16" name="Pfeil: nach oben 15">
              <a:extLst>
                <a:ext uri="{FF2B5EF4-FFF2-40B4-BE49-F238E27FC236}">
                  <a16:creationId xmlns:a16="http://schemas.microsoft.com/office/drawing/2014/main" id="{EAF95BB7-EF33-2E66-B01F-E7B7C385FF8E}"/>
                </a:ext>
              </a:extLst>
            </p:cNvPr>
            <p:cNvSpPr/>
            <p:nvPr/>
          </p:nvSpPr>
          <p:spPr>
            <a:xfrm>
              <a:off x="533573" y="2874095"/>
              <a:ext cx="226307" cy="1889934"/>
            </a:xfrm>
            <a:prstGeom prst="upArrow">
              <a:avLst>
                <a:gd name="adj1" fmla="val 50000"/>
                <a:gd name="adj2" fmla="val 94895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sp>
          <p:nvSpPr>
            <p:cNvPr id="17" name="Pfeil: gebogen 16">
              <a:extLst>
                <a:ext uri="{FF2B5EF4-FFF2-40B4-BE49-F238E27FC236}">
                  <a16:creationId xmlns:a16="http://schemas.microsoft.com/office/drawing/2014/main" id="{F6B2472D-927D-729D-F90A-6FC0FB9EB744}"/>
                </a:ext>
              </a:extLst>
            </p:cNvPr>
            <p:cNvSpPr/>
            <p:nvPr/>
          </p:nvSpPr>
          <p:spPr>
            <a:xfrm>
              <a:off x="756082" y="4078011"/>
              <a:ext cx="798183" cy="683510"/>
            </a:xfrm>
            <a:prstGeom prst="bentArrow">
              <a:avLst>
                <a:gd name="adj1" fmla="val 15710"/>
                <a:gd name="adj2" fmla="val 25000"/>
                <a:gd name="adj3" fmla="val 25000"/>
                <a:gd name="adj4" fmla="val 4375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18" name="Pfeil: gebogen 17">
              <a:extLst>
                <a:ext uri="{FF2B5EF4-FFF2-40B4-BE49-F238E27FC236}">
                  <a16:creationId xmlns:a16="http://schemas.microsoft.com/office/drawing/2014/main" id="{746E9DE8-631D-671A-F64A-5D52AE312C21}"/>
                </a:ext>
              </a:extLst>
            </p:cNvPr>
            <p:cNvSpPr/>
            <p:nvPr/>
          </p:nvSpPr>
          <p:spPr>
            <a:xfrm>
              <a:off x="590471" y="3482342"/>
              <a:ext cx="719201" cy="738994"/>
            </a:xfrm>
            <a:prstGeom prst="bentArrow">
              <a:avLst>
                <a:gd name="adj1" fmla="val 15710"/>
                <a:gd name="adj2" fmla="val 25000"/>
                <a:gd name="adj3" fmla="val 25000"/>
                <a:gd name="adj4" fmla="val 4375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19" name="Pfeil: gebogen 18">
              <a:extLst>
                <a:ext uri="{FF2B5EF4-FFF2-40B4-BE49-F238E27FC236}">
                  <a16:creationId xmlns:a16="http://schemas.microsoft.com/office/drawing/2014/main" id="{831F9A2C-7E09-C3DD-2ED3-240EB0FD5010}"/>
                </a:ext>
              </a:extLst>
            </p:cNvPr>
            <p:cNvSpPr/>
            <p:nvPr/>
          </p:nvSpPr>
          <p:spPr>
            <a:xfrm flipH="1">
              <a:off x="-169530" y="3722677"/>
              <a:ext cx="719200" cy="1038844"/>
            </a:xfrm>
            <a:prstGeom prst="bentArrow">
              <a:avLst>
                <a:gd name="adj1" fmla="val 15710"/>
                <a:gd name="adj2" fmla="val 25000"/>
                <a:gd name="adj3" fmla="val 25000"/>
                <a:gd name="adj4" fmla="val 4375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</p:grpSp>
      <p:grpSp>
        <p:nvGrpSpPr>
          <p:cNvPr id="2065" name="Gruppieren 2064">
            <a:extLst>
              <a:ext uri="{FF2B5EF4-FFF2-40B4-BE49-F238E27FC236}">
                <a16:creationId xmlns:a16="http://schemas.microsoft.com/office/drawing/2014/main" id="{2B560A6F-0DFC-8965-6425-E7894AF73D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90776" y="3906404"/>
            <a:ext cx="1033481" cy="1086096"/>
            <a:chOff x="-418990" y="3822172"/>
            <a:chExt cx="1636694" cy="1720019"/>
          </a:xfrm>
        </p:grpSpPr>
        <p:sp>
          <p:nvSpPr>
            <p:cNvPr id="28" name="Halbbogen 27">
              <a:extLst>
                <a:ext uri="{FF2B5EF4-FFF2-40B4-BE49-F238E27FC236}">
                  <a16:creationId xmlns:a16="http://schemas.microsoft.com/office/drawing/2014/main" id="{CB5BAFD7-624F-99E7-1095-FD0F99E7CD31}"/>
                </a:ext>
              </a:extLst>
            </p:cNvPr>
            <p:cNvSpPr/>
            <p:nvPr/>
          </p:nvSpPr>
          <p:spPr>
            <a:xfrm>
              <a:off x="-418990" y="3822173"/>
              <a:ext cx="1636694" cy="1720018"/>
            </a:xfrm>
            <a:prstGeom prst="blockArc">
              <a:avLst>
                <a:gd name="adj1" fmla="val 10845885"/>
                <a:gd name="adj2" fmla="val 0"/>
                <a:gd name="adj3" fmla="val 15107"/>
              </a:avLst>
            </a:prstGeom>
            <a:solidFill>
              <a:srgbClr val="A4D2A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054" name="Träne 2053">
              <a:extLst>
                <a:ext uri="{FF2B5EF4-FFF2-40B4-BE49-F238E27FC236}">
                  <a16:creationId xmlns:a16="http://schemas.microsoft.com/office/drawing/2014/main" id="{01E676AC-8067-0705-3F63-938FDB961F4D}"/>
                </a:ext>
              </a:extLst>
            </p:cNvPr>
            <p:cNvSpPr/>
            <p:nvPr/>
          </p:nvSpPr>
          <p:spPr>
            <a:xfrm>
              <a:off x="247347" y="4434019"/>
              <a:ext cx="329277" cy="329277"/>
            </a:xfrm>
            <a:prstGeom prst="teardrop">
              <a:avLst>
                <a:gd name="adj" fmla="val 146130"/>
              </a:avLst>
            </a:prstGeom>
            <a:solidFill>
              <a:srgbClr val="A4D2A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cxnSp>
          <p:nvCxnSpPr>
            <p:cNvPr id="2059" name="Gerader Verbinder 2058">
              <a:extLst>
                <a:ext uri="{FF2B5EF4-FFF2-40B4-BE49-F238E27FC236}">
                  <a16:creationId xmlns:a16="http://schemas.microsoft.com/office/drawing/2014/main" id="{7015092E-78DA-48BA-0E31-3B55E9FF7CB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-277062" y="4113185"/>
              <a:ext cx="485472" cy="485473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0" name="Gerader Verbinder 2059">
              <a:extLst>
                <a:ext uri="{FF2B5EF4-FFF2-40B4-BE49-F238E27FC236}">
                  <a16:creationId xmlns:a16="http://schemas.microsoft.com/office/drawing/2014/main" id="{648F61A7-4D4D-F2CD-13A9-A0F9E205D8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2294" y="4113185"/>
              <a:ext cx="485472" cy="485473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1" name="Gerader Verbinder 2060">
              <a:extLst>
                <a:ext uri="{FF2B5EF4-FFF2-40B4-BE49-F238E27FC236}">
                  <a16:creationId xmlns:a16="http://schemas.microsoft.com/office/drawing/2014/main" id="{954BA5FF-8DEC-4B9E-8463-6DB61F3A51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7980" y="3822172"/>
              <a:ext cx="0" cy="590541"/>
            </a:xfrm>
            <a:prstGeom prst="line">
              <a:avLst/>
            </a:prstGeom>
            <a:ln w="571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8121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EU-Finanzrahmen 2028 – 2034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40001" y="1529587"/>
            <a:ext cx="7372509" cy="347703"/>
          </a:xfrm>
        </p:spPr>
        <p:txBody>
          <a:bodyPr/>
          <a:lstStyle/>
          <a:p>
            <a:r>
              <a:rPr lang="de-AT" b="1" dirty="0"/>
              <a:t>Sehr herausfordernde generelle Situation</a:t>
            </a:r>
            <a:r>
              <a:rPr lang="de-AT" dirty="0"/>
              <a:t>: national und international</a:t>
            </a:r>
          </a:p>
        </p:txBody>
      </p:sp>
      <p:sp>
        <p:nvSpPr>
          <p:cNvPr id="5" name="Foliennummernplatzhalt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11B627B3-DDB7-5413-D7E4-3DE1895A5070}"/>
              </a:ext>
            </a:extLst>
          </p:cNvPr>
          <p:cNvSpPr txBox="1">
            <a:spLocks/>
          </p:cNvSpPr>
          <p:nvPr/>
        </p:nvSpPr>
        <p:spPr>
          <a:xfrm>
            <a:off x="540001" y="2167334"/>
            <a:ext cx="8227732" cy="108883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Große Anstrengungen und </a:t>
            </a:r>
            <a:r>
              <a:rPr kumimoji="0" lang="de-AT" sz="1800" b="0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Kompromisse für Einstimmigkeit erforderlich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504000" marR="0" lvl="1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Corbel" panose="020B0503020204020204" pitchFamily="34" charset="0"/>
              <a:buChar char="−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Einige MS: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effizienter, kleinerer EU-Haushalt: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AT, DE, FI, NL, SE</a:t>
            </a:r>
          </a:p>
          <a:p>
            <a:pPr marL="504000" marR="0" lvl="1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Viele MS: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angemessener EU-Haushalt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notwendig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u. a. EL, ES, FR, IT, PL, RO</a:t>
            </a: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BCB50E2-E227-ECE9-BF35-995453FFD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5757760" y="3356178"/>
            <a:ext cx="2344692" cy="1729772"/>
            <a:chOff x="5724865" y="3258630"/>
            <a:chExt cx="2344692" cy="1729772"/>
          </a:xfrm>
        </p:grpSpPr>
        <p:sp>
          <p:nvSpPr>
            <p:cNvPr id="6" name="Textfeld 5">
              <a:extLst>
                <a:ext uri="{FF2B5EF4-FFF2-40B4-BE49-F238E27FC236}">
                  <a16:creationId xmlns:a16="http://schemas.microsoft.com/office/drawing/2014/main" id="{3A31C154-831B-AA95-A443-F08D9559AD3B}"/>
                </a:ext>
              </a:extLst>
            </p:cNvPr>
            <p:cNvSpPr txBox="1"/>
            <p:nvPr/>
          </p:nvSpPr>
          <p:spPr>
            <a:xfrm>
              <a:off x="5724865" y="4788347"/>
              <a:ext cx="2344692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717550" algn="l"/>
                </a:tabLst>
                <a:defRPr/>
              </a:pPr>
              <a:r>
                <a:rPr kumimoji="0" lang="de-AT" sz="7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Foto: Europa-Gebäude, Sitz des Rats (Quelle: Wikipedia)</a:t>
              </a:r>
            </a:p>
          </p:txBody>
        </p:sp>
        <p:pic>
          <p:nvPicPr>
            <p:cNvPr id="7" name="Grafik 6" descr="Europa-Gebäude; Quelle: https://de.wikipedia.org/wiki/Datei:Europa_building_February_2016.jpg">
              <a:extLst>
                <a:ext uri="{FF2B5EF4-FFF2-40B4-BE49-F238E27FC236}">
                  <a16:creationId xmlns:a16="http://schemas.microsoft.com/office/drawing/2014/main" id="{04C8F3F6-5EE8-EC96-6E24-1456F3D3B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24865" y="3258630"/>
              <a:ext cx="2280603" cy="15318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62533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2DD726-50CE-18CC-5E33-1319F757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Landwirtschaftliches Wissens- und Innovationssystem (AKIS)</a:t>
            </a:r>
            <a:br>
              <a:rPr lang="de-AT" dirty="0"/>
            </a:br>
            <a:r>
              <a:rPr lang="de-AT" dirty="0"/>
              <a:t>– Zentrale Elemente (Art. 20 GAP-VO)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11CC5D-E42E-26A2-F8B4-4645D68E60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9750" y="1733909"/>
            <a:ext cx="7978776" cy="2942867"/>
          </a:xfrm>
        </p:spPr>
        <p:txBody>
          <a:bodyPr/>
          <a:lstStyle/>
          <a:p>
            <a:pPr marL="342892" indent="-342892">
              <a:buFont typeface="+mj-lt"/>
              <a:buAutoNum type="alphaLcParenR"/>
            </a:pPr>
            <a:r>
              <a:rPr lang="de-AT" dirty="0"/>
              <a:t> </a:t>
            </a:r>
            <a:r>
              <a:rPr lang="de-AT" b="1" dirty="0"/>
              <a:t>Vernetzung &amp; Wissenstransfer </a:t>
            </a:r>
            <a:r>
              <a:rPr lang="de-AT" dirty="0"/>
              <a:t>zwischen Forschung, Beratung und Praxis</a:t>
            </a:r>
          </a:p>
          <a:p>
            <a:pPr marL="342892" indent="-342892">
              <a:buFont typeface="+mj-lt"/>
              <a:buAutoNum type="alphaLcParenR"/>
            </a:pPr>
            <a:r>
              <a:rPr lang="de-AT" dirty="0"/>
              <a:t> Zugang zu </a:t>
            </a:r>
            <a:r>
              <a:rPr lang="de-AT" b="1" dirty="0"/>
              <a:t>unabhängiger und qualifizierter Beratung </a:t>
            </a:r>
            <a:r>
              <a:rPr lang="de-AT" dirty="0"/>
              <a:t>verbessern</a:t>
            </a:r>
          </a:p>
          <a:p>
            <a:pPr marL="342892" indent="-342892">
              <a:buFont typeface="+mj-lt"/>
              <a:buAutoNum type="alphaLcParenR"/>
            </a:pPr>
            <a:r>
              <a:rPr lang="de-AT" dirty="0"/>
              <a:t> Unterstützung von </a:t>
            </a:r>
            <a:r>
              <a:rPr lang="de-AT" b="1" dirty="0"/>
              <a:t>Innovation</a:t>
            </a:r>
            <a:r>
              <a:rPr lang="de-AT" dirty="0"/>
              <a:t>, insbesondere EIP-AGRI </a:t>
            </a:r>
          </a:p>
          <a:p>
            <a:pPr marL="342892" indent="-342892">
              <a:buFont typeface="+mj-lt"/>
              <a:buAutoNum type="alphaLcParenR"/>
            </a:pPr>
            <a:r>
              <a:rPr lang="de-AT" dirty="0"/>
              <a:t> </a:t>
            </a:r>
            <a:r>
              <a:rPr lang="de-AT" b="1" dirty="0"/>
              <a:t>Verbreitung von Forschungsergebnissen </a:t>
            </a:r>
            <a:r>
              <a:rPr lang="de-AT" dirty="0"/>
              <a:t>sowie Best Practices</a:t>
            </a:r>
          </a:p>
          <a:p>
            <a:pPr marL="342892" indent="-342892">
              <a:buFont typeface="+mj-lt"/>
              <a:buAutoNum type="alphaLcParenR"/>
            </a:pPr>
            <a:r>
              <a:rPr lang="de-AT" dirty="0"/>
              <a:t> </a:t>
            </a:r>
            <a:r>
              <a:rPr lang="de-AT" b="1" dirty="0"/>
              <a:t>Abstimmung</a:t>
            </a:r>
            <a:r>
              <a:rPr lang="de-AT" dirty="0"/>
              <a:t> der NRPP-Maßnahmen </a:t>
            </a:r>
            <a:r>
              <a:rPr lang="de-AT" b="1" dirty="0"/>
              <a:t>mit nationalen Maßnahmen</a:t>
            </a:r>
          </a:p>
          <a:p>
            <a:pPr marL="342892" indent="-342892">
              <a:buFont typeface="+mj-lt"/>
              <a:buAutoNum type="alphaLcParenR"/>
            </a:pPr>
            <a:r>
              <a:rPr lang="de-AT" dirty="0"/>
              <a:t> Einrichtung eines </a:t>
            </a:r>
            <a:r>
              <a:rPr lang="de-AT" b="1" dirty="0"/>
              <a:t>Beratungssystems für Betriebe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A444E2-485B-B402-2DBB-DB560E0EB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30</a:t>
            </a:fld>
            <a:endParaRPr lang="de-AT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4783F15-0080-3051-00C4-B0F9A147D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994" r="19771"/>
          <a:stretch/>
        </p:blipFill>
        <p:spPr>
          <a:xfrm>
            <a:off x="7310629" y="2503170"/>
            <a:ext cx="1544756" cy="170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844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2DD726-50CE-18CC-5E33-1319F7571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AKIS – Wissensaustausch &amp; Innovation (Art. 19 GAP-VO)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11CC5D-E42E-26A2-F8B4-4645D68E60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i="1" dirty="0"/>
              <a:t>Die Mitgliedstaaten gewähren Unterstützung für </a:t>
            </a:r>
            <a:r>
              <a:rPr lang="de-AT" b="1" i="1" dirty="0"/>
              <a:t>Wissensaustausch und Innovation in der Land- und Forstwirtschaft und in ländlichen Gebieten </a:t>
            </a:r>
            <a:r>
              <a:rPr lang="de-AT" i="1" dirty="0"/>
              <a:t>unter den in diesem Artikel festgelegten Bedingungen. Die Mitgliedstaaten gewähren Unterstützung</a:t>
            </a:r>
          </a:p>
          <a:p>
            <a:pPr marL="0" indent="0">
              <a:buNone/>
            </a:pPr>
            <a:r>
              <a:rPr lang="de-AT" i="1" dirty="0"/>
              <a:t>a) für die </a:t>
            </a:r>
            <a:r>
              <a:rPr lang="de-AT" b="1" i="1" dirty="0"/>
              <a:t>Vorbereitung und Umsetzung der Projekte der operationellen Gruppen der EIP-AGRI</a:t>
            </a:r>
            <a:r>
              <a:rPr lang="de-AT" i="1" dirty="0"/>
              <a:t> sowie für Aktionen zur Gewährleistung einer breiteren Nutzung der Projektergebnisse;</a:t>
            </a:r>
          </a:p>
          <a:p>
            <a:pPr marL="0" indent="0">
              <a:buNone/>
            </a:pPr>
            <a:r>
              <a:rPr lang="de-AT" i="1" dirty="0"/>
              <a:t>b) für </a:t>
            </a:r>
            <a:r>
              <a:rPr lang="de-AT" b="1" i="1" dirty="0"/>
              <a:t>Aktionen zur Förderung von Innovation, Schulung und Beratung, Kompetenzentwicklung, Beratungsdiensten und anderen Formen des Wissensaustauschs und der Verbreitung von Informationen.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A444E2-485B-B402-2DBB-DB560E0EB9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744723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DB38A05-C550-82AD-6E8A-D2E56FE8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Europäische Innovationspartnerschaft (EIP-AGRI, Art.19) 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C22CB3A-3003-067C-57E1-7BE743DC71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31456" y="1226166"/>
            <a:ext cx="6536106" cy="38698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</a:pPr>
            <a:r>
              <a:rPr lang="de-AT" b="1" dirty="0">
                <a:solidFill>
                  <a:schemeClr val="accent2"/>
                </a:solidFill>
              </a:rPr>
              <a:t>verpflichtend</a:t>
            </a:r>
            <a:r>
              <a:rPr lang="de-AT" dirty="0">
                <a:solidFill>
                  <a:schemeClr val="accent2"/>
                </a:solidFill>
              </a:rPr>
              <a:t> vorgesehen (aus den nicht vorab zugeteilten Mitteln)</a:t>
            </a:r>
          </a:p>
          <a:p>
            <a:pPr>
              <a:lnSpc>
                <a:spcPct val="100000"/>
              </a:lnSpc>
              <a:spcAft>
                <a:spcPts val="0"/>
              </a:spcAft>
              <a:buClr>
                <a:schemeClr val="accent2"/>
              </a:buClr>
            </a:pPr>
            <a:r>
              <a:rPr lang="de-AT" b="1" dirty="0">
                <a:solidFill>
                  <a:schemeClr val="accent2"/>
                </a:solidFill>
              </a:rPr>
              <a:t>Interaktives Innovationsmodell </a:t>
            </a:r>
            <a:r>
              <a:rPr lang="de-AT" dirty="0">
                <a:solidFill>
                  <a:schemeClr val="accent2"/>
                </a:solidFill>
              </a:rPr>
              <a:t>mit Multi-Akteurs-Ansatz </a:t>
            </a:r>
            <a:br>
              <a:rPr lang="de-AT" dirty="0">
                <a:solidFill>
                  <a:schemeClr val="accent2"/>
                </a:solidFill>
              </a:rPr>
            </a:br>
            <a:r>
              <a:rPr lang="de-AT" dirty="0">
                <a:solidFill>
                  <a:schemeClr val="accent2"/>
                </a:solidFill>
              </a:rPr>
              <a:t>sicher gestellt</a:t>
            </a:r>
            <a:endParaRPr lang="de-AT" b="1" dirty="0">
              <a:solidFill>
                <a:schemeClr val="accent2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de-AT" dirty="0">
              <a:solidFill>
                <a:schemeClr val="accent2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7AF7D2-55F9-4C4D-8073-A5384A3A8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378">
              <a:defRPr/>
            </a:pPr>
            <a:fld id="{1206269C-C24E-4E80-9A4B-E7E19BB59A67}" type="slidenum">
              <a:rPr lang="en-GB">
                <a:solidFill>
                  <a:srgbClr val="000000"/>
                </a:solidFill>
              </a:rPr>
              <a:pPr defTabSz="914378">
                <a:defRPr/>
              </a:pPr>
              <a:t>32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A499180E-ABA3-7054-AEB5-4A7A540C8008}"/>
              </a:ext>
            </a:extLst>
          </p:cNvPr>
          <p:cNvSpPr txBox="1">
            <a:spLocks/>
          </p:cNvSpPr>
          <p:nvPr/>
        </p:nvSpPr>
        <p:spPr>
          <a:xfrm>
            <a:off x="3454423" y="2404888"/>
            <a:ext cx="5431700" cy="7911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>
              <a:lnSpc>
                <a:spcPct val="100000"/>
              </a:lnSpc>
              <a:spcAft>
                <a:spcPts val="0"/>
              </a:spcAft>
              <a:buClr>
                <a:srgbClr val="B92B06"/>
              </a:buClr>
              <a:buNone/>
              <a:defRPr/>
            </a:pPr>
            <a:r>
              <a:rPr lang="de-AT" b="1" dirty="0">
                <a:solidFill>
                  <a:srgbClr val="5184A2"/>
                </a:solidFill>
              </a:rPr>
              <a:t>Weiterentwicklung:</a:t>
            </a:r>
          </a:p>
          <a:p>
            <a:pPr marL="503987" lvl="1" indent="-251994" defTabSz="914378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Gewährleistung einer </a:t>
            </a:r>
            <a:r>
              <a:rPr lang="de-AT" sz="1600" b="1" dirty="0">
                <a:solidFill>
                  <a:srgbClr val="EFF4F7">
                    <a:lumMod val="10000"/>
                  </a:srgbClr>
                </a:solidFill>
              </a:rPr>
              <a:t>breiteren Nutzung </a:t>
            </a: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der Ergebnisse</a:t>
            </a:r>
          </a:p>
          <a:p>
            <a:pPr marL="503987" lvl="1" indent="-251994" defTabSz="914378">
              <a:lnSpc>
                <a:spcPct val="100000"/>
              </a:lnSpc>
              <a:spcAft>
                <a:spcPts val="0"/>
              </a:spcAft>
              <a:buFont typeface="Symbol" panose="05050102010706020507" pitchFamily="18" charset="2"/>
              <a:buChar char="-"/>
              <a:defRPr/>
            </a:pP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Sicherstellung der </a:t>
            </a:r>
            <a:r>
              <a:rPr lang="de-AT" sz="1600" b="1" dirty="0">
                <a:solidFill>
                  <a:srgbClr val="EFF4F7">
                    <a:lumMod val="10000"/>
                  </a:srgbClr>
                </a:solidFill>
              </a:rPr>
              <a:t>Verbreitung</a:t>
            </a: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 der wichtigsten </a:t>
            </a:r>
            <a:r>
              <a:rPr lang="de-AT" sz="1600" b="1" dirty="0">
                <a:solidFill>
                  <a:srgbClr val="EFF4F7">
                    <a:lumMod val="10000"/>
                  </a:srgbClr>
                </a:solidFill>
              </a:rPr>
              <a:t>Ergebnisse</a:t>
            </a: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 </a:t>
            </a:r>
            <a:r>
              <a:rPr lang="de-AT" sz="1600" b="1" dirty="0">
                <a:solidFill>
                  <a:srgbClr val="EFF4F7">
                    <a:lumMod val="10000"/>
                  </a:srgbClr>
                </a:solidFill>
              </a:rPr>
              <a:t>über praxisorientierte Kanäle mit Fokus</a:t>
            </a: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 auf die </a:t>
            </a:r>
            <a:r>
              <a:rPr lang="de-AT" sz="1600" b="1" dirty="0">
                <a:solidFill>
                  <a:srgbClr val="EFF4F7">
                    <a:lumMod val="10000"/>
                  </a:srgbClr>
                </a:solidFill>
              </a:rPr>
              <a:t>praktischen</a:t>
            </a: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, </a:t>
            </a:r>
            <a:r>
              <a:rPr lang="de-AT" sz="1600" b="1" dirty="0">
                <a:solidFill>
                  <a:srgbClr val="EFF4F7">
                    <a:lumMod val="10000"/>
                  </a:srgbClr>
                </a:solidFill>
              </a:rPr>
              <a:t>innovativen</a:t>
            </a:r>
            <a:r>
              <a:rPr lang="de-AT" sz="1600" dirty="0">
                <a:solidFill>
                  <a:srgbClr val="EFF4F7">
                    <a:lumMod val="10000"/>
                  </a:srgbClr>
                </a:solidFill>
              </a:rPr>
              <a:t> Lösungen </a:t>
            </a:r>
          </a:p>
          <a:p>
            <a:pPr marL="0" indent="0" defTabSz="914378">
              <a:spcAft>
                <a:spcPts val="600"/>
              </a:spcAft>
              <a:buClr>
                <a:srgbClr val="B92B06"/>
              </a:buClr>
              <a:buNone/>
              <a:defRPr/>
            </a:pPr>
            <a:endParaRPr lang="de-AT" dirty="0">
              <a:solidFill>
                <a:srgbClr val="EFF4F7">
                  <a:lumMod val="10000"/>
                </a:srgbClr>
              </a:solidFill>
            </a:endParaRPr>
          </a:p>
        </p:txBody>
      </p:sp>
      <p:sp>
        <p:nvSpPr>
          <p:cNvPr id="21" name="Textplatzhalter 1">
            <a:extLst>
              <a:ext uri="{FF2B5EF4-FFF2-40B4-BE49-F238E27FC236}">
                <a16:creationId xmlns:a16="http://schemas.microsoft.com/office/drawing/2014/main" id="{E1487EDC-5DA7-6AB8-2FD4-F421AD8CAE53}"/>
              </a:ext>
            </a:extLst>
          </p:cNvPr>
          <p:cNvSpPr txBox="1">
            <a:spLocks/>
          </p:cNvSpPr>
          <p:nvPr/>
        </p:nvSpPr>
        <p:spPr>
          <a:xfrm>
            <a:off x="4413708" y="3915968"/>
            <a:ext cx="4679112" cy="106132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>
              <a:spcAft>
                <a:spcPts val="600"/>
              </a:spcAft>
              <a:buClr>
                <a:srgbClr val="B92B06"/>
              </a:buClr>
              <a:buNone/>
              <a:defRPr/>
            </a:pPr>
            <a:r>
              <a:rPr lang="de-AT" b="1" dirty="0">
                <a:solidFill>
                  <a:srgbClr val="EFF4F7">
                    <a:lumMod val="75000"/>
                  </a:srgbClr>
                </a:solidFill>
              </a:rPr>
              <a:t>EIP Forst und auch Innovationen im ländlichen Raum (EIP Rural)</a:t>
            </a:r>
            <a:r>
              <a:rPr lang="de-AT" dirty="0">
                <a:solidFill>
                  <a:srgbClr val="EFF4F7">
                    <a:lumMod val="75000"/>
                  </a:srgbClr>
                </a:solidFill>
              </a:rPr>
              <a:t> möglich</a:t>
            </a:r>
            <a:br>
              <a:rPr lang="de-AT" dirty="0">
                <a:solidFill>
                  <a:srgbClr val="EFF4F7">
                    <a:lumMod val="75000"/>
                  </a:srgbClr>
                </a:solidFill>
              </a:rPr>
            </a:br>
            <a:endParaRPr lang="de-AT" sz="1600" dirty="0">
              <a:solidFill>
                <a:srgbClr val="EFF4F7">
                  <a:lumMod val="10000"/>
                </a:srgbClr>
              </a:solidFill>
            </a:endParaRP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4EC52858-B87F-B019-E94F-D97B2DFA7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362071" flipH="1">
            <a:off x="210503" y="1113809"/>
            <a:ext cx="3786414" cy="4022001"/>
            <a:chOff x="1764529" y="372747"/>
            <a:chExt cx="4437157" cy="4713233"/>
          </a:xfrm>
        </p:grpSpPr>
        <p:sp>
          <p:nvSpPr>
            <p:cNvPr id="22" name="Kreis: nicht ausgefüllt 21">
              <a:extLst>
                <a:ext uri="{FF2B5EF4-FFF2-40B4-BE49-F238E27FC236}">
                  <a16:creationId xmlns:a16="http://schemas.microsoft.com/office/drawing/2014/main" id="{FFC4A98F-D471-704A-66E0-B430641A77E8}"/>
                </a:ext>
              </a:extLst>
            </p:cNvPr>
            <p:cNvSpPr/>
            <p:nvPr/>
          </p:nvSpPr>
          <p:spPr>
            <a:xfrm>
              <a:off x="1914970" y="3033817"/>
              <a:ext cx="1920050" cy="1920050"/>
            </a:xfrm>
            <a:prstGeom prst="donut">
              <a:avLst>
                <a:gd name="adj" fmla="val 13820"/>
              </a:avLst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3" name="Kreis: nicht ausgefüllt 22">
              <a:extLst>
                <a:ext uri="{FF2B5EF4-FFF2-40B4-BE49-F238E27FC236}">
                  <a16:creationId xmlns:a16="http://schemas.microsoft.com/office/drawing/2014/main" id="{E5FEA8AA-836D-82DD-4FAA-0C65383E3343}"/>
                </a:ext>
              </a:extLst>
            </p:cNvPr>
            <p:cNvSpPr/>
            <p:nvPr/>
          </p:nvSpPr>
          <p:spPr>
            <a:xfrm>
              <a:off x="3026129" y="1788265"/>
              <a:ext cx="1920050" cy="1920050"/>
            </a:xfrm>
            <a:prstGeom prst="donut">
              <a:avLst>
                <a:gd name="adj" fmla="val 13820"/>
              </a:avLst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4" name="Kreis: nicht ausgefüllt 23">
              <a:extLst>
                <a:ext uri="{FF2B5EF4-FFF2-40B4-BE49-F238E27FC236}">
                  <a16:creationId xmlns:a16="http://schemas.microsoft.com/office/drawing/2014/main" id="{269B4C4C-D2BB-8AC2-8BFB-147A96DA304E}"/>
                </a:ext>
              </a:extLst>
            </p:cNvPr>
            <p:cNvSpPr/>
            <p:nvPr/>
          </p:nvSpPr>
          <p:spPr>
            <a:xfrm>
              <a:off x="4137287" y="542713"/>
              <a:ext cx="1920050" cy="1920050"/>
            </a:xfrm>
            <a:prstGeom prst="donut">
              <a:avLst>
                <a:gd name="adj" fmla="val 13820"/>
              </a:avLst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049" name="Pfeil: gebogen 2048">
              <a:extLst>
                <a:ext uri="{FF2B5EF4-FFF2-40B4-BE49-F238E27FC236}">
                  <a16:creationId xmlns:a16="http://schemas.microsoft.com/office/drawing/2014/main" id="{2F1AD0D2-46CD-B084-7F85-AFD33FED5E02}"/>
                </a:ext>
              </a:extLst>
            </p:cNvPr>
            <p:cNvSpPr/>
            <p:nvPr/>
          </p:nvSpPr>
          <p:spPr>
            <a:xfrm rot="9663773">
              <a:off x="1764529" y="2887575"/>
              <a:ext cx="2225019" cy="2198405"/>
            </a:xfrm>
            <a:prstGeom prst="circularArrow">
              <a:avLst>
                <a:gd name="adj1" fmla="val 11873"/>
                <a:gd name="adj2" fmla="val 999446"/>
                <a:gd name="adj3" fmla="val 20226975"/>
                <a:gd name="adj4" fmla="val 9474587"/>
                <a:gd name="adj5" fmla="val 125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6" name="Pfeil: gebogen 25">
              <a:extLst>
                <a:ext uri="{FF2B5EF4-FFF2-40B4-BE49-F238E27FC236}">
                  <a16:creationId xmlns:a16="http://schemas.microsoft.com/office/drawing/2014/main" id="{8F7A0612-8930-BD1F-4444-365E9BD38EB1}"/>
                </a:ext>
              </a:extLst>
            </p:cNvPr>
            <p:cNvSpPr/>
            <p:nvPr/>
          </p:nvSpPr>
          <p:spPr>
            <a:xfrm rot="5205007" flipV="1">
              <a:off x="2882569" y="1627287"/>
              <a:ext cx="2248550" cy="2255863"/>
            </a:xfrm>
            <a:prstGeom prst="circularArrow">
              <a:avLst>
                <a:gd name="adj1" fmla="val 11873"/>
                <a:gd name="adj2" fmla="val 999446"/>
                <a:gd name="adj3" fmla="val 20226975"/>
                <a:gd name="adj4" fmla="val 9159660"/>
                <a:gd name="adj5" fmla="val 125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  <p:sp>
          <p:nvSpPr>
            <p:cNvPr id="29" name="Pfeil: gebogen 28">
              <a:extLst>
                <a:ext uri="{FF2B5EF4-FFF2-40B4-BE49-F238E27FC236}">
                  <a16:creationId xmlns:a16="http://schemas.microsoft.com/office/drawing/2014/main" id="{FD428F34-3413-75CF-1140-D96F5CCD630E}"/>
                </a:ext>
              </a:extLst>
            </p:cNvPr>
            <p:cNvSpPr/>
            <p:nvPr/>
          </p:nvSpPr>
          <p:spPr>
            <a:xfrm rot="9663773">
              <a:off x="3977947" y="372747"/>
              <a:ext cx="2223739" cy="2248496"/>
            </a:xfrm>
            <a:prstGeom prst="circularArrow">
              <a:avLst>
                <a:gd name="adj1" fmla="val 11873"/>
                <a:gd name="adj2" fmla="val 999446"/>
                <a:gd name="adj3" fmla="val 20226975"/>
                <a:gd name="adj4" fmla="val 9879154"/>
                <a:gd name="adj5" fmla="val 125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000000"/>
                </a:solidFill>
                <a:latin typeface="Calibri" panose="020F0502020204030204"/>
              </a:endParaRPr>
            </a:p>
          </p:txBody>
        </p:sp>
      </p:grpSp>
      <p:sp>
        <p:nvSpPr>
          <p:cNvPr id="2048" name="Pfeil: Chevron 2047">
            <a:extLst>
              <a:ext uri="{FF2B5EF4-FFF2-40B4-BE49-F238E27FC236}">
                <a16:creationId xmlns:a16="http://schemas.microsoft.com/office/drawing/2014/main" id="{66770D73-76B3-73F7-1751-F9D4065D1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6282" y="1570614"/>
            <a:ext cx="581024" cy="525228"/>
          </a:xfrm>
          <a:prstGeom prst="chevron">
            <a:avLst/>
          </a:prstGeom>
          <a:solidFill>
            <a:srgbClr val="0063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51" name="Pfeil: Chevron 2050">
            <a:extLst>
              <a:ext uri="{FF2B5EF4-FFF2-40B4-BE49-F238E27FC236}">
                <a16:creationId xmlns:a16="http://schemas.microsoft.com/office/drawing/2014/main" id="{6B14E45B-F73D-66F3-7DCF-3FF3B6ED2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40628" y="2758524"/>
            <a:ext cx="581024" cy="525228"/>
          </a:xfrm>
          <a:prstGeom prst="chevron">
            <a:avLst/>
          </a:prstGeom>
          <a:solidFill>
            <a:srgbClr val="5184A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 dirty="0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53" name="Pfeil: Chevron 2052">
            <a:extLst>
              <a:ext uri="{FF2B5EF4-FFF2-40B4-BE49-F238E27FC236}">
                <a16:creationId xmlns:a16="http://schemas.microsoft.com/office/drawing/2014/main" id="{05AC0246-492E-F594-5D3E-2362A5390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17382" y="4009283"/>
            <a:ext cx="581024" cy="525228"/>
          </a:xfrm>
          <a:prstGeom prst="chevron">
            <a:avLst/>
          </a:prstGeom>
          <a:solidFill>
            <a:srgbClr val="9EBC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6F5E5214-423B-2E90-DF64-ED74C90C4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20000">
            <a:off x="1685904" y="2999221"/>
            <a:ext cx="482432" cy="51828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>
              <a:solidFill>
                <a:srgbClr val="EFF4F7"/>
              </a:solidFill>
              <a:latin typeface="Calibri" panose="020F0502020204030204"/>
            </a:endParaRPr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CF0F629E-C8A4-46F9-7616-EB4E98BFA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720000">
            <a:off x="2161420" y="2828560"/>
            <a:ext cx="482432" cy="51828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>
              <a:solidFill>
                <a:srgbClr val="EFF4F7"/>
              </a:solidFill>
              <a:latin typeface="Calibri" panose="020F0502020204030204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6F733C6-F764-EFDE-00E8-FF31175BC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8429" y="1500358"/>
            <a:ext cx="958728" cy="958728"/>
          </a:xfrm>
          <a:prstGeom prst="ellipse">
            <a:avLst/>
          </a:prstGeom>
          <a:solidFill>
            <a:schemeClr val="bg2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>
              <a:solidFill>
                <a:srgbClr val="EFF4F7"/>
              </a:solidFill>
              <a:latin typeface="Calibri" panose="020F0502020204030204"/>
            </a:endParaRP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7AD8E10F-7E0A-930B-16A8-BAF96CB9F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6221" y="1642386"/>
            <a:ext cx="113964" cy="42991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>
              <a:solidFill>
                <a:srgbClr val="EFF4F7"/>
              </a:solidFill>
              <a:latin typeface="Calibri" panose="020F0502020204030204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FF5B631-2D43-1686-6D15-5BC5E31C3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0661" y="2134699"/>
            <a:ext cx="105084" cy="1050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endParaRPr lang="de-AT">
              <a:solidFill>
                <a:srgbClr val="EFF4F7"/>
              </a:solidFill>
              <a:latin typeface="Calibri" panose="020F0502020204030204"/>
            </a:endParaRPr>
          </a:p>
        </p:txBody>
      </p:sp>
      <p:grpSp>
        <p:nvGrpSpPr>
          <p:cNvPr id="2054" name="Gruppieren 2053">
            <a:extLst>
              <a:ext uri="{FF2B5EF4-FFF2-40B4-BE49-F238E27FC236}">
                <a16:creationId xmlns:a16="http://schemas.microsoft.com/office/drawing/2014/main" id="{D9C9C741-A6A8-3C11-E4C6-05909C0F8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3600000">
            <a:off x="2726664" y="3752213"/>
            <a:ext cx="410665" cy="1051102"/>
            <a:chOff x="-4657013" y="2028093"/>
            <a:chExt cx="545913" cy="1397271"/>
          </a:xfrm>
        </p:grpSpPr>
        <p:sp>
          <p:nvSpPr>
            <p:cNvPr id="14" name="Gleichschenkliges Dreieck 13">
              <a:extLst>
                <a:ext uri="{FF2B5EF4-FFF2-40B4-BE49-F238E27FC236}">
                  <a16:creationId xmlns:a16="http://schemas.microsoft.com/office/drawing/2014/main" id="{54260685-B172-D731-E3F9-863B47F932C9}"/>
                </a:ext>
              </a:extLst>
            </p:cNvPr>
            <p:cNvSpPr/>
            <p:nvPr/>
          </p:nvSpPr>
          <p:spPr>
            <a:xfrm>
              <a:off x="-4657010" y="2028093"/>
              <a:ext cx="545910" cy="199443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BDD819DC-DFDD-6057-AF6E-8BDC858D30CB}"/>
                </a:ext>
              </a:extLst>
            </p:cNvPr>
            <p:cNvSpPr/>
            <p:nvPr/>
          </p:nvSpPr>
          <p:spPr>
            <a:xfrm>
              <a:off x="-4657010" y="2225986"/>
              <a:ext cx="545910" cy="29202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sp>
          <p:nvSpPr>
            <p:cNvPr id="16" name="Rechtwinkliges Dreieck 15">
              <a:extLst>
                <a:ext uri="{FF2B5EF4-FFF2-40B4-BE49-F238E27FC236}">
                  <a16:creationId xmlns:a16="http://schemas.microsoft.com/office/drawing/2014/main" id="{78671596-7CD4-8893-256F-D30CB8F66707}"/>
                </a:ext>
              </a:extLst>
            </p:cNvPr>
            <p:cNvSpPr/>
            <p:nvPr/>
          </p:nvSpPr>
          <p:spPr>
            <a:xfrm rot="16200000" flipH="1">
              <a:off x="-4583032" y="2444034"/>
              <a:ext cx="397953" cy="545910"/>
            </a:xfrm>
            <a:prstGeom prst="rtTriangl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sp>
          <p:nvSpPr>
            <p:cNvPr id="17" name="Gleichschenkliges Dreieck 16">
              <a:extLst>
                <a:ext uri="{FF2B5EF4-FFF2-40B4-BE49-F238E27FC236}">
                  <a16:creationId xmlns:a16="http://schemas.microsoft.com/office/drawing/2014/main" id="{1A1EA282-2D95-BEFC-AE82-DE08F3FFF292}"/>
                </a:ext>
              </a:extLst>
            </p:cNvPr>
            <p:cNvSpPr/>
            <p:nvPr/>
          </p:nvSpPr>
          <p:spPr>
            <a:xfrm rot="5400000">
              <a:off x="-4677821" y="2595765"/>
              <a:ext cx="307021" cy="265406"/>
            </a:xfrm>
            <a:prstGeom prst="triangle">
              <a:avLst>
                <a:gd name="adj" fmla="val 6556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87E241D-DF41-2A55-D696-8F178C893CCB}"/>
                </a:ext>
              </a:extLst>
            </p:cNvPr>
            <p:cNvSpPr/>
            <p:nvPr/>
          </p:nvSpPr>
          <p:spPr>
            <a:xfrm>
              <a:off x="-4482290" y="2245050"/>
              <a:ext cx="214036" cy="21403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>
                <a:defRPr/>
              </a:pPr>
              <a:endParaRPr lang="de-AT">
                <a:solidFill>
                  <a:srgbClr val="EFF4F7"/>
                </a:solidFill>
                <a:latin typeface="Calibri" panose="020F0502020204030204"/>
              </a:endParaRPr>
            </a:p>
          </p:txBody>
        </p: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409A26AD-8C59-CE0F-3076-60A866660360}"/>
                </a:ext>
              </a:extLst>
            </p:cNvPr>
            <p:cNvCxnSpPr/>
            <p:nvPr/>
          </p:nvCxnSpPr>
          <p:spPr>
            <a:xfrm>
              <a:off x="-4592472" y="2915966"/>
              <a:ext cx="0" cy="333998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41E25432-01FF-D48B-1C9A-756F24E6368C}"/>
                </a:ext>
              </a:extLst>
            </p:cNvPr>
            <p:cNvCxnSpPr/>
            <p:nvPr/>
          </p:nvCxnSpPr>
          <p:spPr>
            <a:xfrm>
              <a:off x="-4220283" y="2915966"/>
              <a:ext cx="0" cy="333998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F4856193-17C1-5100-279D-CF640FE820A1}"/>
                </a:ext>
              </a:extLst>
            </p:cNvPr>
            <p:cNvCxnSpPr>
              <a:cxnSpLocks/>
            </p:cNvCxnSpPr>
            <p:nvPr/>
          </p:nvCxnSpPr>
          <p:spPr>
            <a:xfrm>
              <a:off x="-4482290" y="3017112"/>
              <a:ext cx="0" cy="408252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0" name="Gerader Verbinder 2049">
              <a:extLst>
                <a:ext uri="{FF2B5EF4-FFF2-40B4-BE49-F238E27FC236}">
                  <a16:creationId xmlns:a16="http://schemas.microsoft.com/office/drawing/2014/main" id="{28C916C5-4D1B-4CD0-E951-FE105DDF13C4}"/>
                </a:ext>
              </a:extLst>
            </p:cNvPr>
            <p:cNvCxnSpPr>
              <a:cxnSpLocks/>
            </p:cNvCxnSpPr>
            <p:nvPr/>
          </p:nvCxnSpPr>
          <p:spPr>
            <a:xfrm>
              <a:off x="-4333329" y="3017112"/>
              <a:ext cx="0" cy="408252"/>
            </a:xfrm>
            <a:prstGeom prst="line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18678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Betriebsentwicklung in der GAP-Verordnung</a:t>
            </a:r>
          </a:p>
        </p:txBody>
      </p:sp>
      <p:sp>
        <p:nvSpPr>
          <p:cNvPr id="6" name="Foliennummernplatzhalt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33</a:t>
            </a:fld>
            <a:endParaRPr lang="de-AT" dirty="0"/>
          </a:p>
        </p:txBody>
      </p:sp>
      <p:pic>
        <p:nvPicPr>
          <p:cNvPr id="11" name="Grafik 10" descr="Betriebsentwicklung in der GAP-Verordnung">
            <a:extLst>
              <a:ext uri="{FF2B5EF4-FFF2-40B4-BE49-F238E27FC236}">
                <a16:creationId xmlns:a16="http://schemas.microsoft.com/office/drawing/2014/main" id="{B17F0228-8A9F-B588-7EB9-2E0742D06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05" y="1265292"/>
            <a:ext cx="7909227" cy="34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628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99460" y="2013747"/>
            <a:ext cx="4272540" cy="969606"/>
          </a:xfrm>
        </p:spPr>
        <p:txBody>
          <a:bodyPr/>
          <a:lstStyle/>
          <a:p>
            <a:r>
              <a:rPr lang="de-AT" dirty="0"/>
              <a:t>Generationenwechsel</a:t>
            </a:r>
            <a:br>
              <a:rPr lang="de-AT" dirty="0"/>
            </a:br>
            <a:r>
              <a:rPr lang="de-AT" dirty="0"/>
              <a:t>in der Landwirtschaft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539749" y="4456402"/>
            <a:ext cx="8188098" cy="415529"/>
          </a:xfrm>
        </p:spPr>
        <p:txBody>
          <a:bodyPr/>
          <a:lstStyle/>
          <a:p>
            <a:r>
              <a:rPr lang="de-AT" dirty="0"/>
              <a:t>Marlene Feuchtinger, Abteilung II/10 – Wettbewerbsfähigkeit und Wissenstransfer in der Landwirtschaft</a:t>
            </a:r>
            <a:br>
              <a:rPr lang="de-AT" dirty="0"/>
            </a:br>
            <a:r>
              <a:rPr lang="de-AT" dirty="0"/>
              <a:t>Eva Wallerberger, Abteilung II/4 – Direktzahlungen &amp; INVEKOS</a:t>
            </a:r>
            <a:endParaRPr lang="de-DE" dirty="0"/>
          </a:p>
        </p:txBody>
      </p:sp>
      <p:pic>
        <p:nvPicPr>
          <p:cNvPr id="4098" name="Picture 2" descr="Naturerlebnis - Landschaft">
            <a:extLst>
              <a:ext uri="{FF2B5EF4-FFF2-40B4-BE49-F238E27FC236}">
                <a16:creationId xmlns:a16="http://schemas.microsoft.com/office/drawing/2014/main" id="{9F52219D-9BF9-99B7-95D5-2A28E7E6F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381" y="1227620"/>
            <a:ext cx="3812790" cy="2541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94713F1-2BD7-1DD4-2702-0C6FBB2129E5}"/>
              </a:ext>
            </a:extLst>
          </p:cNvPr>
          <p:cNvSpPr txBox="1"/>
          <p:nvPr/>
        </p:nvSpPr>
        <p:spPr>
          <a:xfrm>
            <a:off x="4803914" y="3523259"/>
            <a:ext cx="1702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>
                <a:solidFill>
                  <a:schemeClr val="bg1"/>
                </a:solidFill>
              </a:rPr>
              <a:t>© BMLUK/ LFZ/</a:t>
            </a:r>
            <a:r>
              <a:rPr lang="de-AT" sz="1000" dirty="0" err="1">
                <a:solidFill>
                  <a:schemeClr val="bg1"/>
                </a:solidFill>
              </a:rPr>
              <a:t>Buchgraber</a:t>
            </a:r>
            <a:endParaRPr lang="de-AT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7083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666885-AE51-1FD8-8168-7CF9446B7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9083" y="788400"/>
            <a:ext cx="759443" cy="889480"/>
          </a:xfrm>
        </p:spPr>
        <p:txBody>
          <a:bodyPr/>
          <a:lstStyle/>
          <a:p>
            <a:r>
              <a:rPr lang="de-AT" dirty="0"/>
              <a:t>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DC58E45-2F0C-D15B-DF51-DC69D2D226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6EBD32D-F4DD-EA67-F7C3-9146E0A437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C96F78A-AA1B-7E7B-09A1-62EADEDE98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35</a:t>
            </a:fld>
            <a:endParaRPr lang="de-AT" dirty="0"/>
          </a:p>
        </p:txBody>
      </p:sp>
      <p:pic>
        <p:nvPicPr>
          <p:cNvPr id="1026" name="Picture 2" descr="Grafik, die die Verteilung der Betriebsleiterinnen und Betriebsleiter unter 40 Jahren in der EU zeigt. Österreich liegt mit 23,4 Prozent an der Spitze">
            <a:extLst>
              <a:ext uri="{FF2B5EF4-FFF2-40B4-BE49-F238E27FC236}">
                <a16:creationId xmlns:a16="http://schemas.microsoft.com/office/drawing/2014/main" id="{BBEA6B1E-871D-7621-D751-4573B5D7D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97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5929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5D49EA-402F-FD58-1257-D6157CEA8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78DF78-9677-B365-E6E2-8A5132FA0E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5B0B906-F307-7C17-3882-A244624EDD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Folientitel und Datum in Fußzeile einfügen</a:t>
            </a:r>
            <a:endParaRPr lang="de-AT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2355884-53E7-8DC4-59E9-81640FC8CC5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36</a:t>
            </a:fld>
            <a:endParaRPr lang="de-AT" dirty="0"/>
          </a:p>
        </p:txBody>
      </p:sp>
      <p:pic>
        <p:nvPicPr>
          <p:cNvPr id="2050" name="Picture 2" descr="Die Grafik zeigt die Betriebsleiterinnen und Betriebsleiter unter 40 in den Bundesländern, wobei sichtbar wird, dass Kärnten an der Spitze steht, während Wien am letzten Platz liegt">
            <a:extLst>
              <a:ext uri="{FF2B5EF4-FFF2-40B4-BE49-F238E27FC236}">
                <a16:creationId xmlns:a16="http://schemas.microsoft.com/office/drawing/2014/main" id="{DFB6C792-7E03-EA54-A89E-E3FCBE937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0"/>
            <a:ext cx="912971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7262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Generationenwechsel in der LW – eine zentrale Priorität der EK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77469" y="1409512"/>
            <a:ext cx="8748409" cy="3380775"/>
          </a:xfrm>
        </p:spPr>
        <p:txBody>
          <a:bodyPr/>
          <a:lstStyle/>
          <a:p>
            <a:r>
              <a:rPr lang="de-AT" dirty="0"/>
              <a:t>Generationenwechselstrategie der EK mit 5 Themenschwerpunkte: </a:t>
            </a:r>
          </a:p>
          <a:p>
            <a:pPr lvl="1"/>
            <a:r>
              <a:rPr lang="de-AT" dirty="0"/>
              <a:t>Zugang zu Kapital</a:t>
            </a:r>
          </a:p>
          <a:p>
            <a:pPr lvl="1"/>
            <a:r>
              <a:rPr lang="de-AT" dirty="0"/>
              <a:t>Wissen</a:t>
            </a:r>
          </a:p>
          <a:p>
            <a:pPr lvl="1"/>
            <a:r>
              <a:rPr lang="de-AT" dirty="0"/>
              <a:t>Land</a:t>
            </a:r>
          </a:p>
          <a:p>
            <a:pPr lvl="1"/>
            <a:r>
              <a:rPr lang="de-AT" dirty="0"/>
              <a:t>Resilienz – Fairness – Innovation</a:t>
            </a:r>
          </a:p>
          <a:p>
            <a:pPr lvl="1"/>
            <a:r>
              <a:rPr lang="de-AT" dirty="0"/>
              <a:t>Hofnachfolge und Pension</a:t>
            </a:r>
          </a:p>
        </p:txBody>
      </p:sp>
      <p:sp>
        <p:nvSpPr>
          <p:cNvPr id="5" name="Foliennummernplatzhalt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37</a:t>
            </a:fld>
            <a:endParaRPr lang="de-AT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6C99F3F-00A5-7866-1BB3-B0EA39ADCF6D}"/>
              </a:ext>
            </a:extLst>
          </p:cNvPr>
          <p:cNvSpPr/>
          <p:nvPr/>
        </p:nvSpPr>
        <p:spPr>
          <a:xfrm>
            <a:off x="3895464" y="2091782"/>
            <a:ext cx="1560945" cy="609600"/>
          </a:xfrm>
          <a:prstGeom prst="ellipse">
            <a:avLst/>
          </a:prstGeom>
          <a:solidFill>
            <a:schemeClr val="bg2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400" b="1" dirty="0">
                <a:solidFill>
                  <a:schemeClr val="tx1"/>
                </a:solidFill>
              </a:rPr>
              <a:t>Ist-Situation AT: 23,4%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5214F14-8D88-B7C2-6C52-9568AEA5E78D}"/>
              </a:ext>
            </a:extLst>
          </p:cNvPr>
          <p:cNvSpPr/>
          <p:nvPr/>
        </p:nvSpPr>
        <p:spPr>
          <a:xfrm>
            <a:off x="3891577" y="3451395"/>
            <a:ext cx="1560945" cy="609600"/>
          </a:xfrm>
          <a:prstGeom prst="ellipse">
            <a:avLst/>
          </a:prstGeom>
          <a:solidFill>
            <a:schemeClr val="bg2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400" b="1" dirty="0">
                <a:solidFill>
                  <a:schemeClr val="tx1"/>
                </a:solidFill>
              </a:rPr>
              <a:t>EU-Ziel</a:t>
            </a:r>
            <a:br>
              <a:rPr lang="de-AT" sz="1400" b="1" dirty="0">
                <a:solidFill>
                  <a:schemeClr val="tx1"/>
                </a:solidFill>
              </a:rPr>
            </a:br>
            <a:r>
              <a:rPr lang="de-AT" sz="1400" b="1" dirty="0">
                <a:solidFill>
                  <a:schemeClr val="tx1"/>
                </a:solidFill>
              </a:rPr>
              <a:t>24%</a:t>
            </a:r>
          </a:p>
        </p:txBody>
      </p:sp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9CD63E4A-5D49-CE57-8733-F6FCAC51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92424" y="2776982"/>
            <a:ext cx="159250" cy="54895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6056B18-1D49-1CBC-EFCB-7499A1AE1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005" y="2032170"/>
            <a:ext cx="3131262" cy="213317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8D464B47-1432-AC9E-DA08-0455823101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502557" y="3940407"/>
            <a:ext cx="17025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000" dirty="0">
                <a:solidFill>
                  <a:schemeClr val="bg1"/>
                </a:solidFill>
              </a:rPr>
              <a:t>© BMLUK/ Haiden</a:t>
            </a:r>
          </a:p>
        </p:txBody>
      </p:sp>
    </p:spTree>
    <p:extLst>
      <p:ext uri="{BB962C8B-B14F-4D97-AF65-F5344CB8AC3E}">
        <p14:creationId xmlns:p14="http://schemas.microsoft.com/office/powerpoint/2010/main" val="2233652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Generationenwechsel: aktueller Vorschlag zur GAP ab 2028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395591" y="1296000"/>
            <a:ext cx="8748409" cy="3380775"/>
          </a:xfrm>
        </p:spPr>
        <p:txBody>
          <a:bodyPr/>
          <a:lstStyle/>
          <a:p>
            <a:r>
              <a:rPr lang="de-AT" dirty="0">
                <a:sym typeface="Wingdings" panose="05000000000000000000" pitchFamily="2" charset="2"/>
              </a:rPr>
              <a:t>Artikel 6 – erhöhte degressive Flächenzahlung für </a:t>
            </a:r>
            <a:r>
              <a:rPr lang="de-AT" dirty="0" err="1">
                <a:sym typeface="Wingdings" panose="05000000000000000000" pitchFamily="2" charset="2"/>
              </a:rPr>
              <a:t>Junglandwirt:innen</a:t>
            </a:r>
            <a:endParaRPr lang="de-AT" dirty="0">
              <a:sym typeface="Wingdings" panose="05000000000000000000" pitchFamily="2" charset="2"/>
            </a:endParaRPr>
          </a:p>
          <a:p>
            <a:r>
              <a:rPr lang="de-AT" dirty="0">
                <a:sym typeface="Wingdings" panose="05000000000000000000" pitchFamily="2" charset="2"/>
              </a:rPr>
              <a:t>Artikel 14 – Niederlassung von </a:t>
            </a:r>
            <a:r>
              <a:rPr lang="de-AT" dirty="0" err="1">
                <a:sym typeface="Wingdings" panose="05000000000000000000" pitchFamily="2" charset="2"/>
              </a:rPr>
              <a:t>Junglandwirt:innen</a:t>
            </a:r>
            <a:endParaRPr lang="de-AT" dirty="0">
              <a:sym typeface="Wingdings" panose="05000000000000000000" pitchFamily="2" charset="2"/>
            </a:endParaRPr>
          </a:p>
          <a:p>
            <a:r>
              <a:rPr lang="de-AT" dirty="0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NEU </a:t>
            </a:r>
            <a:r>
              <a:rPr lang="de-AT" dirty="0">
                <a:sym typeface="Wingdings" panose="05000000000000000000" pitchFamily="2" charset="2"/>
              </a:rPr>
              <a:t>Artikel 15 – Strategie zum Generationenwechsel</a:t>
            </a:r>
          </a:p>
          <a:p>
            <a:pPr lvl="1"/>
            <a:r>
              <a:rPr lang="de-AT" dirty="0"/>
              <a:t>Ermittlung Zutrittsbarrieren und Synergieeffekten, demografische Situation, Beschreibung Umsetzung Starterpaket JLW</a:t>
            </a:r>
          </a:p>
          <a:p>
            <a:r>
              <a:rPr lang="de-AT" dirty="0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NEU</a:t>
            </a:r>
            <a:r>
              <a:rPr lang="de-AT" dirty="0">
                <a:sym typeface="Wingdings" panose="05000000000000000000" pitchFamily="2" charset="2"/>
              </a:rPr>
              <a:t> Artikel 16 – Starterpaket für </a:t>
            </a:r>
            <a:r>
              <a:rPr lang="de-AT" dirty="0" err="1">
                <a:sym typeface="Wingdings" panose="05000000000000000000" pitchFamily="2" charset="2"/>
              </a:rPr>
              <a:t>Junglandwirt:innen</a:t>
            </a:r>
            <a:endParaRPr lang="de-AT" dirty="0">
              <a:sym typeface="Wingdings" panose="05000000000000000000" pitchFamily="2" charset="2"/>
            </a:endParaRPr>
          </a:p>
          <a:p>
            <a:pPr lvl="1"/>
            <a:r>
              <a:rPr lang="de-AT" dirty="0"/>
              <a:t>Anlaufstelle für JLW </a:t>
            </a:r>
            <a:endParaRPr lang="de-AT" dirty="0">
              <a:sym typeface="Wingdings" panose="05000000000000000000" pitchFamily="2" charset="2"/>
            </a:endParaRPr>
          </a:p>
          <a:p>
            <a:pPr lvl="1"/>
            <a:r>
              <a:rPr lang="de-AT" dirty="0">
                <a:solidFill>
                  <a:schemeClr val="tx2"/>
                </a:solidFill>
                <a:ea typeface="+mj-ea"/>
                <a:sym typeface="Wingdings" panose="05000000000000000000" pitchFamily="2" charset="2"/>
              </a:rPr>
              <a:t>NEU </a:t>
            </a:r>
            <a:r>
              <a:rPr lang="de-AT" dirty="0"/>
              <a:t>Vertretungsdienste (GAP-VO Art. 17)</a:t>
            </a:r>
          </a:p>
          <a:p>
            <a:pPr marL="252000" lvl="1" indent="0">
              <a:buNone/>
            </a:pPr>
            <a:endParaRPr lang="de-AT" dirty="0"/>
          </a:p>
          <a:p>
            <a:endParaRPr lang="de-AT" dirty="0"/>
          </a:p>
          <a:p>
            <a:pPr lvl="1"/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574777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1F778E-3D0C-4A01-067F-D1BBD2E19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0309" y="272551"/>
            <a:ext cx="4783382" cy="432000"/>
          </a:xfrm>
        </p:spPr>
        <p:txBody>
          <a:bodyPr/>
          <a:lstStyle/>
          <a:p>
            <a:r>
              <a:rPr lang="de-AT" dirty="0"/>
              <a:t>Stimmungsbild der Online-Befragung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2B94939-7B4C-5BFE-8697-5EFF1D1BC2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39</a:t>
            </a:fld>
            <a:endParaRPr lang="de-AT" dirty="0"/>
          </a:p>
        </p:txBody>
      </p:sp>
      <p:graphicFrame>
        <p:nvGraphicFramePr>
          <p:cNvPr id="8" name="Diagramm 7" descr="Diagramm">
            <a:extLst>
              <a:ext uri="{FF2B5EF4-FFF2-40B4-BE49-F238E27FC236}">
                <a16:creationId xmlns:a16="http://schemas.microsoft.com/office/drawing/2014/main" id="{485E8C47-F111-BE4C-FD52-396C6B2DD3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0090093"/>
              </p:ext>
            </p:extLst>
          </p:nvPr>
        </p:nvGraphicFramePr>
        <p:xfrm>
          <a:off x="604905" y="1096793"/>
          <a:ext cx="7934187" cy="4024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el 1">
            <a:extLst>
              <a:ext uri="{FF2B5EF4-FFF2-40B4-BE49-F238E27FC236}">
                <a16:creationId xmlns:a16="http://schemas.microsoft.com/office/drawing/2014/main" id="{FEEA03AD-4FFB-A713-0602-7C62C79D6FDD}"/>
              </a:ext>
            </a:extLst>
          </p:cNvPr>
          <p:cNvSpPr txBox="1">
            <a:spLocks/>
          </p:cNvSpPr>
          <p:nvPr/>
        </p:nvSpPr>
        <p:spPr>
          <a:xfrm>
            <a:off x="175753" y="617086"/>
            <a:ext cx="8792493" cy="43200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e-AT" sz="1200" i="1" dirty="0">
                <a:solidFill>
                  <a:schemeClr val="tx1"/>
                </a:solidFill>
              </a:rPr>
              <a:t>Was kann in der nächsten GAP-Periode konkret verbessert werden, um jungen Menschen den Einstieg in die Landwirtschaft zu erleichtern?</a:t>
            </a:r>
          </a:p>
        </p:txBody>
      </p:sp>
    </p:spTree>
    <p:extLst>
      <p:ext uri="{BB962C8B-B14F-4D97-AF65-F5344CB8AC3E}">
        <p14:creationId xmlns:p14="http://schemas.microsoft.com/office/powerpoint/2010/main" val="152966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Zeitschiene EU-Finanzrahmen (MFR) 2028 – 2034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220AB47-DEFE-ED15-F8AC-0F57DF860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57749" y="1365845"/>
            <a:ext cx="7978525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2400" b="1" i="0" u="none" strike="noStrike" kern="1200" cap="none" spc="0" normalizeH="0" baseline="0" noProof="0" dirty="0">
              <a:ln>
                <a:noFill/>
              </a:ln>
              <a:solidFill>
                <a:srgbClr val="B92B06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40" name="Foliennummernplatzhalter 4">
            <a:extLst>
              <a:ext uri="{FF2B5EF4-FFF2-40B4-BE49-F238E27FC236}">
                <a16:creationId xmlns:a16="http://schemas.microsoft.com/office/drawing/2014/main" id="{E70C227F-48AA-4CDE-AC7F-859077DACE72}"/>
              </a:ext>
            </a:extLst>
          </p:cNvPr>
          <p:cNvSpPr txBox="1">
            <a:spLocks/>
          </p:cNvSpPr>
          <p:nvPr/>
        </p:nvSpPr>
        <p:spPr>
          <a:xfrm>
            <a:off x="7704003" y="4790252"/>
            <a:ext cx="814522" cy="2000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fld id="{1206269C-C24E-4E80-9A4B-E7E19BB59A67}" type="slidenum">
              <a:rPr kumimoji="0" lang="de-AT" sz="1800" b="0" i="0" u="none" strike="noStrike" kern="1200" cap="none" spc="0" normalizeH="0" baseline="0" noProof="0" smtClean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252000" marR="0" lvl="0" indent="-252000" algn="l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B92B06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t>4</a:t>
            </a:fld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1" name="Grafik 40" descr="Grafik">
            <a:extLst>
              <a:ext uri="{FF2B5EF4-FFF2-40B4-BE49-F238E27FC236}">
                <a16:creationId xmlns:a16="http://schemas.microsoft.com/office/drawing/2014/main" id="{7D5E0775-B829-3385-889C-43538B46C4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4" t="7716" r="520"/>
          <a:stretch/>
        </p:blipFill>
        <p:spPr>
          <a:xfrm>
            <a:off x="6844798" y="849381"/>
            <a:ext cx="3189917" cy="4294119"/>
          </a:xfrm>
          <a:prstGeom prst="parallelogram">
            <a:avLst>
              <a:gd name="adj" fmla="val 27598"/>
            </a:avLst>
          </a:prstGeom>
        </p:spPr>
      </p:pic>
      <p:sp>
        <p:nvSpPr>
          <p:cNvPr id="56" name="Foliennummernplatzhalter 4">
            <a:extLst>
              <a:ext uri="{FF2B5EF4-FFF2-40B4-BE49-F238E27FC236}">
                <a16:creationId xmlns:a16="http://schemas.microsoft.com/office/drawing/2014/main" id="{95900B0E-A5AA-D504-8800-99328FCC63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558201" y="4788000"/>
            <a:ext cx="960324" cy="2000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" name="Gruppieren 3" descr="Grafik">
            <a:extLst>
              <a:ext uri="{FF2B5EF4-FFF2-40B4-BE49-F238E27FC236}">
                <a16:creationId xmlns:a16="http://schemas.microsoft.com/office/drawing/2014/main" id="{0BF42D02-5DBA-19A2-69FC-4EAB42848C77}"/>
              </a:ext>
            </a:extLst>
          </p:cNvPr>
          <p:cNvGrpSpPr/>
          <p:nvPr/>
        </p:nvGrpSpPr>
        <p:grpSpPr>
          <a:xfrm>
            <a:off x="295049" y="1842999"/>
            <a:ext cx="8553902" cy="2182310"/>
            <a:chOff x="550197" y="1824259"/>
            <a:chExt cx="8553902" cy="2182310"/>
          </a:xfrm>
        </p:grpSpPr>
        <p:sp>
          <p:nvSpPr>
            <p:cNvPr id="44" name="Textfeld 43">
              <a:extLst>
                <a:ext uri="{FF2B5EF4-FFF2-40B4-BE49-F238E27FC236}">
                  <a16:creationId xmlns:a16="http://schemas.microsoft.com/office/drawing/2014/main" id="{90C688CF-8DF0-C5FD-2F40-B8BFC1380DC2}"/>
                </a:ext>
              </a:extLst>
            </p:cNvPr>
            <p:cNvSpPr txBox="1"/>
            <p:nvPr/>
          </p:nvSpPr>
          <p:spPr>
            <a:xfrm>
              <a:off x="550197" y="3461739"/>
              <a:ext cx="4088352" cy="54483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Im Kern: MFR-Verordnung + Eigenmittelbeschluss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05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Wieviel kann ausgegeben werden? + Woher kommen die Einnahmen?</a:t>
              </a:r>
            </a:p>
          </p:txBody>
        </p: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FE2E6905-AB14-C720-7090-8CAE1B23DBFA}"/>
                </a:ext>
              </a:extLst>
            </p:cNvPr>
            <p:cNvGrpSpPr/>
            <p:nvPr/>
          </p:nvGrpSpPr>
          <p:grpSpPr>
            <a:xfrm>
              <a:off x="550197" y="2120291"/>
              <a:ext cx="8553902" cy="1466992"/>
              <a:chOff x="258097" y="2443379"/>
              <a:chExt cx="8553902" cy="1466992"/>
            </a:xfrm>
          </p:grpSpPr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D068C5-09A2-B80C-71D6-C8F924099EC3}"/>
                  </a:ext>
                </a:extLst>
              </p:cNvPr>
              <p:cNvSpPr txBox="1"/>
              <p:nvPr/>
            </p:nvSpPr>
            <p:spPr>
              <a:xfrm>
                <a:off x="258097" y="2450146"/>
                <a:ext cx="1417924" cy="119181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Europäische Kommission: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Vorlage MFR-Vorschlag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F8D6E2BB-97EC-719B-1C47-F8A6164E9600}"/>
                  </a:ext>
                </a:extLst>
              </p:cNvPr>
              <p:cNvSpPr txBox="1"/>
              <p:nvPr/>
            </p:nvSpPr>
            <p:spPr>
              <a:xfrm>
                <a:off x="2693336" y="2450715"/>
                <a:ext cx="2130852" cy="119181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Rat der EU</a:t>
                </a:r>
                <a:b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</a:b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(technisch &amp; politisch)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Vorbereitung Verhandlungsbox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F7F24C2A-4C0E-0C65-D7C4-0B31A64970B2}"/>
                  </a:ext>
                </a:extLst>
              </p:cNvPr>
              <p:cNvSpPr txBox="1"/>
              <p:nvPr/>
            </p:nvSpPr>
            <p:spPr>
              <a:xfrm>
                <a:off x="5005248" y="2443379"/>
                <a:ext cx="1898815" cy="119181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Europäischer Rat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Vorgabe politischer Leitlinien &amp; Grundsatzeinigung</a:t>
                </a:r>
              </a:p>
            </p:txBody>
          </p:sp>
          <p:sp>
            <p:nvSpPr>
              <p:cNvPr id="49" name="Pfeil nach rechts 11">
                <a:extLst>
                  <a:ext uri="{FF2B5EF4-FFF2-40B4-BE49-F238E27FC236}">
                    <a16:creationId xmlns:a16="http://schemas.microsoft.com/office/drawing/2014/main" id="{752C22F8-2C50-EFB2-19BE-A3BC7D854881}"/>
                  </a:ext>
                </a:extLst>
              </p:cNvPr>
              <p:cNvSpPr/>
              <p:nvPr/>
            </p:nvSpPr>
            <p:spPr>
              <a:xfrm flipV="1">
                <a:off x="1561171" y="2913794"/>
                <a:ext cx="1264579" cy="19433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" name="Rahmen 3">
                <a:extLst>
                  <a:ext uri="{FF2B5EF4-FFF2-40B4-BE49-F238E27FC236}">
                    <a16:creationId xmlns:a16="http://schemas.microsoft.com/office/drawing/2014/main" id="{B38522B7-8B5F-2983-D8D1-53E5B414DBA2}"/>
                  </a:ext>
                </a:extLst>
              </p:cNvPr>
              <p:cNvSpPr/>
              <p:nvPr/>
            </p:nvSpPr>
            <p:spPr>
              <a:xfrm>
                <a:off x="1786181" y="2724156"/>
                <a:ext cx="778706" cy="591541"/>
              </a:xfrm>
              <a:prstGeom prst="bevel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bg1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MFR-Paket</a:t>
                </a:r>
              </a:p>
            </p:txBody>
          </p:sp>
          <p:sp>
            <p:nvSpPr>
              <p:cNvPr id="51" name="Geschweifte Klammer links 50">
                <a:extLst>
                  <a:ext uri="{FF2B5EF4-FFF2-40B4-BE49-F238E27FC236}">
                    <a16:creationId xmlns:a16="http://schemas.microsoft.com/office/drawing/2014/main" id="{00EC691E-30CF-649F-EA36-7E96E93EF807}"/>
                  </a:ext>
                </a:extLst>
              </p:cNvPr>
              <p:cNvSpPr/>
              <p:nvPr/>
            </p:nvSpPr>
            <p:spPr>
              <a:xfrm rot="16200000">
                <a:off x="2036996" y="3210596"/>
                <a:ext cx="279890" cy="744944"/>
              </a:xfrm>
              <a:prstGeom prst="leftBrace">
                <a:avLst>
                  <a:gd name="adj1" fmla="val 46394"/>
                  <a:gd name="adj2" fmla="val 49763"/>
                </a:avLst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2" name="Pfeil nach rechts 17">
                <a:extLst>
                  <a:ext uri="{FF2B5EF4-FFF2-40B4-BE49-F238E27FC236}">
                    <a16:creationId xmlns:a16="http://schemas.microsoft.com/office/drawing/2014/main" id="{309BCD6F-D6C9-27AC-327D-198BA3D941C3}"/>
                  </a:ext>
                </a:extLst>
              </p:cNvPr>
              <p:cNvSpPr/>
              <p:nvPr/>
            </p:nvSpPr>
            <p:spPr>
              <a:xfrm flipV="1">
                <a:off x="4773211" y="2922758"/>
                <a:ext cx="311892" cy="19433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806C7470-FB63-B1A9-510B-42191350C940}"/>
                  </a:ext>
                </a:extLst>
              </p:cNvPr>
              <p:cNvSpPr txBox="1"/>
              <p:nvPr/>
            </p:nvSpPr>
            <p:spPr>
              <a:xfrm>
                <a:off x="7073683" y="2446140"/>
                <a:ext cx="1738316" cy="1464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Beschluss im Rat </a:t>
                </a: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(einstimmig), </a:t>
                </a:r>
                <a:r>
                  <a:rPr kumimoji="0" lang="de-A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Zustimmung EP </a:t>
                </a:r>
                <a:r>
                  <a:rPr kumimoji="0" lang="de-A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(Europäisches Parlament)</a:t>
                </a:r>
              </a:p>
            </p:txBody>
          </p:sp>
          <p:sp>
            <p:nvSpPr>
              <p:cNvPr id="54" name="Pfeil nach rechts 18">
                <a:extLst>
                  <a:ext uri="{FF2B5EF4-FFF2-40B4-BE49-F238E27FC236}">
                    <a16:creationId xmlns:a16="http://schemas.microsoft.com/office/drawing/2014/main" id="{C862703C-8D6A-5321-C7C3-E8E1C1A49126}"/>
                  </a:ext>
                </a:extLst>
              </p:cNvPr>
              <p:cNvSpPr/>
              <p:nvPr/>
            </p:nvSpPr>
            <p:spPr>
              <a:xfrm flipV="1">
                <a:off x="6794188" y="2941600"/>
                <a:ext cx="339454" cy="194336"/>
              </a:xfrm>
              <a:prstGeom prst="rightArrow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B5122321-DBD9-46C9-42E0-64F82728D6FE}"/>
                </a:ext>
              </a:extLst>
            </p:cNvPr>
            <p:cNvSpPr txBox="1"/>
            <p:nvPr/>
          </p:nvSpPr>
          <p:spPr>
            <a:xfrm>
              <a:off x="1334654" y="1833682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16. Juli 2025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FD6440EC-D34C-5612-B3EC-761A53A811AA}"/>
                </a:ext>
              </a:extLst>
            </p:cNvPr>
            <p:cNvSpPr txBox="1"/>
            <p:nvPr/>
          </p:nvSpPr>
          <p:spPr>
            <a:xfrm>
              <a:off x="3593954" y="1828434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F0502020204030204" pitchFamily="34" charset="0"/>
                <a:buChar char="»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seit Juli 2025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36582D7B-CA3D-0A37-4EF0-8C0B51D17CB8}"/>
                </a:ext>
              </a:extLst>
            </p:cNvPr>
            <p:cNvSpPr txBox="1"/>
            <p:nvPr/>
          </p:nvSpPr>
          <p:spPr>
            <a:xfrm>
              <a:off x="5682466" y="1824259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F0502020204030204" pitchFamily="34" charset="0"/>
                <a:buChar char="»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Ende 2026?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50D471FC-B03A-FA99-3A09-91487398EE7E}"/>
                </a:ext>
              </a:extLst>
            </p:cNvPr>
            <p:cNvSpPr txBox="1"/>
            <p:nvPr/>
          </p:nvSpPr>
          <p:spPr>
            <a:xfrm>
              <a:off x="7581281" y="1828881"/>
              <a:ext cx="1522334" cy="340519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285750" marR="0" lvl="0" indent="-28575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F0502020204030204" pitchFamily="34" charset="0"/>
                <a:buChar char="»"/>
                <a:tabLst/>
                <a:defRPr/>
              </a:pPr>
              <a:r>
                <a:rPr kumimoji="0" lang="de-AT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2027?</a:t>
              </a:r>
              <a:endParaRPr kumimoji="0" lang="de-A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47F3DDDA-F74A-79E9-0973-6F8DB1A165CC}"/>
                </a:ext>
              </a:extLst>
            </p:cNvPr>
            <p:cNvSpPr txBox="1"/>
            <p:nvPr/>
          </p:nvSpPr>
          <p:spPr>
            <a:xfrm>
              <a:off x="7862801" y="3646685"/>
              <a:ext cx="1240814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Grafik: BMLUK, Abt. II/2</a:t>
              </a:r>
              <a:endPara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30723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505106-C2F9-CA6C-E6B9-388F3BB190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Fragen &amp; Antworten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250D6C5-AB90-B071-1DA2-963D6A17CD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03205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2">
            <a:extLst>
              <a:ext uri="{FF2B5EF4-FFF2-40B4-BE49-F238E27FC236}">
                <a16:creationId xmlns:a16="http://schemas.microsoft.com/office/drawing/2014/main" id="{FF821762-F426-F623-A46C-EE0446872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/>
          <a:stretch/>
        </p:blipFill>
        <p:spPr>
          <a:xfrm>
            <a:off x="1" y="-55562"/>
            <a:ext cx="9247187" cy="5199062"/>
          </a:xfr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2C72A84-D0FE-4F44-9DAD-36AEC45D89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249" y="180182"/>
            <a:ext cx="1124516" cy="113245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023B44F-5C44-CAB5-A34F-A6A9D1829F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542506"/>
            <a:ext cx="5414963" cy="1198562"/>
          </a:xfrm>
          <a:prstGeom prst="rect">
            <a:avLst/>
          </a:prstGeom>
          <a:solidFill>
            <a:srgbClr val="366AB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 pitchFamily="34" charset="0"/>
                <a:ea typeface="Calibri" panose="020F0502020204030204"/>
                <a:cs typeface="Calibri" panose="020F0502020204030204"/>
              </a:rPr>
              <a:t>The European Council of  Young Farmers (CEJA)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41539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E864A05-9987-0F28-449D-544B9E41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39315"/>
            <a:ext cx="502445" cy="164306"/>
          </a:xfrm>
          <a:prstGeom prst="rect">
            <a:avLst/>
          </a:prstGeom>
          <a:solidFill>
            <a:srgbClr val="366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27CDE7-74E5-41F2-A117-6528F9081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445" y="1"/>
            <a:ext cx="7886700" cy="994172"/>
          </a:xfrm>
        </p:spPr>
        <p:txBody>
          <a:bodyPr/>
          <a:lstStyle/>
          <a:p>
            <a:pPr algn="ctr"/>
            <a:r>
              <a:rPr lang="en-US" b="1" dirty="0" err="1">
                <a:latin typeface="Gill Sans MT"/>
                <a:ea typeface="Montserrat Bold" charset="0"/>
                <a:cs typeface="Montserrat Bold" charset="0"/>
              </a:rPr>
              <a:t>Wer</a:t>
            </a:r>
            <a:r>
              <a:rPr lang="en-US" b="1" dirty="0">
                <a:latin typeface="Gill Sans MT"/>
                <a:ea typeface="Montserrat Bold" charset="0"/>
                <a:cs typeface="Montserrat Bold" charset="0"/>
              </a:rPr>
              <a:t> </a:t>
            </a:r>
            <a:r>
              <a:rPr lang="en-US" b="1" dirty="0" err="1">
                <a:latin typeface="Gill Sans MT"/>
                <a:ea typeface="Montserrat Bold" charset="0"/>
                <a:cs typeface="Montserrat Bold" charset="0"/>
              </a:rPr>
              <a:t>ist</a:t>
            </a:r>
            <a:r>
              <a:rPr lang="en-US" b="1" dirty="0">
                <a:latin typeface="Gill Sans MT"/>
                <a:ea typeface="Montserrat Bold" charset="0"/>
                <a:cs typeface="Montserrat Bold" charset="0"/>
              </a:rPr>
              <a:t> CEJA? </a:t>
            </a:r>
            <a:r>
              <a:rPr lang="en-US" b="1" dirty="0">
                <a:solidFill>
                  <a:schemeClr val="accent1"/>
                </a:solidFill>
                <a:latin typeface="Gill Sans MT"/>
                <a:ea typeface="Montserrat Bold" charset="0"/>
                <a:cs typeface="Montserrat Bold" charset="0"/>
              </a:rPr>
              <a:t>Die Mission</a:t>
            </a:r>
            <a:endParaRPr lang="en-US" b="1" dirty="0">
              <a:solidFill>
                <a:schemeClr val="accent1"/>
              </a:solidFill>
              <a:latin typeface="Gill Sans M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76E488-9DE8-FA07-75EE-61B4927FF6FD}"/>
              </a:ext>
            </a:extLst>
          </p:cNvPr>
          <p:cNvSpPr txBox="1"/>
          <p:nvPr/>
        </p:nvSpPr>
        <p:spPr>
          <a:xfrm>
            <a:off x="214752" y="1509705"/>
            <a:ext cx="8173005" cy="191590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Gemeinnützige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 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Organisaiton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, seit1958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Ziele 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für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 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eine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 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junge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 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Landwirtschaft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 in Europa:  </a:t>
            </a: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Generationenwechsel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 in der 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Landwirtschaft</a:t>
            </a: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Times New Roman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Gespräche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 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entlang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 der 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Lebensmittelkette</a:t>
            </a: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Times New Roman"/>
            </a:endParaRPr>
          </a:p>
          <a:p>
            <a:pPr marL="342900" marR="0" lvl="0" indent="-34290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Netzwerkplattform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 &amp; 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Capacity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 building </a:t>
            </a: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4" name="Picture 20">
            <a:extLst>
              <a:ext uri="{FF2B5EF4-FFF2-40B4-BE49-F238E27FC236}">
                <a16:creationId xmlns:a16="http://schemas.microsoft.com/office/drawing/2014/main" id="{73F7DC83-B775-AE16-55BE-76CDD82A9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060" y="123346"/>
            <a:ext cx="4896809" cy="489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4040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353D5-A42F-D139-6629-E6864963E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A6278A-B99C-000A-28CF-BD406EFB6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39315"/>
            <a:ext cx="502445" cy="164306"/>
          </a:xfrm>
          <a:prstGeom prst="rect">
            <a:avLst/>
          </a:prstGeom>
          <a:solidFill>
            <a:srgbClr val="366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8C6EDD-864C-772B-2ECC-2B897C4AE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445" y="1"/>
            <a:ext cx="7886700" cy="994172"/>
          </a:xfrm>
        </p:spPr>
        <p:txBody>
          <a:bodyPr/>
          <a:lstStyle/>
          <a:p>
            <a:pPr algn="ctr"/>
            <a:r>
              <a:rPr lang="en-US" b="1" dirty="0" err="1">
                <a:latin typeface="Gill Sans MT"/>
                <a:ea typeface="Montserrat Bold" charset="0"/>
                <a:cs typeface="Montserrat Bold" charset="0"/>
              </a:rPr>
              <a:t>Wer</a:t>
            </a:r>
            <a:r>
              <a:rPr lang="en-US" b="1" dirty="0">
                <a:latin typeface="Gill Sans MT"/>
                <a:ea typeface="Montserrat Bold" charset="0"/>
                <a:cs typeface="Montserrat Bold" charset="0"/>
              </a:rPr>
              <a:t> </a:t>
            </a:r>
            <a:r>
              <a:rPr lang="en-US" b="1" dirty="0" err="1">
                <a:latin typeface="Gill Sans MT"/>
                <a:ea typeface="Montserrat Bold" charset="0"/>
                <a:cs typeface="Montserrat Bold" charset="0"/>
              </a:rPr>
              <a:t>ist</a:t>
            </a:r>
            <a:r>
              <a:rPr lang="en-US" b="1" dirty="0">
                <a:latin typeface="Gill Sans MT"/>
                <a:ea typeface="Montserrat Bold" charset="0"/>
                <a:cs typeface="Montserrat Bold" charset="0"/>
              </a:rPr>
              <a:t> CEJA? </a:t>
            </a:r>
            <a:r>
              <a:rPr lang="fr-FR" b="1" dirty="0">
                <a:solidFill>
                  <a:schemeClr val="accent1"/>
                </a:solidFill>
                <a:latin typeface="Gill Sans MT"/>
              </a:rPr>
              <a:t>Die </a:t>
            </a:r>
            <a:r>
              <a:rPr lang="fr-FR" b="1" dirty="0" err="1">
                <a:solidFill>
                  <a:schemeClr val="accent1"/>
                </a:solidFill>
                <a:latin typeface="Gill Sans MT"/>
              </a:rPr>
              <a:t>Mitglieder</a:t>
            </a:r>
            <a:endParaRPr lang="fr-FR" b="1" dirty="0">
              <a:solidFill>
                <a:schemeClr val="accent1"/>
              </a:solidFill>
              <a:latin typeface="Gill Sans M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24A8BB-12FD-8C6B-3B3E-1F9422D26F66}"/>
              </a:ext>
            </a:extLst>
          </p:cNvPr>
          <p:cNvSpPr txBox="1"/>
          <p:nvPr/>
        </p:nvSpPr>
        <p:spPr>
          <a:xfrm>
            <a:off x="186070" y="1795455"/>
            <a:ext cx="4572000" cy="438582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34 Nationale 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Organisationen</a:t>
            </a:r>
            <a:endParaRPr kumimoji="0" lang="en-US" sz="240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8DDEDA-5BAC-AE97-64D0-510CECD23D63}"/>
              </a:ext>
            </a:extLst>
          </p:cNvPr>
          <p:cNvSpPr txBox="1"/>
          <p:nvPr/>
        </p:nvSpPr>
        <p:spPr>
          <a:xfrm>
            <a:off x="186069" y="2470884"/>
            <a:ext cx="5385402" cy="807913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22 EU 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Mitgliedstaaten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 + UK, Serbia,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	Bosnia-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Herzegovina</a:t>
            </a: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, Schottland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6AC0D2-2F3D-7C88-29B3-FFFA4E452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100" y="0"/>
            <a:ext cx="427939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641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7CDE7-74E5-41F2-A117-6528F9081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445" y="1"/>
            <a:ext cx="7886700" cy="994172"/>
          </a:xfrm>
        </p:spPr>
        <p:txBody>
          <a:bodyPr/>
          <a:lstStyle/>
          <a:p>
            <a:pPr algn="ctr"/>
            <a:r>
              <a:rPr lang="en-US" b="1" dirty="0" err="1">
                <a:latin typeface="Gill Sans MT"/>
                <a:ea typeface="Montserrat Bold" charset="0"/>
                <a:cs typeface="Montserrat Bold" charset="0"/>
              </a:rPr>
              <a:t>Wer</a:t>
            </a:r>
            <a:r>
              <a:rPr lang="en-US" b="1" dirty="0">
                <a:latin typeface="Gill Sans MT"/>
                <a:ea typeface="Montserrat Bold" charset="0"/>
                <a:cs typeface="Montserrat Bold" charset="0"/>
              </a:rPr>
              <a:t> </a:t>
            </a:r>
            <a:r>
              <a:rPr lang="en-US" b="1" dirty="0" err="1">
                <a:latin typeface="Gill Sans MT"/>
                <a:ea typeface="Montserrat Bold" charset="0"/>
                <a:cs typeface="Montserrat Bold" charset="0"/>
              </a:rPr>
              <a:t>ist</a:t>
            </a:r>
            <a:r>
              <a:rPr lang="en-US" b="1" dirty="0">
                <a:latin typeface="Gill Sans MT"/>
                <a:ea typeface="Montserrat Bold" charset="0"/>
                <a:cs typeface="Montserrat Bold" charset="0"/>
              </a:rPr>
              <a:t> CEJA? </a:t>
            </a:r>
            <a:r>
              <a:rPr lang="fr-FR" b="1" dirty="0" err="1">
                <a:solidFill>
                  <a:schemeClr val="accent1"/>
                </a:solidFill>
                <a:latin typeface="Gill Sans MT"/>
              </a:rPr>
              <a:t>Vorstand</a:t>
            </a:r>
            <a:r>
              <a:rPr lang="fr-FR" b="1" dirty="0">
                <a:solidFill>
                  <a:schemeClr val="accent1"/>
                </a:solidFill>
                <a:latin typeface="Gill Sans MT"/>
              </a:rPr>
              <a:t> &amp; </a:t>
            </a:r>
            <a:r>
              <a:rPr lang="fr-FR" b="1" dirty="0" err="1">
                <a:solidFill>
                  <a:schemeClr val="accent1"/>
                </a:solidFill>
                <a:latin typeface="Gill Sans MT"/>
              </a:rPr>
              <a:t>Büro</a:t>
            </a:r>
            <a:endParaRPr lang="fr-FR" b="1" dirty="0">
              <a:solidFill>
                <a:schemeClr val="accent1"/>
              </a:solidFill>
              <a:latin typeface="Gill Sans M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864A05-9987-0F28-449D-544B9E41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239315"/>
            <a:ext cx="502445" cy="164306"/>
          </a:xfrm>
          <a:prstGeom prst="rect">
            <a:avLst/>
          </a:prstGeom>
          <a:solidFill>
            <a:srgbClr val="366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BFE9C17C-AAEF-EF1F-6B28-2DEA78402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35" y="994917"/>
            <a:ext cx="3671888" cy="367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" name="Grafik 1023" descr="Megafon mit einfarbiger Füllung">
            <a:extLst>
              <a:ext uri="{FF2B5EF4-FFF2-40B4-BE49-F238E27FC236}">
                <a16:creationId xmlns:a16="http://schemas.microsoft.com/office/drawing/2014/main" id="{2EDD8995-AF41-6F35-6525-A184C16647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4453" y="1036503"/>
            <a:ext cx="847111" cy="824067"/>
          </a:xfrm>
          <a:prstGeom prst="rect">
            <a:avLst/>
          </a:prstGeom>
        </p:spPr>
      </p:pic>
      <p:pic>
        <p:nvPicPr>
          <p:cNvPr id="1025" name="Grafik 1024" descr="Gruppe mit einfarbiger Füllung">
            <a:extLst>
              <a:ext uri="{FF2B5EF4-FFF2-40B4-BE49-F238E27FC236}">
                <a16:creationId xmlns:a16="http://schemas.microsoft.com/office/drawing/2014/main" id="{74292A39-791B-5D94-FBAD-67AC5F261A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44453" y="2018193"/>
            <a:ext cx="847111" cy="828675"/>
          </a:xfrm>
          <a:prstGeom prst="rect">
            <a:avLst/>
          </a:prstGeom>
        </p:spPr>
      </p:pic>
      <p:pic>
        <p:nvPicPr>
          <p:cNvPr id="1027" name="Grafik 1026" descr="Kommentar Like mit einfarbiger Füllung">
            <a:extLst>
              <a:ext uri="{FF2B5EF4-FFF2-40B4-BE49-F238E27FC236}">
                <a16:creationId xmlns:a16="http://schemas.microsoft.com/office/drawing/2014/main" id="{D99B4AC2-E2E1-3090-B2B0-F1F2BB90FF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39845" y="3004493"/>
            <a:ext cx="851719" cy="847110"/>
          </a:xfrm>
          <a:prstGeom prst="rect">
            <a:avLst/>
          </a:prstGeom>
        </p:spPr>
      </p:pic>
      <p:sp>
        <p:nvSpPr>
          <p:cNvPr id="1036" name="TextBox 8">
            <a:extLst>
              <a:ext uri="{FF2B5EF4-FFF2-40B4-BE49-F238E27FC236}">
                <a16:creationId xmlns:a16="http://schemas.microsoft.com/office/drawing/2014/main" id="{E87CACBF-BCB1-6D5F-B2D8-D2D6AFFABA9B}"/>
              </a:ext>
            </a:extLst>
          </p:cNvPr>
          <p:cNvSpPr txBox="1"/>
          <p:nvPr/>
        </p:nvSpPr>
        <p:spPr>
          <a:xfrm>
            <a:off x="5627857" y="1237290"/>
            <a:ext cx="2779150" cy="438582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Interessenvertretung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7" name="TextBox 8">
            <a:extLst>
              <a:ext uri="{FF2B5EF4-FFF2-40B4-BE49-F238E27FC236}">
                <a16:creationId xmlns:a16="http://schemas.microsoft.com/office/drawing/2014/main" id="{99995D97-A1F9-8197-3C8B-05D4D379EE58}"/>
              </a:ext>
            </a:extLst>
          </p:cNvPr>
          <p:cNvSpPr txBox="1"/>
          <p:nvPr/>
        </p:nvSpPr>
        <p:spPr>
          <a:xfrm>
            <a:off x="5627857" y="2209761"/>
            <a:ext cx="2779150" cy="438582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EU-</a:t>
            </a: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Projekte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8" name="TextBox 8">
            <a:extLst>
              <a:ext uri="{FF2B5EF4-FFF2-40B4-BE49-F238E27FC236}">
                <a16:creationId xmlns:a16="http://schemas.microsoft.com/office/drawing/2014/main" id="{B7E5B7DC-0018-ADA7-E292-7D9CDAC9D281}"/>
              </a:ext>
            </a:extLst>
          </p:cNvPr>
          <p:cNvSpPr txBox="1"/>
          <p:nvPr/>
        </p:nvSpPr>
        <p:spPr>
          <a:xfrm>
            <a:off x="5627856" y="3205277"/>
            <a:ext cx="2779150" cy="438582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Kommunikation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9" name="Grafik 1038" descr="Auge mit einfarbiger Füllung">
            <a:extLst>
              <a:ext uri="{FF2B5EF4-FFF2-40B4-BE49-F238E27FC236}">
                <a16:creationId xmlns:a16="http://schemas.microsoft.com/office/drawing/2014/main" id="{9F4C3112-D386-155F-BBAD-BAB72202B6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644454" y="3783391"/>
            <a:ext cx="842501" cy="828674"/>
          </a:xfrm>
          <a:prstGeom prst="rect">
            <a:avLst/>
          </a:prstGeom>
        </p:spPr>
      </p:pic>
      <p:sp>
        <p:nvSpPr>
          <p:cNvPr id="1040" name="TextBox 8">
            <a:extLst>
              <a:ext uri="{FF2B5EF4-FFF2-40B4-BE49-F238E27FC236}">
                <a16:creationId xmlns:a16="http://schemas.microsoft.com/office/drawing/2014/main" id="{8BD1BD04-F80A-D535-A504-0A1B3FD18FAF}"/>
              </a:ext>
            </a:extLst>
          </p:cNvPr>
          <p:cNvSpPr txBox="1"/>
          <p:nvPr/>
        </p:nvSpPr>
        <p:spPr>
          <a:xfrm>
            <a:off x="5627856" y="3974958"/>
            <a:ext cx="2779150" cy="438582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/>
                <a:ea typeface="+mn-ea"/>
                <a:cs typeface="Times New Roman"/>
              </a:rPr>
              <a:t>Policy Monitoring </a:t>
            </a: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8794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81F069E-C234-283B-9600-743B3CB4B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201" y="125614"/>
            <a:ext cx="6176226" cy="532598"/>
          </a:xfrm>
          <a:prstGeom prst="rect">
            <a:avLst/>
          </a:prstGeom>
          <a:solidFill>
            <a:srgbClr val="DCE6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7A6357-A334-7439-450F-BCB0D1FA3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57" y="159606"/>
            <a:ext cx="6355374" cy="6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36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370DD5-6B44-7112-EA74-08F7A55921D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20" y="107179"/>
            <a:ext cx="7741261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50" b="1" i="0" u="none" strike="noStrike" kern="1200" cap="none" spc="-225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D26DDE-0127-4CF7-6128-0D96EDE777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0096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5D4175-CF93-6ED1-2B75-3CB960CF8997}"/>
              </a:ext>
            </a:extLst>
          </p:cNvPr>
          <p:cNvSpPr txBox="1"/>
          <p:nvPr/>
        </p:nvSpPr>
        <p:spPr>
          <a:xfrm>
            <a:off x="107526" y="661177"/>
            <a:ext cx="4344000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 der </a:t>
            </a:r>
            <a:r>
              <a:rPr kumimoji="0" lang="en-GB" sz="900" b="0" i="1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8322D95-03B1-526D-1DE2-6931B2023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-9218" y="1624658"/>
            <a:ext cx="107442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2AD2F1D-1B35-8807-EBFC-C272DD81A050}"/>
              </a:ext>
            </a:extLst>
          </p:cNvPr>
          <p:cNvSpPr txBox="1"/>
          <p:nvPr/>
        </p:nvSpPr>
        <p:spPr>
          <a:xfrm>
            <a:off x="1238528" y="1428451"/>
            <a:ext cx="2935634" cy="39241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+mn-cs"/>
              </a:rPr>
              <a:t>CEJA’s 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Hauptanliegen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+mn-cs"/>
              </a:rPr>
              <a:t>!</a:t>
            </a:r>
            <a:endParaRPr kumimoji="0" lang="en-BE" sz="2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18" name="Image 11">
            <a:extLst>
              <a:ext uri="{FF2B5EF4-FFF2-40B4-BE49-F238E27FC236}">
                <a16:creationId xmlns:a16="http://schemas.microsoft.com/office/drawing/2014/main" id="{983D6148-B20B-15F9-BFF9-99F24B22F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08" y="143942"/>
            <a:ext cx="767538" cy="767538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EA023B5A-37AC-A486-0C17-BB4D27E86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92" y="1887794"/>
            <a:ext cx="685800" cy="685800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F954A239-9633-AEFC-A550-887247165BB6}"/>
              </a:ext>
            </a:extLst>
          </p:cNvPr>
          <p:cNvSpPr txBox="1"/>
          <p:nvPr/>
        </p:nvSpPr>
        <p:spPr>
          <a:xfrm>
            <a:off x="700611" y="2033350"/>
            <a:ext cx="3771593" cy="484748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Warum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braucht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 es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eine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350" b="1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Europäische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US" sz="1350" b="1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Strategie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 für </a:t>
            </a:r>
            <a:r>
              <a:rPr kumimoji="0" lang="en-US" sz="1350" b="1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Generationenachfolge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? 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74C428-8FAD-A3F0-DD74-28FC7C44FC1F}"/>
              </a:ext>
            </a:extLst>
          </p:cNvPr>
          <p:cNvSpPr txBox="1"/>
          <p:nvPr/>
        </p:nvSpPr>
        <p:spPr>
          <a:xfrm>
            <a:off x="4805" y="2827979"/>
            <a:ext cx="1303020" cy="577081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>
            <a:defPPr>
              <a:defRPr lang="en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 panose="02020603050405020304" pitchFamily="18" charset="0"/>
              </a:rPr>
              <a:t>6,5%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kumimoji="0" lang="de-DE" sz="3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F181B5C1-3DE5-2CA0-7405-F01831E824E8}"/>
              </a:ext>
            </a:extLst>
          </p:cNvPr>
          <p:cNvSpPr txBox="1"/>
          <p:nvPr/>
        </p:nvSpPr>
        <p:spPr>
          <a:xfrm>
            <a:off x="1129234" y="3001212"/>
            <a:ext cx="3974384" cy="692497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anchor="t">
            <a:spAutoFit/>
          </a:bodyPr>
          <a:lstStyle>
            <a:defPPr>
              <a:defRPr lang="en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Der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Landwirt:innen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in Europa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sind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 </a:t>
            </a:r>
            <a:r>
              <a:rPr kumimoji="0" lang="en-US" sz="1350" b="1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unter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35 Jahren.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11,9%  &lt; 40 Jahren.  </a:t>
            </a:r>
            <a:r>
              <a:rPr kumimoji="0" lang="en-US" sz="12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lt"/>
                <a:cs typeface="+mn-lt"/>
              </a:rPr>
              <a:t>∅</a:t>
            </a:r>
            <a:r>
              <a:rPr kumimoji="0" lang="en-US" sz="12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lt"/>
                <a:cs typeface="Times New Roman"/>
              </a:rPr>
              <a:t>-Alter EU: 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lt"/>
                <a:cs typeface="Times New Roman"/>
              </a:rPr>
              <a:t>57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</a:t>
            </a:r>
            <a:endParaRPr kumimoji="0" lang="en-B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Georgia" panose="02040502050405020303" pitchFamily="18" charset="0"/>
              <a:cs typeface="Times New Roman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Stand: 2020 (Eurostat)</a:t>
            </a:r>
            <a:endParaRPr kumimoji="0" lang="en-B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46D1F9-90CC-FF3C-BF75-3C5DAD794874}"/>
              </a:ext>
            </a:extLst>
          </p:cNvPr>
          <p:cNvSpPr txBox="1"/>
          <p:nvPr/>
        </p:nvSpPr>
        <p:spPr>
          <a:xfrm>
            <a:off x="1129369" y="4141874"/>
            <a:ext cx="4350641" cy="5040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>
            <a:defPPr>
              <a:defRPr lang="en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6858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>
                <a:tab pos="1243013" algn="l"/>
              </a:tabLst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Gender gap: 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30% der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Betriebe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werden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von Frauen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geführt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,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davon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sind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4,2% &lt; 35 Jahren.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34DEDDFB-52C7-F1D7-5436-AF44C5E845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3754" y="1262830"/>
            <a:ext cx="2600416" cy="36041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287E4722-BAC9-4342-08FA-CB11551DF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46689" y="1611261"/>
            <a:ext cx="1045292" cy="1036074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5B4ABE6E-BF8F-4C3E-C169-35CE41FEE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7121" y="4141532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451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2357D1-BD70-FA32-229D-E0D14B402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F784683-8F22-F0DC-434F-D66517286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201" y="125614"/>
            <a:ext cx="6176226" cy="532598"/>
          </a:xfrm>
          <a:prstGeom prst="rect">
            <a:avLst/>
          </a:prstGeom>
          <a:solidFill>
            <a:srgbClr val="DCE6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7B2439-9F48-D15C-29FA-B24823F9A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57" y="159606"/>
            <a:ext cx="6355374" cy="6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36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699741-0503-0511-C55B-3EC24F9026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20" y="107179"/>
            <a:ext cx="7741261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50" b="1" i="0" u="none" strike="noStrike" kern="1200" cap="none" spc="-225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6BA430-90FB-6BA8-FA74-5C44EA88C4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0096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A36412-7D96-038A-8FCB-CE55CD14C302}"/>
              </a:ext>
            </a:extLst>
          </p:cNvPr>
          <p:cNvSpPr txBox="1"/>
          <p:nvPr/>
        </p:nvSpPr>
        <p:spPr>
          <a:xfrm>
            <a:off x="107526" y="661177"/>
            <a:ext cx="4344000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 der </a:t>
            </a:r>
            <a:r>
              <a:rPr kumimoji="0" lang="en-GB" sz="900" b="0" i="1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18" name="Image 11">
            <a:extLst>
              <a:ext uri="{FF2B5EF4-FFF2-40B4-BE49-F238E27FC236}">
                <a16:creationId xmlns:a16="http://schemas.microsoft.com/office/drawing/2014/main" id="{B73A8478-C607-DEC9-5894-CECFAF638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08" y="143942"/>
            <a:ext cx="767538" cy="767538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FE4A7914-900E-63FA-73D6-B161E1ABA6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13" y="11239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BE8D39-44FC-B7D2-5E03-019194F79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95465" y="505958"/>
            <a:ext cx="685800" cy="685800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0E6D66EB-5BA1-1D4F-4FA6-AC8D6502AE78}"/>
              </a:ext>
            </a:extLst>
          </p:cNvPr>
          <p:cNvSpPr txBox="1"/>
          <p:nvPr/>
        </p:nvSpPr>
        <p:spPr>
          <a:xfrm>
            <a:off x="5153193" y="1043887"/>
            <a:ext cx="3771593" cy="48474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Warum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35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braucht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es </a:t>
            </a:r>
            <a:r>
              <a:rPr kumimoji="0" lang="en-US" sz="135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eine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35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Europäische</a:t>
            </a: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US" sz="135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Strategie</a:t>
            </a: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für </a:t>
            </a:r>
            <a:r>
              <a:rPr kumimoji="0" lang="en-US" sz="135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Generationenachfolge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? </a:t>
            </a: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DB7F96C5-68DA-8B78-9D75-D23AB0E0CADB}"/>
              </a:ext>
            </a:extLst>
          </p:cNvPr>
          <p:cNvSpPr txBox="1"/>
          <p:nvPr/>
        </p:nvSpPr>
        <p:spPr>
          <a:xfrm>
            <a:off x="144586" y="1602575"/>
            <a:ext cx="5529938" cy="3070071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Angehende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Junglandwirt:innen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 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haben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einen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erschwerten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Zugang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zum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Unternehmertum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Georgia" panose="02040502050405020303" pitchFamily="18" charset="0"/>
                <a:cs typeface="Times New Roman"/>
              </a:rPr>
              <a:t>: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1200" cap="none" spc="0" normalizeH="0" baseline="0" noProof="0" dirty="0">
              <a:ln>
                <a:noFill/>
              </a:ln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Zugang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zu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Boden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Zugang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zu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Finanzmitteln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bzw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.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Krediten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Faires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Einkommen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Zugang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zu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Bierstadt"/>
                <a:ea typeface="+mn-ea"/>
                <a:cs typeface="Times New Roman"/>
              </a:rPr>
              <a:t> 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Aus- &amp;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Weiterbildung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Attraktivität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ländlicher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Gebiete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366AB1"/>
              </a:solidFill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5790E557-4994-D935-F6C5-E9F9BC33CCB1}"/>
              </a:ext>
            </a:extLst>
          </p:cNvPr>
          <p:cNvSpPr txBox="1"/>
          <p:nvPr/>
        </p:nvSpPr>
        <p:spPr>
          <a:xfrm>
            <a:off x="4417636" y="1998368"/>
            <a:ext cx="4501202" cy="27699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Beispiele:</a:t>
            </a: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Wettbewerb, Bodenpreise, Pacht vs. Eigentum, Brachflächen (LV 9% Agrarland)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Erhöhte Ablehnung von Kreditanträgen*, höheres Risikoprofil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Definition aktiver Landwirt, Stellung </a:t>
            </a:r>
            <a:r>
              <a:rPr kumimoji="0" lang="de-DE" sz="135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i.d</a:t>
            </a: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. Lebensmittelkette 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72% d. LW haben ausschließlich praktische Erfahrung**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Infrastruktur (Gesundheit, Bildung u Beruf, Familie), soziales Netzwerk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B090908-7A79-CFC5-3938-D2693DABD7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6898" y="4769139"/>
            <a:ext cx="2057400" cy="48474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*</a:t>
            </a:r>
            <a:r>
              <a:rPr kumimoji="0" lang="de-DE" sz="135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Fi-compass</a:t>
            </a: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20xx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**Eurostat 2020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D4667816-4754-9B0C-C8D7-5B57A76E4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3667064" y="2844006"/>
            <a:ext cx="6858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14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72710-E3D7-0106-0C35-ECE975782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651FAE2-C23B-9D73-B358-75B8AE57B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201" y="125614"/>
            <a:ext cx="6176226" cy="532598"/>
          </a:xfrm>
          <a:prstGeom prst="rect">
            <a:avLst/>
          </a:prstGeom>
          <a:solidFill>
            <a:srgbClr val="DCE6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7F3CEC-CD8D-8D65-AA8D-0A2F245B4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57" y="159606"/>
            <a:ext cx="6355374" cy="6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36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7F9BC9-4BA3-7111-331D-E778EA19E9B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20" y="107179"/>
            <a:ext cx="7741261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50" b="1" i="0" u="none" strike="noStrike" kern="1200" cap="none" spc="-225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9935B5-2FD9-BFE2-52AD-5D1E535E3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0096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97C252-B8F8-E666-00AE-7ED6DC7E4A93}"/>
              </a:ext>
            </a:extLst>
          </p:cNvPr>
          <p:cNvSpPr txBox="1"/>
          <p:nvPr/>
        </p:nvSpPr>
        <p:spPr>
          <a:xfrm>
            <a:off x="107526" y="661177"/>
            <a:ext cx="4344000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 der </a:t>
            </a:r>
            <a:r>
              <a:rPr kumimoji="0" lang="en-GB" sz="900" b="0" i="1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18" name="Image 11">
            <a:extLst>
              <a:ext uri="{FF2B5EF4-FFF2-40B4-BE49-F238E27FC236}">
                <a16:creationId xmlns:a16="http://schemas.microsoft.com/office/drawing/2014/main" id="{0B557DCC-B5BF-6DA4-01F6-6242FEA01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08" y="143942"/>
            <a:ext cx="767538" cy="767538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00D957F-89FE-F6B6-A2C1-971AECAD85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879" y="1071033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327BE33-3B0A-C628-E05B-E4D169048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149" y="1287303"/>
            <a:ext cx="2169815" cy="30845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467CE45-87EB-9927-8FBF-D4473C3FC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8082" y="1285874"/>
            <a:ext cx="2193134" cy="30848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EFD1BDB-AA4E-0339-409F-E80FE3920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188" y="1264708"/>
            <a:ext cx="2197587" cy="30884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1C3EDCF-5B99-CDD3-F60D-AA7496D37DCB}"/>
              </a:ext>
            </a:extLst>
          </p:cNvPr>
          <p:cNvSpPr txBox="1"/>
          <p:nvPr/>
        </p:nvSpPr>
        <p:spPr>
          <a:xfrm>
            <a:off x="275167" y="4444999"/>
            <a:ext cx="2840566" cy="7617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19.10.2023 - EU 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Parlament</a:t>
            </a:r>
            <a:endParaRPr kumimoji="0" lang="en-US" sz="15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Initiativbericht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 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 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Generationen-nachfolge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D285476-BC81-E2B3-5B40-A0AE38582EDB}"/>
              </a:ext>
            </a:extLst>
          </p:cNvPr>
          <p:cNvSpPr txBox="1"/>
          <p:nvPr/>
        </p:nvSpPr>
        <p:spPr>
          <a:xfrm rot="-2220000">
            <a:off x="212744" y="2496077"/>
            <a:ext cx="3183489" cy="623248"/>
          </a:xfrm>
          <a:prstGeom prst="rect">
            <a:avLst/>
          </a:prstGeom>
          <a:solidFill>
            <a:schemeClr val="accent1"/>
          </a:solidFill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03.06. 2026 - in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Überarbeitung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(10% für JLW)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C49DFF1-EC1F-DE44-EFE9-83F14F8552BE}"/>
              </a:ext>
            </a:extLst>
          </p:cNvPr>
          <p:cNvSpPr txBox="1"/>
          <p:nvPr/>
        </p:nvSpPr>
        <p:spPr>
          <a:xfrm>
            <a:off x="3148542" y="4444999"/>
            <a:ext cx="2840566" cy="7617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21.10.2025 - EU 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Kommission</a:t>
            </a:r>
            <a:endParaRPr kumimoji="0" lang="en-US" sz="15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Vorschlag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GAP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Verordnung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2028-2034​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E3317C6-0C0E-3414-95C3-F851E0193F23}"/>
              </a:ext>
            </a:extLst>
          </p:cNvPr>
          <p:cNvSpPr txBox="1"/>
          <p:nvPr/>
        </p:nvSpPr>
        <p:spPr>
          <a:xfrm>
            <a:off x="6027209" y="4444999"/>
            <a:ext cx="2840566" cy="7617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16.07.2025 - EU 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+mn-cs"/>
              </a:rPr>
              <a:t>Kommission</a:t>
            </a:r>
            <a:endParaRPr kumimoji="0" lang="en-US" sz="15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Vorschlag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GAP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Verordnung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2028-2034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620865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4A399-B67E-B925-62C1-D4C7CDC35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B57C9DA-A84A-2624-5A3F-FAA80DE99D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201" y="125614"/>
            <a:ext cx="6176226" cy="532598"/>
          </a:xfrm>
          <a:prstGeom prst="rect">
            <a:avLst/>
          </a:prstGeom>
          <a:solidFill>
            <a:srgbClr val="DCE6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969A0D-CDB9-1957-6618-43407D7C8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57" y="159606"/>
            <a:ext cx="6355374" cy="6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36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3DE23C-47B2-46C9-0578-9F38D88098F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20" y="107179"/>
            <a:ext cx="7741261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50" b="1" i="0" u="none" strike="noStrike" kern="1200" cap="none" spc="-225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90566F-4796-8D63-65FB-E9B37DB20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0096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6673A87-0B49-2EBA-76C3-C4AC5F947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93344" y="1817661"/>
            <a:ext cx="685800" cy="6858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96155B-0EAA-C4E3-1091-41230AB85554}"/>
              </a:ext>
            </a:extLst>
          </p:cNvPr>
          <p:cNvSpPr txBox="1"/>
          <p:nvPr/>
        </p:nvSpPr>
        <p:spPr>
          <a:xfrm>
            <a:off x="107526" y="661177"/>
            <a:ext cx="4344000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 der </a:t>
            </a:r>
            <a:r>
              <a:rPr kumimoji="0" lang="en-GB" sz="900" b="0" i="1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8C01162-9CC0-C6DB-A2A3-41D065312262}"/>
              </a:ext>
            </a:extLst>
          </p:cNvPr>
          <p:cNvSpPr txBox="1"/>
          <p:nvPr/>
        </p:nvSpPr>
        <p:spPr>
          <a:xfrm>
            <a:off x="179155" y="1168191"/>
            <a:ext cx="5312310" cy="715581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Strategie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 </a:t>
            </a: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zur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en-GB" sz="2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EU Kom. - 21.10.2025</a:t>
            </a:r>
          </a:p>
        </p:txBody>
      </p:sp>
      <p:pic>
        <p:nvPicPr>
          <p:cNvPr id="18" name="Image 11">
            <a:extLst>
              <a:ext uri="{FF2B5EF4-FFF2-40B4-BE49-F238E27FC236}">
                <a16:creationId xmlns:a16="http://schemas.microsoft.com/office/drawing/2014/main" id="{B42DCF9A-16FB-DBD5-BAED-14CD81C7A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08" y="143942"/>
            <a:ext cx="767538" cy="767538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1EB84BB4-E92B-F26B-0EF5-39FA21B03024}"/>
              </a:ext>
            </a:extLst>
          </p:cNvPr>
          <p:cNvSpPr txBox="1"/>
          <p:nvPr/>
        </p:nvSpPr>
        <p:spPr>
          <a:xfrm>
            <a:off x="181619" y="2153388"/>
            <a:ext cx="5557914" cy="1915909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anchor="t">
            <a:spAutoFit/>
          </a:bodyPr>
          <a:lstStyle>
            <a:defPPr>
              <a:defRPr lang="en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[…]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öffentliche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Unterstützung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von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entscheidender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Bedeutung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ist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geht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ein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echter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Wandel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nur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mit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 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notwendigen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 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Reformen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 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einher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 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vor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allem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auf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nationaler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und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regionaler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Ebene,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[…]. </a:t>
            </a: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Dazu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gehört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auch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 […], den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Zugang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zu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Finanzmitteln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und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landwirtschaftlichen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Flächen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zu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erleichtern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, den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Kompetenz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- und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Wissenstransfer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zu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verbessern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und das Leben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im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ländlichen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Raum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attraktiver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zu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machen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[…].</a:t>
            </a: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7E9AF0E8-3EDB-CC04-568B-787F6A0FE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8067" y="768720"/>
            <a:ext cx="3011181" cy="42232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97820F22-6513-A28D-415F-4FB8C7F2C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97923" y="1009996"/>
            <a:ext cx="1045292" cy="10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564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46CBA-75D1-00B5-E55D-78BCCCD4F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15B8780-E69C-D060-1D22-DC3EA90AF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201" y="125614"/>
            <a:ext cx="6176226" cy="532598"/>
          </a:xfrm>
          <a:prstGeom prst="rect">
            <a:avLst/>
          </a:prstGeom>
          <a:solidFill>
            <a:srgbClr val="DCE6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D3074A-A7E9-EDE7-432D-CA87BEDBE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57" y="159606"/>
            <a:ext cx="6355374" cy="6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36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D0E5A5-5CEF-FC18-6E7B-206132F33EB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20" y="107179"/>
            <a:ext cx="7741261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50" b="1" i="0" u="none" strike="noStrike" kern="1200" cap="none" spc="-225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C0E6EA-7DE5-614B-D482-2A0631DB8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0096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8B0837-2AD3-1BCB-D05E-2D84FF445E08}"/>
              </a:ext>
            </a:extLst>
          </p:cNvPr>
          <p:cNvSpPr txBox="1"/>
          <p:nvPr/>
        </p:nvSpPr>
        <p:spPr>
          <a:xfrm>
            <a:off x="107526" y="661177"/>
            <a:ext cx="4344000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 der </a:t>
            </a:r>
            <a:r>
              <a:rPr kumimoji="0" lang="en-GB" sz="900" b="0" i="1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18" name="Image 11">
            <a:extLst>
              <a:ext uri="{FF2B5EF4-FFF2-40B4-BE49-F238E27FC236}">
                <a16:creationId xmlns:a16="http://schemas.microsoft.com/office/drawing/2014/main" id="{D7F31227-BE84-AEAD-6805-C5DB38923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08" y="143942"/>
            <a:ext cx="767538" cy="767538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0B0E7705-496A-5AA2-FB33-916BCE63AE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8067" y="768720"/>
            <a:ext cx="3011181" cy="42232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8760F882-227B-F9D7-FCD1-F70AFD7E4F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97923" y="1009996"/>
            <a:ext cx="1045292" cy="1036074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ABE97955-1731-8793-F44A-626DDC890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079" y="2156016"/>
            <a:ext cx="5137377" cy="2507296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37BA5D51-FD07-EDFF-7E77-D9A2ECB59E99}"/>
              </a:ext>
            </a:extLst>
          </p:cNvPr>
          <p:cNvSpPr txBox="1"/>
          <p:nvPr/>
        </p:nvSpPr>
        <p:spPr>
          <a:xfrm>
            <a:off x="179155" y="1168191"/>
            <a:ext cx="5312310" cy="715581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Strategie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 </a:t>
            </a: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zur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en-GB" sz="2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EU Kom. - 21.10.2025</a:t>
            </a:r>
          </a:p>
        </p:txBody>
      </p:sp>
    </p:spTree>
    <p:extLst>
      <p:ext uri="{BB962C8B-B14F-4D97-AF65-F5344CB8AC3E}">
        <p14:creationId xmlns:p14="http://schemas.microsoft.com/office/powerpoint/2010/main" val="28358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Volumen des MFR-Vorschlags 2028 – 2034</a:t>
            </a:r>
          </a:p>
        </p:txBody>
      </p:sp>
      <p:grpSp>
        <p:nvGrpSpPr>
          <p:cNvPr id="21" name="Gruppieren 20" descr="Grafik">
            <a:extLst>
              <a:ext uri="{FF2B5EF4-FFF2-40B4-BE49-F238E27FC236}">
                <a16:creationId xmlns:a16="http://schemas.microsoft.com/office/drawing/2014/main" id="{B055D53B-A393-C5FB-2E09-379571BA283C}"/>
              </a:ext>
            </a:extLst>
          </p:cNvPr>
          <p:cNvGrpSpPr/>
          <p:nvPr/>
        </p:nvGrpSpPr>
        <p:grpSpPr>
          <a:xfrm>
            <a:off x="539999" y="1193460"/>
            <a:ext cx="6475521" cy="3821694"/>
            <a:chOff x="539999" y="1193460"/>
            <a:chExt cx="6475521" cy="3821694"/>
          </a:xfrm>
        </p:grpSpPr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8F49D5EE-9F55-FC57-AA07-42E0D160AF77}"/>
                </a:ext>
              </a:extLst>
            </p:cNvPr>
            <p:cNvGrpSpPr/>
            <p:nvPr/>
          </p:nvGrpSpPr>
          <p:grpSpPr>
            <a:xfrm>
              <a:off x="539999" y="1193460"/>
              <a:ext cx="6475521" cy="3821694"/>
              <a:chOff x="539999" y="1104560"/>
              <a:chExt cx="6475521" cy="3821694"/>
            </a:xfrm>
          </p:grpSpPr>
          <p:grpSp>
            <p:nvGrpSpPr>
              <p:cNvPr id="10" name="Gruppieren 9">
                <a:extLst>
                  <a:ext uri="{FF2B5EF4-FFF2-40B4-BE49-F238E27FC236}">
                    <a16:creationId xmlns:a16="http://schemas.microsoft.com/office/drawing/2014/main" id="{A161B655-7E7C-3CA4-B2D7-8256FAB76AF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39999" y="1104560"/>
                <a:ext cx="6475521" cy="3821694"/>
                <a:chOff x="540001" y="1133776"/>
                <a:chExt cx="6712868" cy="3961770"/>
              </a:xfrm>
            </p:grpSpPr>
            <p:sp>
              <p:nvSpPr>
                <p:cNvPr id="11" name="Textfeld 10">
                  <a:extLst>
                    <a:ext uri="{FF2B5EF4-FFF2-40B4-BE49-F238E27FC236}">
                      <a16:creationId xmlns:a16="http://schemas.microsoft.com/office/drawing/2014/main" id="{A5B0AFBE-A961-EB8C-CBE6-0D4FFCF6E0D3}"/>
                    </a:ext>
                  </a:extLst>
                </p:cNvPr>
                <p:cNvSpPr txBox="1"/>
                <p:nvPr/>
              </p:nvSpPr>
              <p:spPr>
                <a:xfrm>
                  <a:off x="5193744" y="4872205"/>
                  <a:ext cx="2059125" cy="22334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de-AT" sz="8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ea typeface="+mn-ea"/>
                      <a:cs typeface="+mn-cs"/>
                    </a:rPr>
                    <a:t>Grafik: Europäische Kommission, angepasst</a:t>
                  </a:r>
                  <a:endParaRPr kumimoji="0" lang="de-AT" sz="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12" name="Grafik 11">
                  <a:extLst>
                    <a:ext uri="{FF2B5EF4-FFF2-40B4-BE49-F238E27FC236}">
                      <a16:creationId xmlns:a16="http://schemas.microsoft.com/office/drawing/2014/main" id="{1B0724F4-4F31-5298-9894-51F5F0C494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540001" y="1133776"/>
                  <a:ext cx="6566023" cy="3742754"/>
                </a:xfrm>
                <a:prstGeom prst="rect">
                  <a:avLst/>
                </a:prstGeom>
              </p:spPr>
            </p:pic>
          </p:grpSp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B0F2E460-7D48-5B58-CA0F-486A72109379}"/>
                  </a:ext>
                </a:extLst>
              </p:cNvPr>
              <p:cNvSpPr/>
              <p:nvPr/>
            </p:nvSpPr>
            <p:spPr>
              <a:xfrm>
                <a:off x="5574453" y="2910541"/>
                <a:ext cx="667559" cy="1129553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AT" sz="1800" b="0" i="0" u="none" strike="noStrike" kern="1200" cap="none" spc="0" normalizeH="0" baseline="0" noProof="0">
                  <a:ln>
                    <a:noFill/>
                  </a:ln>
                  <a:solidFill>
                    <a:srgbClr val="EFF4F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E7D04876-3DFE-6F3D-2FD1-82AABE53E3B0}"/>
                </a:ext>
              </a:extLst>
            </p:cNvPr>
            <p:cNvSpPr/>
            <p:nvPr/>
          </p:nvSpPr>
          <p:spPr>
            <a:xfrm>
              <a:off x="569625" y="1222642"/>
              <a:ext cx="2681575" cy="43200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800" b="0" i="0" u="none" strike="noStrike" kern="1200" cap="none" spc="0" normalizeH="0" baseline="0" noProof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BA73D839-9935-BB89-E166-0AA1122D7614}"/>
              </a:ext>
            </a:extLst>
          </p:cNvPr>
          <p:cNvSpPr txBox="1"/>
          <p:nvPr/>
        </p:nvSpPr>
        <p:spPr>
          <a:xfrm>
            <a:off x="3325180" y="2714906"/>
            <a:ext cx="125334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600" b="0" i="1" u="none" strike="noStrike" kern="1200" cap="none" spc="0" normalizeH="0" baseline="0" noProof="0" dirty="0">
                <a:ln>
                  <a:noFill/>
                </a:ln>
                <a:solidFill>
                  <a:srgbClr val="0063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Gesamt: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600" b="1" i="1" u="none" strike="noStrike" kern="1200" cap="none" spc="0" normalizeH="0" baseline="0" noProof="0" dirty="0">
                <a:ln>
                  <a:noFill/>
                </a:ln>
                <a:solidFill>
                  <a:srgbClr val="0063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Billionen €</a:t>
            </a:r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EB618D59-05DE-95B2-FCC5-5604DC10B683}"/>
              </a:ext>
            </a:extLst>
          </p:cNvPr>
          <p:cNvSpPr txBox="1">
            <a:spLocks/>
          </p:cNvSpPr>
          <p:nvPr/>
        </p:nvSpPr>
        <p:spPr>
          <a:xfrm>
            <a:off x="6158351" y="1893976"/>
            <a:ext cx="2832267" cy="2289386"/>
          </a:xfrm>
          <a:prstGeom prst="rect">
            <a:avLst/>
          </a:prstGeom>
          <a:solidFill>
            <a:schemeClr val="bg2"/>
          </a:solidFill>
        </p:spPr>
        <p:txBody>
          <a:bodyPr vert="horz" lIns="0" tIns="0" rIns="0" bIns="0" rtlCol="0">
            <a:noAutofit/>
          </a:bodyPr>
          <a:lstStyle>
            <a:lvl1pPr marL="252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504000" marR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Corbel" panose="020B0503020204020204" pitchFamily="34" charset="0"/>
              <a:buChar char="−"/>
              <a:tabLst/>
              <a:defRPr sz="1800" kern="120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755650" indent="-250825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044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Arial" pitchFamily="34" charset="0"/>
              <a:buChar char="–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96000" indent="-252000" algn="l" defTabSz="914400" rtl="0" eaLnBrk="1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 baseline="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AT" sz="20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Zentrale Instrumente</a:t>
            </a:r>
            <a:r>
              <a:rPr kumimoji="0" lang="de-AT" sz="20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600" b="0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NRPP</a:t>
            </a: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Nationale und regionale Partnerschaftspläne (inkl. GAP)</a:t>
            </a:r>
          </a:p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600" b="0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EWF</a:t>
            </a: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Europäischer Wettbewerbsfähigkeitsfonds</a:t>
            </a:r>
          </a:p>
          <a:p>
            <a:pPr marL="252000" marR="0" lvl="0" indent="-2520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600" b="0" i="0" u="sng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GE</a:t>
            </a:r>
            <a:r>
              <a:rPr kumimoji="0" lang="de-AT" sz="16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Globales Europa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>
                <a:srgbClr val="B92B06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0220AB47-DEFE-ED15-F8AC-0F57DF860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57749" y="1365845"/>
            <a:ext cx="7978525" cy="622091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2400" b="1" i="0" u="none" strike="noStrike" kern="1200" cap="none" spc="0" normalizeH="0" baseline="0" noProof="0" dirty="0">
              <a:ln>
                <a:noFill/>
              </a:ln>
              <a:solidFill>
                <a:srgbClr val="B92B06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9" name="Foliennummernplatzhalter 4">
            <a:extLst>
              <a:ext uri="{FF2B5EF4-FFF2-40B4-BE49-F238E27FC236}">
                <a16:creationId xmlns:a16="http://schemas.microsoft.com/office/drawing/2014/main" id="{BC3A63E2-6BD0-E57B-43D5-F55A3AC676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558201" y="4788000"/>
            <a:ext cx="960324" cy="2000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256A399-CE49-888A-E536-8E0B5F6C4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93892" y="1709873"/>
            <a:ext cx="1523267" cy="535521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EFF4F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1601EE5-3C71-600E-3A31-2ACD0FE37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347684" y="1750369"/>
            <a:ext cx="1722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egoe UI Black" panose="020B0A02040204020203" pitchFamily="34" charset="0"/>
                <a:cs typeface="Arial" panose="020B0604020202020204" pitchFamily="34" charset="0"/>
              </a:rPr>
              <a:t>National and Regional Partnership Fund</a:t>
            </a:r>
            <a:br>
              <a:rPr kumimoji="0" lang="de-AT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egoe UI Black" panose="020B0A02040204020203" pitchFamily="34" charset="0"/>
                <a:cs typeface="Arial" panose="020B0604020202020204" pitchFamily="34" charset="0"/>
              </a:rPr>
            </a:br>
            <a:r>
              <a:rPr kumimoji="0" lang="de-AT" sz="1100" b="0" i="1" u="none" strike="noStrike" kern="1200" cap="none" spc="0" normalizeH="0" baseline="0" noProof="0" dirty="0">
                <a:ln>
                  <a:noFill/>
                </a:ln>
                <a:solidFill>
                  <a:srgbClr val="0063A3"/>
                </a:solidFill>
                <a:effectLst/>
                <a:uLnTx/>
                <a:uFillTx/>
                <a:latin typeface="Calibri" panose="020F0502020204030204"/>
                <a:ea typeface="Segoe UI Black" panose="020B0A02040204020203" pitchFamily="34" charset="0"/>
                <a:cs typeface="Arial" panose="020B0604020202020204" pitchFamily="34" charset="0"/>
              </a:rPr>
              <a:t>(davon NRPP: 783 Mrd. €)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04066A6-23B3-3B85-8755-367A4C2F7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9999" y="4508332"/>
            <a:ext cx="2277160" cy="21544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Alle Beträge in Mrd. Euro zu laufenden Preisen</a:t>
            </a:r>
            <a:endParaRPr kumimoji="0" lang="de-AT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006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4A16A-3DEC-0E53-68E2-F638ABF53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07A17F7-AB2E-A653-F47D-6AE0B69F8D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201" y="125614"/>
            <a:ext cx="6176226" cy="532598"/>
          </a:xfrm>
          <a:prstGeom prst="rect">
            <a:avLst/>
          </a:prstGeom>
          <a:solidFill>
            <a:srgbClr val="DCE6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93E2FD-D77A-0B10-2FFA-1FA509143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57" y="159606"/>
            <a:ext cx="6355374" cy="6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36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ACDC2C-B4AB-3550-7603-3F96548745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20" y="107179"/>
            <a:ext cx="7741261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50" b="1" i="0" u="none" strike="noStrike" kern="1200" cap="none" spc="-225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A3A2D9-4334-7719-4A39-17415826E2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0096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D37EB63-3A75-25C1-8C15-8A798687D15B}"/>
              </a:ext>
            </a:extLst>
          </p:cNvPr>
          <p:cNvSpPr txBox="1"/>
          <p:nvPr/>
        </p:nvSpPr>
        <p:spPr>
          <a:xfrm>
            <a:off x="107526" y="661177"/>
            <a:ext cx="4344000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 der </a:t>
            </a:r>
            <a:r>
              <a:rPr kumimoji="0" lang="en-GB" sz="900" b="0" i="1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18" name="Image 11">
            <a:extLst>
              <a:ext uri="{FF2B5EF4-FFF2-40B4-BE49-F238E27FC236}">
                <a16:creationId xmlns:a16="http://schemas.microsoft.com/office/drawing/2014/main" id="{459E4657-E0CE-3AE5-2747-D10E0F814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08" y="143942"/>
            <a:ext cx="767538" cy="767538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5925CB7F-19F7-C454-F7D8-26A2D4A7E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8067" y="768720"/>
            <a:ext cx="3011181" cy="42232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FB61077B-6C9D-0EC7-DA86-1760D8EDDD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97923" y="1009996"/>
            <a:ext cx="1045292" cy="1036074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300D0FC3-D922-1280-55C4-3F4BC23FA037}"/>
              </a:ext>
            </a:extLst>
          </p:cNvPr>
          <p:cNvSpPr txBox="1"/>
          <p:nvPr/>
        </p:nvSpPr>
        <p:spPr>
          <a:xfrm>
            <a:off x="179155" y="1168191"/>
            <a:ext cx="5312310" cy="715581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Strategie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 </a:t>
            </a: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zur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en-GB" sz="2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EU Kom. - 21.10.2025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9FF61440-D9CE-B7E4-ADF3-532B2D730C21}"/>
              </a:ext>
            </a:extLst>
          </p:cNvPr>
          <p:cNvSpPr txBox="1"/>
          <p:nvPr/>
        </p:nvSpPr>
        <p:spPr>
          <a:xfrm>
            <a:off x="177119" y="2042656"/>
            <a:ext cx="5583017" cy="2608406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anchor="t">
            <a:spAutoFit/>
          </a:bodyPr>
          <a:lstStyle>
            <a:defPPr>
              <a:defRPr lang="en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Leitinitiativen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366AB1"/>
              </a:solidFill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 </a:t>
            </a:r>
            <a:r>
              <a:rPr kumimoji="0" lang="en-US" sz="15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Verpflichtende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nationale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Strategien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zur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Generationennachfolge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Mind. 6% d.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zweckgebundenen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Agrarausgaben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für JLW-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Förderungen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Bis 2040 24% Junglandwirt:innen</a:t>
            </a: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 &lt; 40 Jahre (dzt. 12%) 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"</a:t>
            </a: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Starterpaket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" für JLW: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Niederlassungsprämie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Investitionsbeihilfen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Nachfolgeprogramme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Vertretungsdienste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etc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18212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1BC5C-EFC3-16E7-008A-42ABC2EAB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9BAC3E0-A2E7-0E44-24CF-67B6C40DF0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201" y="125614"/>
            <a:ext cx="6176226" cy="532598"/>
          </a:xfrm>
          <a:prstGeom prst="rect">
            <a:avLst/>
          </a:prstGeom>
          <a:solidFill>
            <a:srgbClr val="DCE6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C47651C-1ECF-A26A-D383-198F649ED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57" y="159606"/>
            <a:ext cx="6355374" cy="6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36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B6A1DC-A8A5-78D2-B57D-9E991AE2DED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20" y="107179"/>
            <a:ext cx="7741261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50" b="1" i="0" u="none" strike="noStrike" kern="1200" cap="none" spc="-225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E3FD58-3BA1-5619-BE55-CFEBA06A2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0096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C0F62C-D97A-3DD3-506D-B4855542C70A}"/>
              </a:ext>
            </a:extLst>
          </p:cNvPr>
          <p:cNvSpPr txBox="1"/>
          <p:nvPr/>
        </p:nvSpPr>
        <p:spPr>
          <a:xfrm>
            <a:off x="107526" y="661177"/>
            <a:ext cx="4344000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 der </a:t>
            </a:r>
            <a:r>
              <a:rPr kumimoji="0" lang="en-GB" sz="900" b="0" i="1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9C8DFBF-047B-6EC9-F0E0-7CF41D077423}"/>
              </a:ext>
            </a:extLst>
          </p:cNvPr>
          <p:cNvSpPr txBox="1"/>
          <p:nvPr/>
        </p:nvSpPr>
        <p:spPr>
          <a:xfrm>
            <a:off x="179155" y="1168191"/>
            <a:ext cx="8741310" cy="392415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Strategie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 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zur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-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Zugang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Krediten</a:t>
            </a:r>
            <a:endParaRPr kumimoji="0" lang="en-GB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C5842D9-9AA1-482F-E0D5-2F785BC0B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24492" y="4650822"/>
            <a:ext cx="2057400" cy="4385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*INLB Daten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, 2023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Fi-compass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, 2023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F1324D43-207C-5208-6DD3-F5DBC424D799}"/>
              </a:ext>
            </a:extLst>
          </p:cNvPr>
          <p:cNvSpPr txBox="1"/>
          <p:nvPr/>
        </p:nvSpPr>
        <p:spPr>
          <a:xfrm>
            <a:off x="177119" y="1753463"/>
            <a:ext cx="7965414" cy="2839239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anchor="t">
            <a:spAutoFit/>
          </a:bodyPr>
          <a:lstStyle>
            <a:defPPr>
              <a:defRPr lang="en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Problematik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  ​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Finanzierungslücke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JLW 2022 €14,1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Mrd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Leitinitiativen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Niederlassungsprämie x3 (€ 100.000​       max. € 300.000)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Investitionsförderungsquote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 bis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zu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85%​ (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dzt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. max. 75%)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384668E2-BADA-C427-9DCE-C2B2E18F0433}"/>
              </a:ext>
            </a:extLst>
          </p:cNvPr>
          <p:cNvGraphicFramePr>
            <a:graphicFrameLocks noGrp="1"/>
          </p:cNvGraphicFramePr>
          <p:nvPr/>
        </p:nvGraphicFramePr>
        <p:xfrm>
          <a:off x="572761" y="2337282"/>
          <a:ext cx="3410856" cy="834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499">
                  <a:extLst>
                    <a:ext uri="{9D8B030D-6E8A-4147-A177-3AD203B41FA5}">
                      <a16:colId xmlns:a16="http://schemas.microsoft.com/office/drawing/2014/main" val="1573077336"/>
                    </a:ext>
                  </a:extLst>
                </a:gridCol>
                <a:gridCol w="2077357">
                  <a:extLst>
                    <a:ext uri="{9D8B030D-6E8A-4147-A177-3AD203B41FA5}">
                      <a16:colId xmlns:a16="http://schemas.microsoft.com/office/drawing/2014/main" val="1445621915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r>
                        <a:rPr lang="de-DE" sz="1000"/>
                        <a:t>Alter [Jahren]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e-DE" sz="1000"/>
                        <a:t>Verschuldungsgrad [%]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54537460"/>
                  </a:ext>
                </a:extLst>
              </a:tr>
              <a:tr h="27812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e-DE" sz="1000"/>
                        <a:t>&lt;35 Jahre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e-DE" sz="1000"/>
                        <a:t>20%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053400891"/>
                  </a:ext>
                </a:extLst>
              </a:tr>
              <a:tr h="27812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e-DE" sz="1000"/>
                        <a:t>&lt; 65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de-DE" sz="1000" dirty="0"/>
                        <a:t>8%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1034278"/>
                  </a:ext>
                </a:extLst>
              </a:tr>
            </a:tbl>
          </a:graphicData>
        </a:graphic>
      </p:graphicFrame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F1C002A3-2353-77B3-44FE-1F2876558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56000" y="3993641"/>
            <a:ext cx="195300" cy="63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01700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FD9E5-EAFB-5F7D-372B-77650D6ED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BFFA81F-2E33-92A2-DAB5-ECBEABDC5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201" y="125614"/>
            <a:ext cx="6176226" cy="532598"/>
          </a:xfrm>
          <a:prstGeom prst="rect">
            <a:avLst/>
          </a:prstGeom>
          <a:solidFill>
            <a:srgbClr val="DCE6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5F92834-F962-9497-DAF2-DB3187472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57" y="159606"/>
            <a:ext cx="6355374" cy="6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36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A231F3-F969-3293-66E4-71D8B8F8511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20" y="107179"/>
            <a:ext cx="7741261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50" b="1" i="0" u="none" strike="noStrike" kern="1200" cap="none" spc="-225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1B2DD9-EAE5-C974-A7BF-A33AB5D4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0096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D0D9FE6-68E6-2FE4-189A-A329FBD3F0FF}"/>
              </a:ext>
            </a:extLst>
          </p:cNvPr>
          <p:cNvSpPr txBox="1"/>
          <p:nvPr/>
        </p:nvSpPr>
        <p:spPr>
          <a:xfrm>
            <a:off x="107526" y="661177"/>
            <a:ext cx="4344000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 der </a:t>
            </a:r>
            <a:r>
              <a:rPr kumimoji="0" lang="en-GB" sz="900" b="0" i="1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41E696FF-5FF1-059E-805A-2C7DE4F0002C}"/>
              </a:ext>
            </a:extLst>
          </p:cNvPr>
          <p:cNvSpPr txBox="1"/>
          <p:nvPr/>
        </p:nvSpPr>
        <p:spPr>
          <a:xfrm>
            <a:off x="179155" y="1168191"/>
            <a:ext cx="8736774" cy="392415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Strategie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 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zur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-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Zugang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 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landw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.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Flächen</a:t>
            </a:r>
            <a:endParaRPr kumimoji="0" lang="en-GB" sz="21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DBD1A295-91F9-0DFD-9DFE-74E5CDE3C8A4}"/>
              </a:ext>
            </a:extLst>
          </p:cNvPr>
          <p:cNvSpPr txBox="1"/>
          <p:nvPr/>
        </p:nvSpPr>
        <p:spPr>
          <a:xfrm>
            <a:off x="177083" y="1728463"/>
            <a:ext cx="4356705" cy="2839239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anchor="t">
            <a:spAutoFit/>
          </a:bodyPr>
          <a:lstStyle>
            <a:defPPr>
              <a:defRPr lang="en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Problematik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Bodenpreise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Wettbewerb</a:t>
            </a: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Pacht vs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Eigentum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Leitinitiativen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EU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Bodenbeobachtungsstelle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: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Diskussionsforum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Daten-sammlung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 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Transparenz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Entsprechende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Nationale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Bodenpolitik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Berücksichtigung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im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Europischen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Semester</a:t>
            </a: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,Sans-Serif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A3CA5EA-28B9-9BDF-CC8F-E06C99605C36}"/>
              </a:ext>
            </a:extLst>
          </p:cNvPr>
          <p:cNvSpPr txBox="1"/>
          <p:nvPr/>
        </p:nvSpPr>
        <p:spPr>
          <a:xfrm>
            <a:off x="4101352" y="1983441"/>
            <a:ext cx="4976531" cy="2539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Bodenpreise für Ackerland in Österreich 2022-2024. Q: Statistik Austria</a:t>
            </a: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2" name="Grafik 1" descr="Ein Bild, das Text, Screenshot, Reihe, parallel enthält.&#10;&#10;KI-generierte Inhalte können fehlerhaft sein.">
            <a:extLst>
              <a:ext uri="{FF2B5EF4-FFF2-40B4-BE49-F238E27FC236}">
                <a16:creationId xmlns:a16="http://schemas.microsoft.com/office/drawing/2014/main" id="{02AE0B01-933C-C8B7-1ACB-FE13BE5AC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291" y="2238703"/>
            <a:ext cx="4466168" cy="231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6472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0032E-A466-28E0-F02C-01FFD8EE9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B0E6724-7B56-CF99-479F-CCA559851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201" y="125614"/>
            <a:ext cx="6176226" cy="532598"/>
          </a:xfrm>
          <a:prstGeom prst="rect">
            <a:avLst/>
          </a:prstGeom>
          <a:solidFill>
            <a:srgbClr val="DCE6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E75B80-5206-4F54-15BD-2A83C7094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57" y="159606"/>
            <a:ext cx="6355374" cy="6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36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679463-C436-72CC-0D82-5E41BBFBA3C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20" y="107179"/>
            <a:ext cx="7741261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50" b="1" i="0" u="none" strike="noStrike" kern="1200" cap="none" spc="-225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252004-D4C7-87E5-22A2-2DAA713A5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0096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69F2F8-6504-8E0E-10F5-43B288DFB694}"/>
              </a:ext>
            </a:extLst>
          </p:cNvPr>
          <p:cNvSpPr txBox="1"/>
          <p:nvPr/>
        </p:nvSpPr>
        <p:spPr>
          <a:xfrm>
            <a:off x="107526" y="661177"/>
            <a:ext cx="4344000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 der </a:t>
            </a:r>
            <a:r>
              <a:rPr kumimoji="0" lang="en-GB" sz="900" b="0" i="1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68678B7D-92C3-9B8F-CD7A-A03A158F8547}"/>
              </a:ext>
            </a:extLst>
          </p:cNvPr>
          <p:cNvSpPr txBox="1"/>
          <p:nvPr/>
        </p:nvSpPr>
        <p:spPr>
          <a:xfrm>
            <a:off x="179155" y="1168191"/>
            <a:ext cx="8741310" cy="392415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Strategie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 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zur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-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Zugang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zu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 Wissen &amp; Innovation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0E3C10A3-8B2D-DEEC-27D1-53F31DC1F346}"/>
              </a:ext>
            </a:extLst>
          </p:cNvPr>
          <p:cNvSpPr txBox="1"/>
          <p:nvPr/>
        </p:nvSpPr>
        <p:spPr>
          <a:xfrm>
            <a:off x="181619" y="1732200"/>
            <a:ext cx="5303913" cy="2608406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anchor="t">
            <a:spAutoFit/>
          </a:bodyPr>
          <a:lstStyle>
            <a:defPPr>
              <a:defRPr lang="en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Problematik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Vielzahl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an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Herausforderungen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(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u.a.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Klimawandel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Verlust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biologischer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Vielfalt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Digitalisierung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Risikomanagement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Arbeitskräfte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)</a:t>
            </a:r>
            <a:endParaRPr kumimoji="0" lang="en-US" sz="15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Zugänglichkeit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 Aus- und Weiterbildung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Leitinitiativen</a:t>
            </a:r>
            <a:endParaRPr kumimoji="0" lang="en-US" sz="15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highlight>
                <a:srgbClr val="DCE6F4"/>
              </a:highlight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Erasmus für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junge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Unternehmer:innen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: Aufbau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unternehmerischer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Kompetenzen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Netzwerken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Plattform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 "Frauen in der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" </a:t>
            </a:r>
          </a:p>
        </p:txBody>
      </p:sp>
      <p:pic>
        <p:nvPicPr>
          <p:cNvPr id="2" name="Grafik 1" descr="Ein Bild, das Bild, Zeichnung, Kleidung, Cartoon enthält.&#10;&#10;KI-generierte Inhalte können fehlerhaft sein.">
            <a:extLst>
              <a:ext uri="{FF2B5EF4-FFF2-40B4-BE49-F238E27FC236}">
                <a16:creationId xmlns:a16="http://schemas.microsoft.com/office/drawing/2014/main" id="{4A548DE8-D5D8-FE9B-B1C8-4D25E7A61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2131" y="1736196"/>
            <a:ext cx="3043238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1275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3DEC3-C250-6F21-6E17-5C1300448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3F321C3-0830-0F66-FA31-703BCD930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201" y="125614"/>
            <a:ext cx="6176226" cy="532598"/>
          </a:xfrm>
          <a:prstGeom prst="rect">
            <a:avLst/>
          </a:prstGeom>
          <a:solidFill>
            <a:srgbClr val="DCE6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FCAC30-1AC8-7E20-8EF5-713DE39CE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57" y="159606"/>
            <a:ext cx="6355374" cy="6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36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940B25-7BD8-C409-E108-FA0F45C4F57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20" y="107179"/>
            <a:ext cx="7741261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50" b="1" i="0" u="none" strike="noStrike" kern="1200" cap="none" spc="-225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356009-C794-6B9F-948C-4A2D71FA9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0096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36F41E4-2EE9-87EF-B053-F309D4C8FBED}"/>
              </a:ext>
            </a:extLst>
          </p:cNvPr>
          <p:cNvSpPr txBox="1"/>
          <p:nvPr/>
        </p:nvSpPr>
        <p:spPr>
          <a:xfrm>
            <a:off x="107526" y="661177"/>
            <a:ext cx="4344000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 der </a:t>
            </a:r>
            <a:r>
              <a:rPr kumimoji="0" lang="en-GB" sz="900" b="0" i="1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18" name="Image 11">
            <a:extLst>
              <a:ext uri="{FF2B5EF4-FFF2-40B4-BE49-F238E27FC236}">
                <a16:creationId xmlns:a16="http://schemas.microsoft.com/office/drawing/2014/main" id="{98819E38-4EB9-50E4-D629-701284A3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08" y="143942"/>
            <a:ext cx="767538" cy="767538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5A193C8C-DF7A-F603-FE1E-2E09E902F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249" y="824660"/>
            <a:ext cx="2871559" cy="40968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97468C7-7337-5D65-433D-150DAC0CA0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V="1">
            <a:off x="5290355" y="1203824"/>
            <a:ext cx="1045292" cy="1036074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D9889794-C6E9-8224-8350-8C20CA3A506D}"/>
              </a:ext>
            </a:extLst>
          </p:cNvPr>
          <p:cNvSpPr txBox="1"/>
          <p:nvPr/>
        </p:nvSpPr>
        <p:spPr>
          <a:xfrm>
            <a:off x="179155" y="1201808"/>
            <a:ext cx="5637281" cy="392415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Beteiligung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&amp; </a:t>
            </a:r>
            <a:r>
              <a:rPr kumimoji="0" lang="en-GB" sz="21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Evaluierung</a:t>
            </a:r>
            <a:r>
              <a:rPr kumimoji="0" lang="en-GB" sz="2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der CEJA</a:t>
            </a:r>
            <a:endParaRPr kumimoji="0" lang="de-D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pic>
        <p:nvPicPr>
          <p:cNvPr id="14" name="Grafik 13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ACF922D7-59E8-3F37-5556-616CB80621C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22" b="35073"/>
          <a:stretch>
            <a:fillRect/>
          </a:stretch>
        </p:blipFill>
        <p:spPr>
          <a:xfrm>
            <a:off x="306702" y="1888192"/>
            <a:ext cx="5594663" cy="27434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8" name="Freihand 27">
                <a:extLst>
                  <a:ext uri="{FF2B5EF4-FFF2-40B4-BE49-F238E27FC236}">
                    <a16:creationId xmlns:a16="http://schemas.microsoft.com/office/drawing/2014/main" id="{8695428E-2686-8035-83FA-0962FE29DD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819430" y="2344643"/>
              <a:ext cx="944357" cy="27059"/>
            </p14:xfrm>
          </p:contentPart>
        </mc:Choice>
        <mc:Fallback xmlns="">
          <p:pic>
            <p:nvPicPr>
              <p:cNvPr id="28" name="Freihand 27">
                <a:extLst>
                  <a:ext uri="{FF2B5EF4-FFF2-40B4-BE49-F238E27FC236}">
                    <a16:creationId xmlns:a16="http://schemas.microsoft.com/office/drawing/2014/main" id="{8695428E-2686-8035-83FA-0962FE29DD3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5446" y="2237831"/>
                <a:ext cx="1051965" cy="2403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9" name="Freihand 28">
                <a:extLst>
                  <a:ext uri="{FF2B5EF4-FFF2-40B4-BE49-F238E27FC236}">
                    <a16:creationId xmlns:a16="http://schemas.microsoft.com/office/drawing/2014/main" id="{BC97848B-138D-2ED3-78C8-5B94C15007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794261" y="2511212"/>
              <a:ext cx="1161547" cy="21289"/>
            </p14:xfrm>
          </p:contentPart>
        </mc:Choice>
        <mc:Fallback xmlns="">
          <p:pic>
            <p:nvPicPr>
              <p:cNvPr id="29" name="Freihand 28">
                <a:extLst>
                  <a:ext uri="{FF2B5EF4-FFF2-40B4-BE49-F238E27FC236}">
                    <a16:creationId xmlns:a16="http://schemas.microsoft.com/office/drawing/2014/main" id="{BC97848B-138D-2ED3-78C8-5B94C15007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40286" y="2404767"/>
                <a:ext cx="1269138" cy="2338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0" name="Freihand 29">
                <a:extLst>
                  <a:ext uri="{FF2B5EF4-FFF2-40B4-BE49-F238E27FC236}">
                    <a16:creationId xmlns:a16="http://schemas.microsoft.com/office/drawing/2014/main" id="{7C85AFCF-D905-5273-9693-F2C74F5EC9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825383" y="2661493"/>
              <a:ext cx="2131807" cy="21659"/>
            </p14:xfrm>
          </p:contentPart>
        </mc:Choice>
        <mc:Fallback xmlns="">
          <p:pic>
            <p:nvPicPr>
              <p:cNvPr id="30" name="Freihand 29">
                <a:extLst>
                  <a:ext uri="{FF2B5EF4-FFF2-40B4-BE49-F238E27FC236}">
                    <a16:creationId xmlns:a16="http://schemas.microsoft.com/office/drawing/2014/main" id="{7C85AFCF-D905-5273-9693-F2C74F5EC9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71386" y="2554973"/>
                <a:ext cx="2239441" cy="23434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4" name="Freihand 33">
                <a:extLst>
                  <a:ext uri="{FF2B5EF4-FFF2-40B4-BE49-F238E27FC236}">
                    <a16:creationId xmlns:a16="http://schemas.microsoft.com/office/drawing/2014/main" id="{58D16802-55F3-227A-AE88-9D9AEC95FB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2377048" y="3747690"/>
              <a:ext cx="2259204" cy="68336"/>
            </p14:xfrm>
          </p:contentPart>
        </mc:Choice>
        <mc:Fallback xmlns="">
          <p:pic>
            <p:nvPicPr>
              <p:cNvPr id="34" name="Freihand 33">
                <a:extLst>
                  <a:ext uri="{FF2B5EF4-FFF2-40B4-BE49-F238E27FC236}">
                    <a16:creationId xmlns:a16="http://schemas.microsoft.com/office/drawing/2014/main" id="{58D16802-55F3-227A-AE88-9D9AEC95FB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323060" y="3640356"/>
                <a:ext cx="2366819" cy="2826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5" name="Freihand 34">
                <a:extLst>
                  <a:ext uri="{FF2B5EF4-FFF2-40B4-BE49-F238E27FC236}">
                    <a16:creationId xmlns:a16="http://schemas.microsoft.com/office/drawing/2014/main" id="{70DDC7C0-42E3-6FE9-8EAF-BF98988B5D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926411" y="3906142"/>
              <a:ext cx="1737089" cy="51230"/>
            </p14:xfrm>
          </p:contentPart>
        </mc:Choice>
        <mc:Fallback xmlns="">
          <p:pic>
            <p:nvPicPr>
              <p:cNvPr id="35" name="Freihand 34">
                <a:extLst>
                  <a:ext uri="{FF2B5EF4-FFF2-40B4-BE49-F238E27FC236}">
                    <a16:creationId xmlns:a16="http://schemas.microsoft.com/office/drawing/2014/main" id="{70DDC7C0-42E3-6FE9-8EAF-BF98988B5DC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72431" y="3798666"/>
                <a:ext cx="1844690" cy="26582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519574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36E62-FBCA-D2F3-2756-7FFEBB42E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42C6124-2D4A-A58A-5AA4-5DA2FD3A4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4201" y="125614"/>
            <a:ext cx="6176226" cy="532598"/>
          </a:xfrm>
          <a:prstGeom prst="rect">
            <a:avLst/>
          </a:prstGeom>
          <a:solidFill>
            <a:srgbClr val="DCE6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A59902-9779-BB0F-80F1-4EA629315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157" y="159606"/>
            <a:ext cx="6355374" cy="669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3600" b="1" i="0" u="none" strike="noStrike" kern="1200" cap="none" spc="0" normalizeH="0" baseline="0" noProof="0">
              <a:ln>
                <a:noFill/>
              </a:ln>
              <a:solidFill>
                <a:srgbClr val="366AB1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E4AA6C-5F92-F2F9-97FE-8D5E2D20289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620" y="107179"/>
            <a:ext cx="7741261" cy="69249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50" b="1" i="0" u="none" strike="noStrike" kern="1200" cap="none" spc="-225" normalizeH="0" baseline="0" noProof="0" dirty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GENERATIONENNACHFOLGE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C6AC001-B6EC-239D-5B97-03BC21519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1009650"/>
            <a:ext cx="9143999" cy="41338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5331B8-F38C-D068-8ACF-51B86E0C2074}"/>
              </a:ext>
            </a:extLst>
          </p:cNvPr>
          <p:cNvSpPr txBox="1"/>
          <p:nvPr/>
        </p:nvSpPr>
        <p:spPr>
          <a:xfrm>
            <a:off x="107526" y="661177"/>
            <a:ext cx="4344000" cy="207749"/>
          </a:xfrm>
          <a:prstGeom prst="rect">
            <a:avLst/>
          </a:prstGeom>
          <a:noFill/>
        </p:spPr>
        <p:txBody>
          <a:bodyPr wrap="square" lIns="68580" tIns="34290" rIns="68580" bIns="3429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1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In der </a:t>
            </a:r>
            <a:r>
              <a:rPr kumimoji="0" lang="en-GB" sz="900" b="0" i="1" u="none" strike="noStrike" kern="1200" cap="none" spc="0" normalizeH="0" baseline="0" noProof="0" err="1">
                <a:ln>
                  <a:noFill/>
                </a:ln>
                <a:solidFill>
                  <a:srgbClr val="366AB1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Landwirtschaft</a:t>
            </a:r>
            <a:endParaRPr kumimoji="0" lang="de-DE" sz="1350" b="0" i="0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CA75A3F-DF1A-9944-CEFA-5CBC1FDB89E9}"/>
              </a:ext>
            </a:extLst>
          </p:cNvPr>
          <p:cNvSpPr txBox="1"/>
          <p:nvPr/>
        </p:nvSpPr>
        <p:spPr>
          <a:xfrm>
            <a:off x="179155" y="1201808"/>
            <a:ext cx="5637281" cy="392415"/>
          </a:xfrm>
          <a:prstGeom prst="rect">
            <a:avLst/>
          </a:prstGeom>
          <a:solidFill>
            <a:schemeClr val="accent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Beteiligung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&amp; </a:t>
            </a:r>
            <a:r>
              <a:rPr kumimoji="0" lang="en-GB" sz="2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Evaluierung</a:t>
            </a:r>
            <a:r>
              <a:rPr kumimoji="0" lang="en-GB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ierstadt"/>
                <a:ea typeface="+mn-ea"/>
                <a:cs typeface="+mn-cs"/>
              </a:rPr>
              <a:t> der CEJA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8A2CC5CF-F162-7275-0A96-08F65F8E16E9}"/>
              </a:ext>
            </a:extLst>
          </p:cNvPr>
          <p:cNvSpPr txBox="1"/>
          <p:nvPr/>
        </p:nvSpPr>
        <p:spPr>
          <a:xfrm>
            <a:off x="174735" y="1869910"/>
            <a:ext cx="8711491" cy="1915909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anchor="t">
            <a:spAutoFit/>
          </a:bodyPr>
          <a:lstStyle>
            <a:defPPr>
              <a:defRPr lang="en-B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Positives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Anerkennung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der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Dringlichkeit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 der 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Generationennachfolge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in der LW 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Behandlung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wichtigster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Herausforderungen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+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entsprechende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Maßnahmen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erstadt"/>
              <a:ea typeface="+mn-ea"/>
              <a:cs typeface="Times New Roman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>
                <a:ln>
                  <a:noFill/>
                </a:ln>
                <a:solidFill>
                  <a:srgbClr val="366AB1"/>
                </a:solidFill>
                <a:effectLst/>
                <a:highlight>
                  <a:srgbClr val="DCE6F4"/>
                </a:highlight>
                <a:uLnTx/>
                <a:uFillTx/>
                <a:latin typeface="Bierstadt"/>
                <a:ea typeface="+mn-ea"/>
                <a:cs typeface="Times New Roman"/>
              </a:rPr>
              <a:t>Kritik</a:t>
            </a: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Kein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zweckgebundenes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Budg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et für JLW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im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aktuellen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MFR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Vorschlag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(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dzt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. 3% d.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Direktzahlungen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),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trotz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Empfehlung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i.d.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 </a:t>
            </a:r>
            <a:r>
              <a:rPr kumimoji="0" lang="en-US" sz="1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erstadt"/>
                <a:ea typeface="+mn-ea"/>
                <a:cs typeface="Times New Roman"/>
              </a:rPr>
              <a:t>Strategie</a:t>
            </a:r>
          </a:p>
        </p:txBody>
      </p:sp>
    </p:spTree>
    <p:extLst>
      <p:ext uri="{BB962C8B-B14F-4D97-AF65-F5344CB8AC3E}">
        <p14:creationId xmlns:p14="http://schemas.microsoft.com/office/powerpoint/2010/main" val="26904614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92482-0597-FFE8-7FDA-F5B0C2C4C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7661F9B3-CCCB-5AA6-520A-D8E610EE26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24037" y="4383038"/>
            <a:ext cx="2846717" cy="3000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vp.schobersberger@ceja.eu</a:t>
            </a:r>
            <a:endParaRPr kumimoji="0" lang="de-DE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F8DCB551-D423-3A63-F26E-018D40262333}"/>
              </a:ext>
            </a:extLst>
          </p:cNvPr>
          <p:cNvSpPr txBox="1"/>
          <p:nvPr/>
        </p:nvSpPr>
        <p:spPr>
          <a:xfrm>
            <a:off x="5424037" y="2954288"/>
            <a:ext cx="2846717" cy="122341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Facebook: CEJA Young Farmers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Twitter: @_CEJA_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Instagram: @ceja_youngfarmers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LinkedIn: CEJA Young Farmers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Website: www.ceja.eu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C4DD810-50FA-CFDF-4A97-0A33F804A2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763"/>
          <a:stretch>
            <a:fillRect/>
          </a:stretch>
        </p:blipFill>
        <p:spPr>
          <a:xfrm>
            <a:off x="6387029" y="1670562"/>
            <a:ext cx="921380" cy="90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5722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9D280C32-EC2D-10E6-3882-4835AE2205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35" y="3057525"/>
            <a:ext cx="9135665" cy="20859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Untertitel 7">
            <a:extLst>
              <a:ext uri="{FF2B5EF4-FFF2-40B4-BE49-F238E27FC236}">
                <a16:creationId xmlns:a16="http://schemas.microsoft.com/office/drawing/2014/main" id="{25571288-77E6-D24E-70E8-E2CD613A501C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-7440" y="195486"/>
            <a:ext cx="9135665" cy="89141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25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GAP Workshop: Einkommen und Betriebsentwicklung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3300" b="1" i="0" u="none" strike="noStrike" kern="1200" cap="none" spc="0" normalizeH="0" baseline="0" noProof="0" dirty="0">
                <a:ln>
                  <a:noFill/>
                </a:ln>
                <a:solidFill>
                  <a:srgbClr val="CC77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Faktoren für eine erfolgreiche Betriebsentwicklung</a:t>
            </a:r>
            <a:endParaRPr kumimoji="0" lang="de-AT" sz="3300" b="1" i="0" u="none" strike="noStrike" kern="1200" cap="none" spc="0" normalizeH="0" baseline="0" noProof="0" dirty="0">
              <a:ln>
                <a:noFill/>
              </a:ln>
              <a:solidFill>
                <a:srgbClr val="CC77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 Box 8">
            <a:extLst>
              <a:ext uri="{FF2B5EF4-FFF2-40B4-BE49-F238E27FC236}">
                <a16:creationId xmlns:a16="http://schemas.microsoft.com/office/drawing/2014/main" id="{BBECD0B9-DB34-B7BA-9D0E-A7612DC73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66" y="1599642"/>
            <a:ext cx="4715694" cy="139198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ヒラギノ角ゴ Pro W3" pitchFamily="-128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ヒラギノ角ゴ Pro W3" pitchFamily="-128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-128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-128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ヒラギノ角ゴ Pro W3" pitchFamily="-1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-1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-1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-1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ヒラギノ角ゴ Pro W3" pitchFamily="-128" charset="-128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AT" altLang="de-DE" sz="1800" dirty="0">
                <a:solidFill>
                  <a:prstClr val="black">
                    <a:lumMod val="85000"/>
                    <a:lumOff val="15000"/>
                  </a:prstClr>
                </a:solidFill>
                <a:latin typeface="Calibri" pitchFamily="34" charset="0"/>
              </a:rPr>
              <a:t>Leopold Kirner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altLang="de-DE" sz="750" dirty="0">
              <a:solidFill>
                <a:prstClr val="black"/>
              </a:solidFill>
              <a:latin typeface="Calibri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ts val="365"/>
              </a:spcAft>
              <a:defRPr/>
            </a:pPr>
            <a:r>
              <a:rPr lang="de-DE" altLang="de-DE" sz="1350" dirty="0">
                <a:solidFill>
                  <a:prstClr val="black"/>
                </a:solidFill>
                <a:latin typeface="Calibri" pitchFamily="34" charset="0"/>
              </a:rPr>
              <a:t>Hochschule für Agrar- und Umweltpädagogik Wien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350" dirty="0">
                <a:solidFill>
                  <a:prstClr val="black"/>
                </a:solidFill>
                <a:latin typeface="Calibri" pitchFamily="34" charset="0"/>
              </a:rPr>
              <a:t>Institut für Unternehmensführung, Forschung und Innovation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350" dirty="0" err="1">
                <a:solidFill>
                  <a:prstClr val="black"/>
                </a:solidFill>
                <a:latin typeface="Calibri" pitchFamily="34" charset="0"/>
              </a:rPr>
              <a:t>Angermayergasse</a:t>
            </a:r>
            <a:r>
              <a:rPr lang="de-DE" altLang="de-DE" sz="1350" dirty="0">
                <a:solidFill>
                  <a:prstClr val="black"/>
                </a:solidFill>
                <a:latin typeface="Calibri" pitchFamily="34" charset="0"/>
              </a:rPr>
              <a:t> 1, 1130 Wien</a:t>
            </a:r>
          </a:p>
          <a:p>
            <a:pPr defTabSz="68580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de-DE" altLang="de-DE" sz="1350" b="1" dirty="0">
                <a:solidFill>
                  <a:srgbClr val="4F81BD">
                    <a:lumMod val="75000"/>
                  </a:srgbClr>
                </a:solidFill>
                <a:latin typeface="Calibri" pitchFamily="34" charset="0"/>
              </a:rPr>
              <a:t>leopold.kirner@haup.ac.at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E5C3926-3B18-E724-D62B-A331DCCE2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" t="6791" r="-1214" b="603"/>
          <a:stretch>
            <a:fillRect/>
          </a:stretch>
        </p:blipFill>
        <p:spPr>
          <a:xfrm>
            <a:off x="3094871" y="3107676"/>
            <a:ext cx="2946900" cy="203604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ADC9D8A-E93B-6CFB-81D2-A37D7E53B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" r="108"/>
          <a:stretch>
            <a:fillRect/>
          </a:stretch>
        </p:blipFill>
        <p:spPr bwMode="auto">
          <a:xfrm>
            <a:off x="6859" y="3096958"/>
            <a:ext cx="3035156" cy="2046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7B28264-D910-6A8B-1907-FAF83B44A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4400" y="3107241"/>
            <a:ext cx="3053825" cy="203604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EA33DBA-7DB4-9679-8CE2-A78EB4601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113177" y="4906526"/>
            <a:ext cx="40224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sz="1200" b="1" dirty="0">
                <a:solidFill>
                  <a:prstClr val="white"/>
                </a:solidFill>
                <a:latin typeface="Calibri"/>
                <a:ea typeface="ヒラギノ角ゴ Pro W3" pitchFamily="-128" charset="-128"/>
              </a:rPr>
              <a:t>©Kirner (beide links), LFS Kleßheim (rechts)</a:t>
            </a: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A35317F6-8DFE-4DD6-BC63-49224E7BD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868" y="2096691"/>
            <a:ext cx="1357313" cy="91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B992210-FC8C-1472-816E-1CB2A36247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7514" y="857689"/>
            <a:ext cx="8560289" cy="657727"/>
          </a:xfrm>
        </p:spPr>
        <p:txBody>
          <a:bodyPr/>
          <a:lstStyle/>
          <a:p>
            <a:pPr algn="l" eaLnBrk="1" hangingPunct="1">
              <a:defRPr/>
            </a:pPr>
            <a:r>
              <a:rPr lang="de-DE" altLang="de-DE" sz="2100" dirty="0">
                <a:solidFill>
                  <a:schemeClr val="accent5">
                    <a:lumMod val="75000"/>
                  </a:schemeClr>
                </a:solidFill>
              </a:rPr>
              <a:t>Wie viel unserer Zeit beschäftigen wir uns mit der Einhaltung von Regeln, wie viel mit Neuem?</a:t>
            </a: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B8E6DA66-8A99-4B49-7D57-613D7D4D1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03" y="14289"/>
            <a:ext cx="9019001" cy="778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sz="2700" b="1" dirty="0">
                <a:solidFill>
                  <a:srgbClr val="CC7760"/>
                </a:solidFill>
                <a:ea typeface="ヒラギノ角ゴ Pro W3" pitchFamily="-128" charset="-128"/>
              </a:rPr>
              <a:t>Warum Betriebsentwicklung? </a:t>
            </a:r>
            <a:r>
              <a:rPr lang="de-DE" altLang="de-DE" sz="2100" b="1" dirty="0">
                <a:solidFill>
                  <a:prstClr val="black">
                    <a:lumMod val="50000"/>
                    <a:lumOff val="50000"/>
                  </a:prstClr>
                </a:solidFill>
                <a:ea typeface="ヒラギノ角ゴ Pro W3" pitchFamily="-128" charset="-128"/>
              </a:rPr>
              <a:t>=&gt; Heutiger Erfolg ≠ künftiger Erfolg</a:t>
            </a:r>
          </a:p>
        </p:txBody>
      </p:sp>
      <p:sp>
        <p:nvSpPr>
          <p:cNvPr id="3" name="Ellipse 2" descr="Grafik">
            <a:extLst>
              <a:ext uri="{FF2B5EF4-FFF2-40B4-BE49-F238E27FC236}">
                <a16:creationId xmlns:a16="http://schemas.microsoft.com/office/drawing/2014/main" id="{774717AD-C271-DFF4-4766-803AE765234F}"/>
              </a:ext>
            </a:extLst>
          </p:cNvPr>
          <p:cNvSpPr/>
          <p:nvPr/>
        </p:nvSpPr>
        <p:spPr>
          <a:xfrm>
            <a:off x="1788320" y="1977628"/>
            <a:ext cx="1619250" cy="140374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0743CA1-CD9F-EC19-84E3-D319F67529F1}"/>
              </a:ext>
            </a:extLst>
          </p:cNvPr>
          <p:cNvSpPr txBox="1"/>
          <p:nvPr/>
        </p:nvSpPr>
        <p:spPr>
          <a:xfrm>
            <a:off x="1980011" y="2368154"/>
            <a:ext cx="1188244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1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Heutiger Erfolg</a:t>
            </a:r>
            <a:endParaRPr lang="de-AT" sz="2100" b="1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8" name="Ellipse 7" descr="Grafik">
            <a:extLst>
              <a:ext uri="{FF2B5EF4-FFF2-40B4-BE49-F238E27FC236}">
                <a16:creationId xmlns:a16="http://schemas.microsoft.com/office/drawing/2014/main" id="{DD7075F1-D108-0179-DB42-AB22C75F79B1}"/>
              </a:ext>
            </a:extLst>
          </p:cNvPr>
          <p:cNvSpPr/>
          <p:nvPr/>
        </p:nvSpPr>
        <p:spPr>
          <a:xfrm>
            <a:off x="5048252" y="1977628"/>
            <a:ext cx="1620440" cy="1403747"/>
          </a:xfrm>
          <a:prstGeom prst="ellipse">
            <a:avLst/>
          </a:prstGeom>
          <a:solidFill>
            <a:srgbClr val="F4E0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86AA406-2192-F32F-633F-A4005E6D4D1C}"/>
              </a:ext>
            </a:extLst>
          </p:cNvPr>
          <p:cNvSpPr txBox="1"/>
          <p:nvPr/>
        </p:nvSpPr>
        <p:spPr>
          <a:xfrm>
            <a:off x="5166124" y="2376488"/>
            <a:ext cx="1403747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1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Künftiger Erfolg</a:t>
            </a:r>
            <a:endParaRPr lang="de-AT" sz="2100" b="1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378687A1-5ACA-5974-8DAC-6F7B42991C2B}"/>
              </a:ext>
            </a:extLst>
          </p:cNvPr>
          <p:cNvSpPr txBox="1"/>
          <p:nvPr/>
        </p:nvSpPr>
        <p:spPr>
          <a:xfrm>
            <a:off x="1656161" y="3543300"/>
            <a:ext cx="183594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Ruhe,                            Sicherheit, Stabilität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=&gt; Kerngeschäft</a:t>
            </a:r>
            <a:endParaRPr lang="de-AT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8458CBF-17A3-524D-AF6C-FC8BF97824B6}"/>
              </a:ext>
            </a:extLst>
          </p:cNvPr>
          <p:cNvSpPr txBox="1"/>
          <p:nvPr/>
        </p:nvSpPr>
        <p:spPr>
          <a:xfrm>
            <a:off x="4939904" y="3637361"/>
            <a:ext cx="1953816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Irritation,                            Dynamik,                   Veränderung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=&gt; Zukunft sichern</a:t>
            </a:r>
            <a:endParaRPr lang="de-AT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7" name="Pfeil nach rechts 6">
            <a:extLst>
              <a:ext uri="{FF2B5EF4-FFF2-40B4-BE49-F238E27FC236}">
                <a16:creationId xmlns:a16="http://schemas.microsoft.com/office/drawing/2014/main" id="{9E6FA5E7-BF05-6C25-FF2E-2BA33340A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54030" y="2239567"/>
            <a:ext cx="1241822" cy="897731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27EE315-DD01-A15C-FABE-27F66A8BF0A9}"/>
              </a:ext>
            </a:extLst>
          </p:cNvPr>
          <p:cNvSpPr txBox="1"/>
          <p:nvPr/>
        </p:nvSpPr>
        <p:spPr>
          <a:xfrm>
            <a:off x="3694509" y="2506267"/>
            <a:ext cx="1114427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950" b="1" dirty="0">
                <a:solidFill>
                  <a:srgbClr val="FFF9E7"/>
                </a:solidFill>
                <a:latin typeface="Calibri"/>
                <a:ea typeface="ヒラギノ角ゴ Pro W3" pitchFamily="-128" charset="-128"/>
              </a:rPr>
              <a:t>Störung</a:t>
            </a:r>
            <a:endParaRPr lang="de-AT" sz="1950" b="1" dirty="0">
              <a:solidFill>
                <a:srgbClr val="FFF9E7"/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83980" name="Textfeld 4">
            <a:extLst>
              <a:ext uri="{FF2B5EF4-FFF2-40B4-BE49-F238E27FC236}">
                <a16:creationId xmlns:a16="http://schemas.microsoft.com/office/drawing/2014/main" id="{8D07461F-8D97-F99A-056E-82646E24AB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0490" y="4704919"/>
            <a:ext cx="14580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AT" altLang="de-DE" sz="1200" dirty="0">
                <a:solidFill>
                  <a:prstClr val="black"/>
                </a:solidFill>
                <a:ea typeface="ヒラギノ角ゴ Pro W3" pitchFamily="-128" charset="-128"/>
              </a:rPr>
              <a:t>Quelle: Kirner 2025 nach Weiß 2017</a:t>
            </a:r>
          </a:p>
        </p:txBody>
      </p:sp>
    </p:spTree>
    <p:extLst>
      <p:ext uri="{BB962C8B-B14F-4D97-AF65-F5344CB8AC3E}">
        <p14:creationId xmlns:p14="http://schemas.microsoft.com/office/powerpoint/2010/main" val="335934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3" grpId="0" animBg="1"/>
      <p:bldP spid="5" grpId="0"/>
      <p:bldP spid="8" grpId="0" animBg="1"/>
      <p:bldP spid="9" grpId="0"/>
      <p:bldP spid="10" grpId="0"/>
      <p:bldP spid="11" grpId="0"/>
      <p:bldP spid="7" grpId="0" animBg="1"/>
      <p:bldP spid="1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442EA16-6D30-8EB5-47CA-21B0859D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15" y="1"/>
            <a:ext cx="8088047" cy="517922"/>
          </a:xfrm>
        </p:spPr>
        <p:txBody>
          <a:bodyPr/>
          <a:lstStyle/>
          <a:p>
            <a:pPr eaLnBrk="1" hangingPunct="1"/>
            <a:r>
              <a:rPr lang="de-AT" altLang="de-DE" sz="2700" dirty="0">
                <a:solidFill>
                  <a:srgbClr val="CC7760"/>
                </a:solidFill>
              </a:rPr>
              <a:t>Strategische Optionen für die Betriebsentwicklung</a:t>
            </a:r>
            <a:endParaRPr lang="de-DE" altLang="de-DE" sz="2700" dirty="0">
              <a:solidFill>
                <a:srgbClr val="CC7760"/>
              </a:solidFill>
            </a:endParaRPr>
          </a:p>
        </p:txBody>
      </p:sp>
      <p:sp>
        <p:nvSpPr>
          <p:cNvPr id="13315" name="Rechteck 4">
            <a:extLst>
              <a:ext uri="{FF2B5EF4-FFF2-40B4-BE49-F238E27FC236}">
                <a16:creationId xmlns:a16="http://schemas.microsoft.com/office/drawing/2014/main" id="{2847ED8B-C2C6-481F-BAD6-A69F99B9D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685" y="4462464"/>
            <a:ext cx="809625" cy="59412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AT" altLang="de-DE" sz="1800">
              <a:solidFill>
                <a:prstClr val="black"/>
              </a:solidFill>
              <a:latin typeface="Arial" panose="020B0604020202020204" pitchFamily="34" charset="0"/>
              <a:ea typeface="ヒラギノ角ゴ Pro W3" pitchFamily="-128" charset="-128"/>
            </a:endParaRPr>
          </a:p>
        </p:txBody>
      </p:sp>
      <p:sp>
        <p:nvSpPr>
          <p:cNvPr id="14" name="Parallelogramm 13">
            <a:extLst>
              <a:ext uri="{FF2B5EF4-FFF2-40B4-BE49-F238E27FC236}">
                <a16:creationId xmlns:a16="http://schemas.microsoft.com/office/drawing/2014/main" id="{1092E99F-87BC-85C8-17B7-D0271BF7A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620000">
            <a:off x="135521" y="1738538"/>
            <a:ext cx="4800601" cy="2187178"/>
          </a:xfrm>
          <a:prstGeom prst="parallelogram">
            <a:avLst>
              <a:gd name="adj" fmla="val 65563"/>
            </a:avLst>
          </a:prstGeom>
          <a:solidFill>
            <a:schemeClr val="accent2">
              <a:lumMod val="60000"/>
              <a:lumOff val="40000"/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Parallelogramm 14">
            <a:extLst>
              <a:ext uri="{FF2B5EF4-FFF2-40B4-BE49-F238E27FC236}">
                <a16:creationId xmlns:a16="http://schemas.microsoft.com/office/drawing/2014/main" id="{681E645B-0AB4-2CE7-837F-42524829A4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4667" y="3112294"/>
            <a:ext cx="5932885" cy="1839516"/>
          </a:xfrm>
          <a:prstGeom prst="parallelogram">
            <a:avLst>
              <a:gd name="adj" fmla="val 153427"/>
            </a:avLst>
          </a:prstGeom>
          <a:solidFill>
            <a:schemeClr val="accent2">
              <a:lumMod val="60000"/>
              <a:lumOff val="40000"/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DE" sz="150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19125D0C-D0C0-5B41-2DC2-F41A1F287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115616" y="4955381"/>
            <a:ext cx="480655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FDBD0970-4607-6327-60AC-0DCD9875A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1119188" y="1828801"/>
            <a:ext cx="0" cy="31372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8536B205-BA48-EA8C-4503-9BD4F56DC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1115617" y="2721769"/>
            <a:ext cx="3436144" cy="22336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Abgerundete rechteckige Legende 18">
            <a:extLst>
              <a:ext uri="{FF2B5EF4-FFF2-40B4-BE49-F238E27FC236}">
                <a16:creationId xmlns:a16="http://schemas.microsoft.com/office/drawing/2014/main" id="{5C8D3311-46A1-45C1-E8A5-FCFDCA632566}"/>
              </a:ext>
            </a:extLst>
          </p:cNvPr>
          <p:cNvSpPr/>
          <p:nvPr/>
        </p:nvSpPr>
        <p:spPr bwMode="auto">
          <a:xfrm>
            <a:off x="873865" y="1061523"/>
            <a:ext cx="1661957" cy="733568"/>
          </a:xfrm>
          <a:prstGeom prst="wedgeRoundRectCallout">
            <a:avLst>
              <a:gd name="adj1" fmla="val 27709"/>
              <a:gd name="adj2" fmla="val -47514"/>
              <a:gd name="adj3" fmla="val 16667"/>
            </a:avLst>
          </a:prstGeom>
          <a:solidFill>
            <a:schemeClr val="accent1">
              <a:lumMod val="40000"/>
              <a:lumOff val="60000"/>
              <a:alpha val="91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13716" tIns="0" rIns="0" bIns="0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350" dirty="0">
                <a:solidFill>
                  <a:prstClr val="black"/>
                </a:solidFill>
                <a:latin typeface="Calibri"/>
              </a:rPr>
              <a:t> </a:t>
            </a:r>
            <a:r>
              <a:rPr lang="de-DE" sz="1500" b="1" dirty="0">
                <a:solidFill>
                  <a:prstClr val="black"/>
                </a:solidFill>
                <a:latin typeface="Calibri"/>
              </a:rPr>
              <a:t>Wachstum</a:t>
            </a:r>
            <a:r>
              <a:rPr lang="de-DE" sz="1350" dirty="0">
                <a:solidFill>
                  <a:prstClr val="black"/>
                </a:solidFill>
                <a:latin typeface="Calibri"/>
              </a:rPr>
              <a:t>, </a:t>
            </a:r>
            <a:r>
              <a:rPr lang="de-DE" sz="1500" b="1" dirty="0">
                <a:solidFill>
                  <a:prstClr val="black"/>
                </a:solidFill>
                <a:latin typeface="Calibri"/>
              </a:rPr>
              <a:t>Spezialisierung in der Urproduktion</a:t>
            </a:r>
            <a:endParaRPr lang="de-DE" sz="165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Abgerundete rechteckige Legende 19">
            <a:extLst>
              <a:ext uri="{FF2B5EF4-FFF2-40B4-BE49-F238E27FC236}">
                <a16:creationId xmlns:a16="http://schemas.microsoft.com/office/drawing/2014/main" id="{4ACEDD68-A8D2-B7B4-83BD-D02BBAF0ED4B}"/>
              </a:ext>
            </a:extLst>
          </p:cNvPr>
          <p:cNvSpPr/>
          <p:nvPr/>
        </p:nvSpPr>
        <p:spPr bwMode="auto">
          <a:xfrm>
            <a:off x="4566382" y="2248217"/>
            <a:ext cx="1450853" cy="755582"/>
          </a:xfrm>
          <a:prstGeom prst="wedgeRoundRectCallout">
            <a:avLst>
              <a:gd name="adj1" fmla="val 27709"/>
              <a:gd name="adj2" fmla="val -47514"/>
              <a:gd name="adj3" fmla="val 16667"/>
            </a:avLst>
          </a:prstGeom>
          <a:solidFill>
            <a:schemeClr val="accent3">
              <a:lumMod val="60000"/>
              <a:lumOff val="40000"/>
              <a:alpha val="91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13716" tIns="0" rIns="0" bIns="0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050" dirty="0">
                <a:solidFill>
                  <a:prstClr val="black"/>
                </a:solidFill>
                <a:latin typeface="Calibri"/>
              </a:rPr>
              <a:t> </a:t>
            </a:r>
            <a:r>
              <a:rPr lang="de-DE" sz="1500" b="1" dirty="0">
                <a:solidFill>
                  <a:prstClr val="black"/>
                </a:solidFill>
                <a:latin typeface="Calibri"/>
              </a:rPr>
              <a:t>Wertschöpfung: Differenzierung oder Nische</a:t>
            </a:r>
          </a:p>
        </p:txBody>
      </p:sp>
      <p:sp>
        <p:nvSpPr>
          <p:cNvPr id="21" name="Abgerundete rechteckige Legende 20">
            <a:extLst>
              <a:ext uri="{FF2B5EF4-FFF2-40B4-BE49-F238E27FC236}">
                <a16:creationId xmlns:a16="http://schemas.microsoft.com/office/drawing/2014/main" id="{1CEA7260-7AF9-02CD-EDE2-0A7338F7CAE4}"/>
              </a:ext>
            </a:extLst>
          </p:cNvPr>
          <p:cNvSpPr/>
          <p:nvPr/>
        </p:nvSpPr>
        <p:spPr bwMode="auto">
          <a:xfrm>
            <a:off x="6019024" y="4544254"/>
            <a:ext cx="2171287" cy="512331"/>
          </a:xfrm>
          <a:prstGeom prst="wedgeRoundRectCallout">
            <a:avLst>
              <a:gd name="adj1" fmla="val 27709"/>
              <a:gd name="adj2" fmla="val -47514"/>
              <a:gd name="adj3" fmla="val 16667"/>
            </a:avLst>
          </a:prstGeom>
          <a:solidFill>
            <a:srgbClr val="FBC293">
              <a:alpha val="9098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lIns="13716" tIns="0" rIns="0" bIns="0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350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de-DE" sz="1500" b="1" dirty="0">
                <a:solidFill>
                  <a:prstClr val="black"/>
                </a:solidFill>
                <a:latin typeface="Calibri"/>
              </a:rPr>
              <a:t>Diversifizierung, Ein-</a:t>
            </a:r>
            <a:r>
              <a:rPr lang="de-DE" sz="1500" b="1" dirty="0" err="1">
                <a:solidFill>
                  <a:prstClr val="black"/>
                </a:solidFill>
                <a:latin typeface="Calibri"/>
              </a:rPr>
              <a:t>kommenskombination</a:t>
            </a:r>
            <a:endParaRPr lang="de-DE" sz="15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Abgerundete rechteckige Legende 21">
            <a:extLst>
              <a:ext uri="{FF2B5EF4-FFF2-40B4-BE49-F238E27FC236}">
                <a16:creationId xmlns:a16="http://schemas.microsoft.com/office/drawing/2014/main" id="{F7E30D9A-C459-2B2B-D8A8-E3E8DA31A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8085" y="1864519"/>
            <a:ext cx="1847850" cy="557213"/>
          </a:xfrm>
          <a:prstGeom prst="wedgeRoundRectCallout">
            <a:avLst>
              <a:gd name="adj1" fmla="val 27708"/>
              <a:gd name="adj2" fmla="val -47514"/>
              <a:gd name="adj3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3716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sz="1500" dirty="0">
                <a:solidFill>
                  <a:prstClr val="black"/>
                </a:solidFill>
                <a:ea typeface="ヒラギノ角ゴ Pro W3" pitchFamily="-128" charset="-128"/>
              </a:rPr>
              <a:t>mit Technik, Partnern, Angestellten etc.</a:t>
            </a:r>
          </a:p>
        </p:txBody>
      </p:sp>
      <p:sp>
        <p:nvSpPr>
          <p:cNvPr id="23" name="Abgerundete rechteckige Legende 22">
            <a:extLst>
              <a:ext uri="{FF2B5EF4-FFF2-40B4-BE49-F238E27FC236}">
                <a16:creationId xmlns:a16="http://schemas.microsoft.com/office/drawing/2014/main" id="{ADB8E197-35F3-A27C-631D-D53B16F37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9508" y="4438651"/>
            <a:ext cx="2220515" cy="513160"/>
          </a:xfrm>
          <a:prstGeom prst="wedgeRoundRectCallout">
            <a:avLst>
              <a:gd name="adj1" fmla="val 27708"/>
              <a:gd name="adj2" fmla="val -47514"/>
              <a:gd name="adj3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3716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sz="1500" dirty="0">
                <a:solidFill>
                  <a:prstClr val="black"/>
                </a:solidFill>
                <a:ea typeface="ヒラギノ角ゴ Pro W3" pitchFamily="-128" charset="-128"/>
              </a:rPr>
              <a:t> Bspw. </a:t>
            </a:r>
            <a:r>
              <a:rPr lang="de-DE" altLang="de-DE" sz="1500" dirty="0" err="1">
                <a:solidFill>
                  <a:prstClr val="black"/>
                </a:solidFill>
                <a:ea typeface="ヒラギノ角ゴ Pro W3" pitchFamily="-128" charset="-128"/>
              </a:rPr>
              <a:t>UaB</a:t>
            </a:r>
            <a:r>
              <a:rPr lang="de-DE" altLang="de-DE" sz="1500" dirty="0">
                <a:solidFill>
                  <a:prstClr val="black"/>
                </a:solidFill>
                <a:ea typeface="ヒラギノ角ゴ Pro W3" pitchFamily="-128" charset="-128"/>
              </a:rPr>
              <a:t>, Photovoltaik, Biogas, Forst, Gewerbe</a:t>
            </a:r>
          </a:p>
        </p:txBody>
      </p:sp>
      <p:sp>
        <p:nvSpPr>
          <p:cNvPr id="24" name="Abgerundete rechteckige Legende 23">
            <a:extLst>
              <a:ext uri="{FF2B5EF4-FFF2-40B4-BE49-F238E27FC236}">
                <a16:creationId xmlns:a16="http://schemas.microsoft.com/office/drawing/2014/main" id="{4387B382-C826-F8E6-CA4D-86823CDBD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6476" y="2122885"/>
            <a:ext cx="1962150" cy="790575"/>
          </a:xfrm>
          <a:prstGeom prst="wedgeRoundRectCallout">
            <a:avLst>
              <a:gd name="adj1" fmla="val 27708"/>
              <a:gd name="adj2" fmla="val -47514"/>
              <a:gd name="adj3" fmla="val 16667"/>
            </a:avLst>
          </a:prstGeom>
          <a:solidFill>
            <a:schemeClr val="bg1">
              <a:alpha val="9097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3716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sz="1500" dirty="0">
                <a:solidFill>
                  <a:prstClr val="black"/>
                </a:solidFill>
                <a:ea typeface="ヒラギノ角ゴ Pro W3" pitchFamily="-128" charset="-128"/>
              </a:rPr>
              <a:t>Bspw. Biomilch, Veredelung, Direktvermarktung</a:t>
            </a:r>
          </a:p>
        </p:txBody>
      </p:sp>
      <p:sp>
        <p:nvSpPr>
          <p:cNvPr id="13333" name="Textfeld 4">
            <a:extLst>
              <a:ext uri="{FF2B5EF4-FFF2-40B4-BE49-F238E27FC236}">
                <a16:creationId xmlns:a16="http://schemas.microsoft.com/office/drawing/2014/main" id="{AA27A948-DCF1-BAA6-1AF0-DF7A1DB64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92" y="4248672"/>
            <a:ext cx="110461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AT" altLang="de-DE" sz="1200" dirty="0">
                <a:solidFill>
                  <a:prstClr val="black"/>
                </a:solidFill>
                <a:ea typeface="ヒラギノ角ゴ Pro W3" pitchFamily="-128" charset="-128"/>
              </a:rPr>
              <a:t>Quelle: Kirner nach Dorfner abgeleitet von Porter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8A84971-73E3-8798-3539-A32D3C241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0E08A2FF-2B41-1EFB-7FBD-1E77BA00C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3" b="680"/>
          <a:stretch/>
        </p:blipFill>
        <p:spPr>
          <a:xfrm>
            <a:off x="210813" y="401925"/>
            <a:ext cx="8860098" cy="474157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D573FA4-A6C2-2E01-33BF-E5B6D8005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773" y="802830"/>
            <a:ext cx="3627107" cy="716873"/>
          </a:xfrm>
        </p:spPr>
        <p:txBody>
          <a:bodyPr/>
          <a:lstStyle/>
          <a:p>
            <a:r>
              <a:rPr lang="de-AT" dirty="0"/>
              <a:t>MFR: Vergleich 2021-2027</a:t>
            </a:r>
            <a:br>
              <a:rPr lang="de-AT" dirty="0"/>
            </a:br>
            <a:r>
              <a:rPr lang="de-AT" dirty="0"/>
              <a:t>&amp; 2028-2034 nach Bereichen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DB80C87-DE16-6589-D89F-3E55F4F7BEBE}"/>
              </a:ext>
            </a:extLst>
          </p:cNvPr>
          <p:cNvSpPr txBox="1"/>
          <p:nvPr/>
        </p:nvSpPr>
        <p:spPr>
          <a:xfrm>
            <a:off x="330773" y="1778431"/>
            <a:ext cx="31040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EK-Vorschlag: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Verschiebung Prioritäten und Schwerpunkte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auf </a:t>
            </a:r>
            <a:b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EU-Ebene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 dirty="0">
              <a:ln>
                <a:noFill/>
              </a:ln>
              <a:solidFill>
                <a:srgbClr val="EFF4F7">
                  <a:lumMod val="1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257175" marR="0" lvl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2B06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Verlagerung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von traditionellen Politiken (GAP, Regionalpolitik) zu </a:t>
            </a:r>
            <a:r>
              <a:rPr kumimoji="0" lang="de-AT" sz="1800" b="1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neuen Politikbereichen </a:t>
            </a:r>
            <a:r>
              <a:rPr kumimoji="0" lang="de-AT" sz="1800" b="0" i="0" u="none" strike="noStrike" kern="1200" cap="none" spc="0" normalizeH="0" baseline="0" noProof="0" dirty="0">
                <a:ln>
                  <a:noFill/>
                </a:ln>
                <a:solidFill>
                  <a:srgbClr val="EFF4F7">
                    <a:lumMod val="1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(Sicherheit, Verteidigung, Forschung etc.)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D34519DB-D526-C917-9928-4D0AB5BA0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79" y="157453"/>
            <a:ext cx="1749874" cy="552592"/>
          </a:xfrm>
          <a:prstGeom prst="rect">
            <a:avLst/>
          </a:prstGeom>
        </p:spPr>
      </p:pic>
      <p:sp>
        <p:nvSpPr>
          <p:cNvPr id="4" name="Foliennummernplatzhalter 4">
            <a:extLst>
              <a:ext uri="{FF2B5EF4-FFF2-40B4-BE49-F238E27FC236}">
                <a16:creationId xmlns:a16="http://schemas.microsoft.com/office/drawing/2014/main" id="{2FB5237A-9232-248D-C8DC-9F58C07D2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7672501" y="4902301"/>
            <a:ext cx="960324" cy="2000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1333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17FC54D-052E-9019-C68F-1DFD8776F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413076" y="3123818"/>
            <a:ext cx="176544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17550" algn="l"/>
              </a:tabLst>
              <a:defRPr/>
            </a:pPr>
            <a:r>
              <a:rPr kumimoji="0" lang="de-AT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© Foto: </a:t>
            </a:r>
            <a:r>
              <a:rPr kumimoji="0" lang="de-AT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Dati</a:t>
            </a:r>
            <a:r>
              <a:rPr kumimoji="0" lang="de-AT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AT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Bendo</a:t>
            </a:r>
            <a:r>
              <a:rPr kumimoji="0" lang="de-AT" sz="7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/European </a:t>
            </a:r>
            <a:r>
              <a:rPr kumimoji="0" lang="de-AT" sz="7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Commission</a:t>
            </a:r>
            <a:endParaRPr kumimoji="0" lang="de-AT" sz="7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82F8E0B-7A92-546F-081E-3B4E4D58B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5882" y="2200979"/>
            <a:ext cx="1339837" cy="89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01885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28C30-BDEE-9933-FEA1-078EAB0E2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73A830-BC83-E744-1431-7957A94ED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" y="39468"/>
            <a:ext cx="9079579" cy="554346"/>
          </a:xfrm>
        </p:spPr>
        <p:txBody>
          <a:bodyPr/>
          <a:lstStyle/>
          <a:p>
            <a:r>
              <a:rPr lang="de-AT" sz="2700" dirty="0">
                <a:solidFill>
                  <a:srgbClr val="CC7760"/>
                </a:solidFill>
              </a:rPr>
              <a:t>Optimale Betriebsgröße bei betrieblichem Wachstum</a:t>
            </a:r>
          </a:p>
        </p:txBody>
      </p:sp>
      <p:pic>
        <p:nvPicPr>
          <p:cNvPr id="7" name="Grafik 6" descr="Diagramm">
            <a:extLst>
              <a:ext uri="{FF2B5EF4-FFF2-40B4-BE49-F238E27FC236}">
                <a16:creationId xmlns:a16="http://schemas.microsoft.com/office/drawing/2014/main" id="{22BD9ECE-EE8B-66DD-D2B6-D9E18BFF6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08" y="655128"/>
            <a:ext cx="6968332" cy="4503810"/>
          </a:xfrm>
          <a:prstGeom prst="rect">
            <a:avLst/>
          </a:prstGeom>
        </p:spPr>
      </p:pic>
      <p:sp>
        <p:nvSpPr>
          <p:cNvPr id="8" name="Textfeld 4">
            <a:extLst>
              <a:ext uri="{FF2B5EF4-FFF2-40B4-BE49-F238E27FC236}">
                <a16:creationId xmlns:a16="http://schemas.microsoft.com/office/drawing/2014/main" id="{E03DFEE2-E087-D0D7-068B-DADD12B7F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0343" y="4290089"/>
            <a:ext cx="14580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AT" altLang="de-DE" sz="1200" dirty="0">
                <a:solidFill>
                  <a:prstClr val="black"/>
                </a:solidFill>
                <a:ea typeface="ヒラギノ角ゴ Pro W3" pitchFamily="-128" charset="-128"/>
              </a:rPr>
              <a:t>Quelle: Kirner 2023, Lehrbuch für Kosten-Planungsrechnung in der Landwirtschaft</a:t>
            </a:r>
          </a:p>
        </p:txBody>
      </p:sp>
    </p:spTree>
    <p:extLst>
      <p:ext uri="{BB962C8B-B14F-4D97-AF65-F5344CB8AC3E}">
        <p14:creationId xmlns:p14="http://schemas.microsoft.com/office/powerpoint/2010/main" val="174957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39F14-E7C8-D201-26E7-5B0E69B98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F060A2-A075-1611-B2A7-BA112DB61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" y="39468"/>
            <a:ext cx="9079579" cy="554346"/>
          </a:xfrm>
        </p:spPr>
        <p:txBody>
          <a:bodyPr/>
          <a:lstStyle/>
          <a:p>
            <a:r>
              <a:rPr lang="de-AT" sz="2700" dirty="0">
                <a:solidFill>
                  <a:srgbClr val="CC7760"/>
                </a:solidFill>
              </a:rPr>
              <a:t>Optimale Betriebsgröße bei betrieblichem Wachstum</a:t>
            </a:r>
          </a:p>
        </p:txBody>
      </p:sp>
      <p:sp>
        <p:nvSpPr>
          <p:cNvPr id="8" name="Textfeld 4">
            <a:extLst>
              <a:ext uri="{FF2B5EF4-FFF2-40B4-BE49-F238E27FC236}">
                <a16:creationId xmlns:a16="http://schemas.microsoft.com/office/drawing/2014/main" id="{A69AB836-0B4A-664A-CA3F-0A31001164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5986" y="3959581"/>
            <a:ext cx="14580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AT" altLang="de-DE" sz="1200" dirty="0">
                <a:solidFill>
                  <a:prstClr val="black"/>
                </a:solidFill>
                <a:ea typeface="ヒラギノ角ゴ Pro W3" pitchFamily="-128" charset="-128"/>
              </a:rPr>
              <a:t>Quelle: Kirner 2023, Lehrbuch für Kosten-Planungsrechnung in der Landwirtschaft</a:t>
            </a:r>
          </a:p>
        </p:txBody>
      </p:sp>
      <p:pic>
        <p:nvPicPr>
          <p:cNvPr id="4" name="Grafik 3" descr="Diagramm">
            <a:extLst>
              <a:ext uri="{FF2B5EF4-FFF2-40B4-BE49-F238E27FC236}">
                <a16:creationId xmlns:a16="http://schemas.microsoft.com/office/drawing/2014/main" id="{FCE266F3-2AB5-C8D2-56F6-7C597E107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08" y="656100"/>
            <a:ext cx="6968332" cy="450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09B29-C0F2-6252-132B-88ED1D4B5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2409B-D13A-AC5A-1DF4-73C7AB891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21" y="39468"/>
            <a:ext cx="9079579" cy="554346"/>
          </a:xfrm>
        </p:spPr>
        <p:txBody>
          <a:bodyPr/>
          <a:lstStyle/>
          <a:p>
            <a:r>
              <a:rPr lang="de-AT" sz="2700" dirty="0">
                <a:solidFill>
                  <a:srgbClr val="CC7760"/>
                </a:solidFill>
              </a:rPr>
              <a:t>Optimale Betriebsgröße bei betrieblichem Wachstum</a:t>
            </a:r>
          </a:p>
        </p:txBody>
      </p:sp>
      <p:sp>
        <p:nvSpPr>
          <p:cNvPr id="8" name="Textfeld 4">
            <a:extLst>
              <a:ext uri="{FF2B5EF4-FFF2-40B4-BE49-F238E27FC236}">
                <a16:creationId xmlns:a16="http://schemas.microsoft.com/office/drawing/2014/main" id="{AB3A3D02-7491-F53C-07DD-FBB2E78D9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0343" y="3903703"/>
            <a:ext cx="14580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de-AT" altLang="de-DE" sz="1200" dirty="0">
                <a:solidFill>
                  <a:prstClr val="black"/>
                </a:solidFill>
                <a:ea typeface="ヒラギノ角ゴ Pro W3" pitchFamily="-128" charset="-128"/>
              </a:rPr>
              <a:t>Quelle: Kirner 2023, Lehrbuch für Kosten-Planungsrechnung in der Landwirtschaft</a:t>
            </a:r>
          </a:p>
        </p:txBody>
      </p:sp>
      <p:pic>
        <p:nvPicPr>
          <p:cNvPr id="5" name="Grafik 4" descr="Diagramm">
            <a:extLst>
              <a:ext uri="{FF2B5EF4-FFF2-40B4-BE49-F238E27FC236}">
                <a16:creationId xmlns:a16="http://schemas.microsoft.com/office/drawing/2014/main" id="{CAF459AC-F07F-5BA7-3590-EA45E6F205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00" y="656101"/>
            <a:ext cx="6968700" cy="450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6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Ellipse 61" descr="Grafik">
            <a:extLst>
              <a:ext uri="{FF2B5EF4-FFF2-40B4-BE49-F238E27FC236}">
                <a16:creationId xmlns:a16="http://schemas.microsoft.com/office/drawing/2014/main" id="{6E5E23D5-C7FE-42E6-F25D-00B4634B5E2B}"/>
              </a:ext>
            </a:extLst>
          </p:cNvPr>
          <p:cNvSpPr/>
          <p:nvPr/>
        </p:nvSpPr>
        <p:spPr>
          <a:xfrm rot="21283892">
            <a:off x="3301604" y="1218011"/>
            <a:ext cx="4676775" cy="248364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8DDADEBE-BAD5-1E1F-F41F-E4C3489B4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509" y="21430"/>
            <a:ext cx="8142053" cy="66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de-DE" altLang="de-DE" sz="2700" b="1" dirty="0">
                <a:solidFill>
                  <a:srgbClr val="CC7760"/>
                </a:solidFill>
                <a:ea typeface="ヒラギノ角ゴ Pro W3" pitchFamily="-128" charset="-128"/>
              </a:rPr>
              <a:t>Zwei Zugänge, um Neues zu beginnen</a:t>
            </a:r>
            <a:endParaRPr lang="de-DE" altLang="de-DE" sz="1800" b="1" dirty="0">
              <a:solidFill>
                <a:srgbClr val="CC7760"/>
              </a:solidFill>
              <a:ea typeface="ヒラギノ角ゴ Pro W3" pitchFamily="-128" charset="-128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FAF03A4-924D-EA53-A1B7-ADED33A84F2E}"/>
              </a:ext>
            </a:extLst>
          </p:cNvPr>
          <p:cNvSpPr txBox="1"/>
          <p:nvPr/>
        </p:nvSpPr>
        <p:spPr>
          <a:xfrm>
            <a:off x="908448" y="1073945"/>
            <a:ext cx="2016919" cy="4097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AT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ea typeface="ヒラギノ角ゴ Pro W3" pitchFamily="-128" charset="-128"/>
                <a:cs typeface="Calibri" pitchFamily="34" charset="0"/>
              </a:rPr>
              <a:t>Analysen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AT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ea typeface="ヒラギノ角ゴ Pro W3" pitchFamily="-128" charset="-128"/>
                <a:cs typeface="Calibri" pitchFamily="34" charset="0"/>
              </a:rPr>
              <a:t>Ziele formulieren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AT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ea typeface="ヒラギノ角ゴ Pro W3" pitchFamily="-128" charset="-128"/>
                <a:cs typeface="Calibri" pitchFamily="34" charset="0"/>
              </a:rPr>
              <a:t>Strategien 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 dirty="0">
              <a:solidFill>
                <a:prstClr val="black"/>
              </a:solidFill>
              <a:latin typeface="Calibri" pitchFamily="34" charset="0"/>
              <a:ea typeface="ヒラギノ角ゴ Pro W3" pitchFamily="-128" charset="-128"/>
              <a:cs typeface="Calibri" pitchFamily="34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 dirty="0">
              <a:solidFill>
                <a:prstClr val="black"/>
              </a:solidFill>
              <a:latin typeface="Calibri" pitchFamily="34" charset="0"/>
              <a:ea typeface="ヒラギノ角ゴ Pro W3" pitchFamily="-128" charset="-128"/>
              <a:cs typeface="Calibri" pitchFamily="34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AT" sz="2625" b="1" dirty="0">
                <a:solidFill>
                  <a:srgbClr val="91B44A"/>
                </a:solidFill>
                <a:latin typeface="Calibri" pitchFamily="34" charset="0"/>
                <a:ea typeface="ヒラギノ角ゴ Pro W3" pitchFamily="-128" charset="-128"/>
                <a:cs typeface="Calibri" pitchFamily="34" charset="0"/>
              </a:rPr>
              <a:t>TUN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 dirty="0">
              <a:solidFill>
                <a:srgbClr val="4F81BD">
                  <a:lumMod val="75000"/>
                </a:srgbClr>
              </a:solidFill>
              <a:latin typeface="Calibri" pitchFamily="34" charset="0"/>
              <a:ea typeface="ヒラギノ角ゴ Pro W3" pitchFamily="-128" charset="-128"/>
              <a:cs typeface="Calibri" pitchFamily="34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AT" b="1" dirty="0">
                <a:solidFill>
                  <a:srgbClr val="9BBB59">
                    <a:lumMod val="75000"/>
                  </a:srgbClr>
                </a:solidFill>
                <a:latin typeface="Calibri" pitchFamily="34" charset="0"/>
                <a:ea typeface="ヒラギノ角ゴ Pro W3" pitchFamily="-128" charset="-128"/>
                <a:cs typeface="Calibri" pitchFamily="34" charset="0"/>
              </a:rPr>
              <a:t>=&gt; Traditioneller Management-zugang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 dirty="0">
              <a:solidFill>
                <a:prstClr val="black"/>
              </a:solidFill>
              <a:latin typeface="Calibri" pitchFamily="34" charset="0"/>
              <a:ea typeface="ヒラギノ角ゴ Pro W3" pitchFamily="-128" charset="-128"/>
              <a:cs typeface="Calibri" pitchFamily="34" charset="0"/>
            </a:endParaRP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AT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itchFamily="34" charset="0"/>
                <a:ea typeface="ヒラギノ角ゴ Pro W3" pitchFamily="-128" charset="-128"/>
                <a:cs typeface="Calibri" pitchFamily="34" charset="0"/>
              </a:rPr>
              <a:t>Wann: bei stabilem Rahmen, Zielen Businessplan</a:t>
            </a:r>
          </a:p>
        </p:txBody>
      </p:sp>
      <p:cxnSp>
        <p:nvCxnSpPr>
          <p:cNvPr id="6" name="Gerade Verbindung 5">
            <a:extLst>
              <a:ext uri="{FF2B5EF4-FFF2-40B4-BE49-F238E27FC236}">
                <a16:creationId xmlns:a16="http://schemas.microsoft.com/office/drawing/2014/main" id="{FF1127FD-C5BB-CE3F-9D75-18DC18A38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77829" y="1545431"/>
            <a:ext cx="0" cy="205263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Gerade Verbindung 7">
            <a:extLst>
              <a:ext uri="{FF2B5EF4-FFF2-40B4-BE49-F238E27FC236}">
                <a16:creationId xmlns:a16="http://schemas.microsoft.com/office/drawing/2014/main" id="{0268C9F3-F674-A5FA-5DD2-F27CAB14C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77830" y="3606404"/>
            <a:ext cx="409336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Freihandform 20">
            <a:extLst>
              <a:ext uri="{FF2B5EF4-FFF2-40B4-BE49-F238E27FC236}">
                <a16:creationId xmlns:a16="http://schemas.microsoft.com/office/drawing/2014/main" id="{95BAB79C-1E09-D5A3-D284-23780B5D0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89748" y="1202532"/>
            <a:ext cx="4104085" cy="2351485"/>
          </a:xfrm>
          <a:custGeom>
            <a:avLst/>
            <a:gdLst>
              <a:gd name="connsiteX0" fmla="*/ 0 w 4763540"/>
              <a:gd name="connsiteY0" fmla="*/ 1421876 h 3135268"/>
              <a:gd name="connsiteX1" fmla="*/ 2826327 w 4763540"/>
              <a:gd name="connsiteY1" fmla="*/ 186843 h 3135268"/>
              <a:gd name="connsiteX2" fmla="*/ 2861953 w 4763540"/>
              <a:gd name="connsiteY2" fmla="*/ 186843 h 3135268"/>
              <a:gd name="connsiteX3" fmla="*/ 4762005 w 4763540"/>
              <a:gd name="connsiteY3" fmla="*/ 1920640 h 3135268"/>
              <a:gd name="connsiteX4" fmla="*/ 3182587 w 4763540"/>
              <a:gd name="connsiteY4" fmla="*/ 3025045 h 3135268"/>
              <a:gd name="connsiteX5" fmla="*/ 3111335 w 4763540"/>
              <a:gd name="connsiteY5" fmla="*/ 3036921 h 3135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63540" h="3135268">
                <a:moveTo>
                  <a:pt x="0" y="1421876"/>
                </a:moveTo>
                <a:lnTo>
                  <a:pt x="2826327" y="186843"/>
                </a:lnTo>
                <a:cubicBezTo>
                  <a:pt x="3303319" y="-18996"/>
                  <a:pt x="2539340" y="-102123"/>
                  <a:pt x="2861953" y="186843"/>
                </a:cubicBezTo>
                <a:cubicBezTo>
                  <a:pt x="3184566" y="475809"/>
                  <a:pt x="4708566" y="1447606"/>
                  <a:pt x="4762005" y="1920640"/>
                </a:cubicBezTo>
                <a:cubicBezTo>
                  <a:pt x="4815444" y="2393674"/>
                  <a:pt x="3457699" y="2838998"/>
                  <a:pt x="3182587" y="3025045"/>
                </a:cubicBezTo>
                <a:cubicBezTo>
                  <a:pt x="2907475" y="3211092"/>
                  <a:pt x="3009405" y="3124006"/>
                  <a:pt x="3111335" y="3036921"/>
                </a:cubicBezTo>
              </a:path>
            </a:pathLst>
          </a:custGeom>
          <a:ln>
            <a:solidFill>
              <a:schemeClr val="accent5">
                <a:lumMod val="75000"/>
              </a:schemeClr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Pfeil nach rechts 40">
            <a:extLst>
              <a:ext uri="{FF2B5EF4-FFF2-40B4-BE49-F238E27FC236}">
                <a16:creationId xmlns:a16="http://schemas.microsoft.com/office/drawing/2014/main" id="{91725B90-862F-DFEC-0131-C0721B072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438222">
            <a:off x="3612357" y="3217070"/>
            <a:ext cx="509588" cy="27027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B553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7B6DA927-D0F6-3D60-53B6-92DDCF9B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31469" y="3011091"/>
            <a:ext cx="233363" cy="223838"/>
          </a:xfrm>
          <a:prstGeom prst="ellipse">
            <a:avLst/>
          </a:prstGeom>
          <a:solidFill>
            <a:schemeClr val="bg1">
              <a:lumMod val="7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9C5635AA-AE5B-9A19-DD4F-C467AF788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4364833" y="2787253"/>
            <a:ext cx="382190" cy="223838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Ellipse 45">
            <a:extLst>
              <a:ext uri="{FF2B5EF4-FFF2-40B4-BE49-F238E27FC236}">
                <a16:creationId xmlns:a16="http://schemas.microsoft.com/office/drawing/2014/main" id="{A5B72450-B0A6-3531-8494-316867451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47022" y="2615805"/>
            <a:ext cx="234554" cy="225028"/>
          </a:xfrm>
          <a:prstGeom prst="ellipse">
            <a:avLst/>
          </a:prstGeom>
          <a:solidFill>
            <a:schemeClr val="bg1">
              <a:lumMod val="7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14A9729D-9B9D-EFF4-5FAE-92B8DC2884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4847035" y="2235995"/>
            <a:ext cx="134541" cy="33575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Ellipse 48">
            <a:extLst>
              <a:ext uri="{FF2B5EF4-FFF2-40B4-BE49-F238E27FC236}">
                <a16:creationId xmlns:a16="http://schemas.microsoft.com/office/drawing/2014/main" id="{B17D0872-9BAA-FC6D-3DFB-1528150A4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1576" y="2009775"/>
            <a:ext cx="233363" cy="225029"/>
          </a:xfrm>
          <a:prstGeom prst="ellipse">
            <a:avLst/>
          </a:prstGeom>
          <a:solidFill>
            <a:schemeClr val="bg1">
              <a:lumMod val="7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77AA1FE0-B826-3FB0-90BE-19ED31845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22158" y="2899173"/>
            <a:ext cx="235744" cy="225028"/>
          </a:xfrm>
          <a:prstGeom prst="ellipse">
            <a:avLst/>
          </a:prstGeom>
          <a:solidFill>
            <a:schemeClr val="bg1">
              <a:lumMod val="7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51" name="Gerade Verbindung mit Pfeil 50">
            <a:extLst>
              <a:ext uri="{FF2B5EF4-FFF2-40B4-BE49-F238E27FC236}">
                <a16:creationId xmlns:a16="http://schemas.microsoft.com/office/drawing/2014/main" id="{EDE8DACF-ADAF-BD5B-15FC-EF089A993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011341" y="2839641"/>
            <a:ext cx="729854" cy="17145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Gerade Verbindung mit Pfeil 51">
            <a:extLst>
              <a:ext uri="{FF2B5EF4-FFF2-40B4-BE49-F238E27FC236}">
                <a16:creationId xmlns:a16="http://schemas.microsoft.com/office/drawing/2014/main" id="{FE0DE2DD-4417-1487-19E2-800238AEF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6188870" y="2728912"/>
            <a:ext cx="781050" cy="282179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7" name="Ellipse 56">
            <a:extLst>
              <a:ext uri="{FF2B5EF4-FFF2-40B4-BE49-F238E27FC236}">
                <a16:creationId xmlns:a16="http://schemas.microsoft.com/office/drawing/2014/main" id="{67605321-E5C5-5C3B-FB1F-20A996D1D3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69919" y="2546748"/>
            <a:ext cx="233363" cy="225028"/>
          </a:xfrm>
          <a:prstGeom prst="ellipse">
            <a:avLst/>
          </a:prstGeom>
          <a:solidFill>
            <a:schemeClr val="bg1">
              <a:lumMod val="7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58" name="Gerade Verbindung mit Pfeil 57">
            <a:extLst>
              <a:ext uri="{FF2B5EF4-FFF2-40B4-BE49-F238E27FC236}">
                <a16:creationId xmlns:a16="http://schemas.microsoft.com/office/drawing/2014/main" id="{35B17210-5F9E-CCE1-073A-0A4FADA4CD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273280" y="2065735"/>
            <a:ext cx="497681" cy="2857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Ellipse 58">
            <a:extLst>
              <a:ext uri="{FF2B5EF4-FFF2-40B4-BE49-F238E27FC236}">
                <a16:creationId xmlns:a16="http://schemas.microsoft.com/office/drawing/2014/main" id="{A9C2F523-6777-F13B-79DD-65C985BE0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24538" y="1968103"/>
            <a:ext cx="233363" cy="223838"/>
          </a:xfrm>
          <a:prstGeom prst="ellipse">
            <a:avLst/>
          </a:prstGeom>
          <a:solidFill>
            <a:schemeClr val="bg1">
              <a:lumMod val="75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32768" name="Gerade Verbindung mit Pfeil 32767">
            <a:extLst>
              <a:ext uri="{FF2B5EF4-FFF2-40B4-BE49-F238E27FC236}">
                <a16:creationId xmlns:a16="http://schemas.microsoft.com/office/drawing/2014/main" id="{A993DBEB-472B-1A5B-E6F9-0DA0D11D2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888332" y="1952625"/>
            <a:ext cx="0" cy="5203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2775" name="Textfeld 32774">
            <a:extLst>
              <a:ext uri="{FF2B5EF4-FFF2-40B4-BE49-F238E27FC236}">
                <a16:creationId xmlns:a16="http://schemas.microsoft.com/office/drawing/2014/main" id="{82EEF3D5-DEA0-CC01-A71C-02315A8F7D7C}"/>
              </a:ext>
            </a:extLst>
          </p:cNvPr>
          <p:cNvSpPr txBox="1"/>
          <p:nvPr/>
        </p:nvSpPr>
        <p:spPr>
          <a:xfrm>
            <a:off x="3519489" y="3759995"/>
            <a:ext cx="4502944" cy="11951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ts val="450"/>
              </a:spcAft>
              <a:defRPr/>
            </a:pPr>
            <a:r>
              <a:rPr lang="de-AT" b="1" dirty="0">
                <a:solidFill>
                  <a:srgbClr val="B15339"/>
                </a:solidFill>
                <a:latin typeface="Calibri"/>
                <a:ea typeface="ヒラギノ角ゴ Pro W3" pitchFamily="-128" charset="-128"/>
              </a:rPr>
              <a:t>=&gt; Unternehmerischer Zugang</a:t>
            </a:r>
          </a:p>
          <a:p>
            <a:pPr defTabSz="685800" eaLnBrk="0" fontAlgn="base" hangingPunct="0">
              <a:spcBef>
                <a:spcPct val="0"/>
              </a:spcBef>
              <a:spcAft>
                <a:spcPts val="450"/>
              </a:spcAft>
              <a:defRPr/>
            </a:pPr>
            <a:r>
              <a:rPr lang="de-AT" sz="165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Wann: Innovationen, Eroberung neuer Märkte, Krisen, </a:t>
            </a:r>
            <a:r>
              <a:rPr lang="de-AT" sz="1650" b="1" u="sng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Einstieg von jungen Menschen in einen landwirtschaftlichen Betrieb …</a:t>
            </a:r>
            <a:endParaRPr lang="de-AT" sz="1650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72" name="Textfeld 71">
            <a:extLst>
              <a:ext uri="{FF2B5EF4-FFF2-40B4-BE49-F238E27FC236}">
                <a16:creationId xmlns:a16="http://schemas.microsoft.com/office/drawing/2014/main" id="{074A2AC2-FEF2-60C4-0973-2A183378F3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3085" y="1198960"/>
            <a:ext cx="193000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de-AT" altLang="de-DE" sz="1650">
                <a:solidFill>
                  <a:prstClr val="black"/>
                </a:solidFill>
                <a:ea typeface="ヒラギノ角ゴ Pro W3" pitchFamily="-128" charset="-128"/>
                <a:cs typeface="Calibri" panose="020F0502020204030204" pitchFamily="34" charset="0"/>
              </a:rPr>
              <a:t>1. Feld definieren</a:t>
            </a:r>
          </a:p>
        </p:txBody>
      </p:sp>
      <p:sp>
        <p:nvSpPr>
          <p:cNvPr id="73" name="Titel 72">
            <a:extLst>
              <a:ext uri="{FF2B5EF4-FFF2-40B4-BE49-F238E27FC236}">
                <a16:creationId xmlns:a16="http://schemas.microsoft.com/office/drawing/2014/main" id="{A12110D2-57E3-F9FC-DED3-8A30F6895B90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3636169" y="2378869"/>
            <a:ext cx="1100138" cy="4154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de-AT" altLang="de-DE" sz="16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2. </a:t>
            </a:r>
            <a:r>
              <a:rPr kumimoji="0" lang="de-AT" altLang="de-DE" sz="21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Calibri" pitchFamily="34" charset="0"/>
                <a:ea typeface="Calibri" pitchFamily="34" charset="0"/>
                <a:cs typeface="Calibri" pitchFamily="34" charset="0"/>
              </a:rPr>
              <a:t>TUN</a:t>
            </a:r>
            <a:endParaRPr kumimoji="0" lang="de-AT" altLang="de-DE" sz="165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5384" name="Text Box 5">
            <a:extLst>
              <a:ext uri="{FF2B5EF4-FFF2-40B4-BE49-F238E27FC236}">
                <a16:creationId xmlns:a16="http://schemas.microsoft.com/office/drawing/2014/main" id="{7C7930E1-E67B-0B62-878C-15146C68D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65282" y="4729163"/>
            <a:ext cx="117871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de-DE" altLang="de-DE" sz="1050" dirty="0">
                <a:solidFill>
                  <a:prstClr val="black"/>
                </a:solidFill>
                <a:ea typeface="ヒラギノ角ゴ Pro W3" pitchFamily="-128" charset="-128"/>
              </a:rPr>
              <a:t>Quelle: L. Kirner 2022 nach Trigon</a:t>
            </a:r>
            <a:endParaRPr lang="de-AT" altLang="de-DE" sz="1050" dirty="0">
              <a:solidFill>
                <a:prstClr val="black"/>
              </a:solidFill>
              <a:ea typeface="ヒラギノ角ゴ Pro W3" pitchFamily="-128" charset="-128"/>
            </a:endParaRPr>
          </a:p>
        </p:txBody>
      </p: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2EA77319-6B92-0C48-6259-BA0AC84B1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6840141" y="2300287"/>
            <a:ext cx="148829" cy="17740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Explosion 2 6">
            <a:extLst>
              <a:ext uri="{FF2B5EF4-FFF2-40B4-BE49-F238E27FC236}">
                <a16:creationId xmlns:a16="http://schemas.microsoft.com/office/drawing/2014/main" id="{7E41D6BE-2702-813F-4B55-A6DE28C250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7945" y="1968104"/>
            <a:ext cx="581025" cy="409575"/>
          </a:xfrm>
          <a:prstGeom prst="irregularSeal2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2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/>
      <p:bldP spid="41" grpId="0" animBg="1"/>
      <p:bldP spid="43" grpId="0" animBg="1"/>
      <p:bldP spid="46" grpId="0" animBg="1"/>
      <p:bldP spid="49" grpId="0" animBg="1"/>
      <p:bldP spid="50" grpId="0" animBg="1"/>
      <p:bldP spid="57" grpId="0" animBg="1"/>
      <p:bldP spid="59" grpId="0" animBg="1"/>
      <p:bldP spid="32775" grpId="0"/>
      <p:bldP spid="72" grpId="0"/>
      <p:bldP spid="73" grpId="0"/>
      <p:bldP spid="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BA39AB6A-1C82-0CC9-5D04-1E8B6C5C3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E69AF40-A97C-4E05-EB64-83D293403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6394" y="2356364"/>
            <a:ext cx="2419134" cy="1362075"/>
          </a:xfrm>
        </p:spPr>
        <p:txBody>
          <a:bodyPr/>
          <a:lstStyle/>
          <a:p>
            <a:pPr algn="ctr"/>
            <a:r>
              <a:rPr lang="de-DE" altLang="de-DE" sz="2400" dirty="0">
                <a:solidFill>
                  <a:srgbClr val="CC7760"/>
                </a:solidFill>
              </a:rPr>
              <a:t>Faktoren für eine erfolgreiche Betriebsführung </a:t>
            </a:r>
            <a:br>
              <a:rPr lang="de-DE" altLang="de-DE" sz="2400" dirty="0">
                <a:solidFill>
                  <a:srgbClr val="CC7760"/>
                </a:solidFill>
              </a:rPr>
            </a:br>
            <a:r>
              <a:rPr lang="de-DE" altLang="de-DE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Kirner et al. 2024</a:t>
            </a:r>
            <a:endParaRPr lang="de-DE" altLang="de-DE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F613B066-F87B-2843-C611-4941F8C67F27}"/>
              </a:ext>
            </a:extLst>
          </p:cNvPr>
          <p:cNvSpPr txBox="1"/>
          <p:nvPr/>
        </p:nvSpPr>
        <p:spPr>
          <a:xfrm>
            <a:off x="216298" y="4241087"/>
            <a:ext cx="5475059" cy="830997"/>
          </a:xfrm>
          <a:prstGeom prst="rect">
            <a:avLst/>
          </a:prstGeom>
          <a:solidFill>
            <a:srgbClr val="FFEEB7"/>
          </a:solidFill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ts val="1800"/>
              </a:spcAft>
              <a:defRPr/>
            </a:pP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Freude 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&amp;</a:t>
            </a: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Kompetenz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: </a:t>
            </a:r>
            <a:r>
              <a:rPr lang="de-AT" sz="15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„Ich bin mal mit Leib und Seele Landwirt, ich mache das gerne, ich bin nicht gezwungen worden und nichts, einfach mein Traumberuf...“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</a:t>
            </a:r>
            <a:endParaRPr lang="de-AT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92DE81F-5F21-E741-016E-39E7E7E0763B}"/>
              </a:ext>
            </a:extLst>
          </p:cNvPr>
          <p:cNvSpPr txBox="1"/>
          <p:nvPr/>
        </p:nvSpPr>
        <p:spPr>
          <a:xfrm>
            <a:off x="3230161" y="187747"/>
            <a:ext cx="2615804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ts val="900"/>
              </a:spcAft>
              <a:defRPr/>
            </a:pP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Kostenbewusstsein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&amp;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</a:t>
            </a: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Arbeitseffizienz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: </a:t>
            </a:r>
            <a:r>
              <a:rPr lang="de-DE" sz="15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„… dass es nicht entscheidend ist, ob ich es mir leisten kann, sondern ob mir das wirtschaftlich in meinen Zahlen was bringt.“ </a:t>
            </a:r>
            <a:endParaRPr lang="de-AT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FA706B6-0861-1DD8-DEC7-DBDA5FB9EFB4}"/>
              </a:ext>
            </a:extLst>
          </p:cNvPr>
          <p:cNvSpPr txBox="1"/>
          <p:nvPr/>
        </p:nvSpPr>
        <p:spPr>
          <a:xfrm>
            <a:off x="221975" y="2429423"/>
            <a:ext cx="2882780" cy="1338828"/>
          </a:xfrm>
          <a:prstGeom prst="rect">
            <a:avLst/>
          </a:prstGeom>
          <a:solidFill>
            <a:srgbClr val="F2EFF5"/>
          </a:solidFill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ts val="1800"/>
              </a:spcAft>
              <a:defRPr/>
            </a:pP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Netzwerke 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&amp;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</a:t>
            </a: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familiärer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</a:t>
            </a: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Zusammenhalt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: </a:t>
            </a:r>
            <a:r>
              <a:rPr lang="de-AT" sz="15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„Ja und das Wichtigste ist trotzdem, ein vernünftiges Familienleben auch, in den Generationen zusammen.“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</a:t>
            </a:r>
            <a:endParaRPr lang="de-AT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7A175A69-B47E-430B-62FC-2E700A97569A}"/>
              </a:ext>
            </a:extLst>
          </p:cNvPr>
          <p:cNvSpPr txBox="1"/>
          <p:nvPr/>
        </p:nvSpPr>
        <p:spPr>
          <a:xfrm>
            <a:off x="216298" y="789240"/>
            <a:ext cx="2888456" cy="1338828"/>
          </a:xfrm>
          <a:prstGeom prst="rect">
            <a:avLst/>
          </a:prstGeom>
          <a:solidFill>
            <a:srgbClr val="F9EEEB"/>
          </a:solidFill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ts val="1800"/>
              </a:spcAft>
              <a:defRPr/>
            </a:pP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Frühe und gelungene </a:t>
            </a: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Hofnachfolge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: </a:t>
            </a:r>
            <a:r>
              <a:rPr lang="de-DE" sz="15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„Wir haben freie Hand, also sie [die Eltern, Anm.] unterstützen uns voll, was wir gerne machen, ...“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</a:t>
            </a:r>
            <a:endParaRPr lang="de-AT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E282A5F-DC0D-B2DE-8C3C-4E57FFB0D57C}"/>
              </a:ext>
            </a:extLst>
          </p:cNvPr>
          <p:cNvSpPr txBox="1"/>
          <p:nvPr/>
        </p:nvSpPr>
        <p:spPr>
          <a:xfrm>
            <a:off x="5899698" y="673824"/>
            <a:ext cx="3172304" cy="1569660"/>
          </a:xfrm>
          <a:prstGeom prst="rect">
            <a:avLst/>
          </a:prstGeom>
          <a:solidFill>
            <a:srgbClr val="E1EBCD"/>
          </a:solidFill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ts val="900"/>
              </a:spcAft>
              <a:defRPr/>
            </a:pP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Gute </a:t>
            </a: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Erträge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&amp;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Leistungen, </a:t>
            </a: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Qualität, Fleiß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: </a:t>
            </a:r>
            <a:r>
              <a:rPr lang="de-AT" altLang="de-DE" sz="15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„Ja, da gibt’s viele Feinheiten. Wie gesagt, das beginnt beim Anbau. Die Qualität der Kerne ist entscheidend, beim Waschen, Trocknen, ….</a:t>
            </a:r>
            <a:endParaRPr lang="de-AT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CEB7DB7-B930-D0E8-EFD4-59AB6B475277}"/>
              </a:ext>
            </a:extLst>
          </p:cNvPr>
          <p:cNvSpPr txBox="1"/>
          <p:nvPr/>
        </p:nvSpPr>
        <p:spPr>
          <a:xfrm>
            <a:off x="5899698" y="2775526"/>
            <a:ext cx="3172304" cy="2077492"/>
          </a:xfrm>
          <a:prstGeom prst="rect">
            <a:avLst/>
          </a:prstGeom>
          <a:solidFill>
            <a:srgbClr val="DEE7F2"/>
          </a:solidFill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ts val="450"/>
              </a:spcAft>
              <a:defRPr/>
            </a:pPr>
            <a:r>
              <a:rPr lang="de-AT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Klare Betriebsstrategie: 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Wachstum 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&amp;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Spezialisierung oder Diversifizierung 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&amp;</a:t>
            </a:r>
            <a:r>
              <a:rPr lang="de-AT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Vielfalt: </a:t>
            </a:r>
            <a:r>
              <a:rPr lang="de-AT" sz="15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„Laufend gekauft. Unseren Betrieb gibt’s, ich bin die vierte Generation jetzt. Und der Großvater hat glaube ich angefangen mit nicht mal fünf Hektar.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</a:t>
            </a:r>
            <a:endParaRPr lang="de-AT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3" name="Rechteck: abgerundete Ecken 2" descr="Grafik">
            <a:extLst>
              <a:ext uri="{FF2B5EF4-FFF2-40B4-BE49-F238E27FC236}">
                <a16:creationId xmlns:a16="http://schemas.microsoft.com/office/drawing/2014/main" id="{48A04B43-618D-118F-1476-10CD33FE2A24}"/>
              </a:ext>
            </a:extLst>
          </p:cNvPr>
          <p:cNvSpPr/>
          <p:nvPr/>
        </p:nvSpPr>
        <p:spPr>
          <a:xfrm>
            <a:off x="3406276" y="2153336"/>
            <a:ext cx="2329361" cy="1858220"/>
          </a:xfrm>
          <a:prstGeom prst="roundRect">
            <a:avLst/>
          </a:prstGeom>
          <a:noFill/>
          <a:ln w="698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de-AT" sz="1200" dirty="0">
              <a:solidFill>
                <a:srgbClr val="C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2260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2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3C74CBF-A214-E6AF-B7D8-0E1A2A768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2">
            <a:extLst>
              <a:ext uri="{FF2B5EF4-FFF2-40B4-BE49-F238E27FC236}">
                <a16:creationId xmlns:a16="http://schemas.microsoft.com/office/drawing/2014/main" id="{D6B28885-72A8-4DA8-91E6-0E554DD6F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14" y="53580"/>
            <a:ext cx="8856984" cy="539353"/>
          </a:xfrm>
        </p:spPr>
        <p:txBody>
          <a:bodyPr/>
          <a:lstStyle/>
          <a:p>
            <a:pPr algn="l"/>
            <a:r>
              <a:rPr lang="de-DE" altLang="de-DE" sz="2700" dirty="0">
                <a:solidFill>
                  <a:srgbClr val="CC7760"/>
                </a:solidFill>
              </a:rPr>
              <a:t>Wie wir unsere „Jungen“ auf die Betriebsführung vorbereiten</a:t>
            </a:r>
            <a:endParaRPr lang="de-DE" altLang="de-DE" sz="1800" dirty="0">
              <a:solidFill>
                <a:srgbClr val="CC7760"/>
              </a:solidFill>
            </a:endParaRPr>
          </a:p>
        </p:txBody>
      </p:sp>
      <p:sp>
        <p:nvSpPr>
          <p:cNvPr id="11" name="Rectangle 5" descr="Grafik">
            <a:extLst>
              <a:ext uri="{FF2B5EF4-FFF2-40B4-BE49-F238E27FC236}">
                <a16:creationId xmlns:a16="http://schemas.microsoft.com/office/drawing/2014/main" id="{7D64F88D-D298-415D-0CEE-9E0261F83E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2040" y="789385"/>
            <a:ext cx="7135415" cy="394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9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6194" lvl="1" defTabSz="685800" eaLnBrk="0" fontAlgn="base" hangingPunct="0">
              <a:spcBef>
                <a:spcPts val="900"/>
              </a:spcBef>
              <a:spcAft>
                <a:spcPts val="900"/>
              </a:spcAft>
              <a:buClr>
                <a:srgbClr val="C0504D"/>
              </a:buClr>
              <a:buSzPct val="60000"/>
              <a:buNone/>
            </a:pPr>
            <a:endParaRPr lang="de-DE" altLang="de-DE" sz="1650" i="1">
              <a:solidFill>
                <a:prstClr val="black"/>
              </a:solidFill>
              <a:ea typeface="ヒラギノ角ゴ Pro W3" pitchFamily="-128" charset="-128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7BAA263-5710-2B51-F69C-AD537CE3A64B}"/>
              </a:ext>
            </a:extLst>
          </p:cNvPr>
          <p:cNvSpPr txBox="1"/>
          <p:nvPr/>
        </p:nvSpPr>
        <p:spPr>
          <a:xfrm rot="16200000">
            <a:off x="-406304" y="2547001"/>
            <a:ext cx="3895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i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gering</a:t>
            </a:r>
            <a:r>
              <a:rPr lang="de-AT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    </a:t>
            </a:r>
            <a:r>
              <a:rPr lang="de-AT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Motivation (Wollen)    </a:t>
            </a:r>
            <a:r>
              <a:rPr lang="de-AT" i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hoch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B1090142-509A-A24D-CD50-FCAE3DFE2401}"/>
              </a:ext>
            </a:extLst>
          </p:cNvPr>
          <p:cNvSpPr txBox="1"/>
          <p:nvPr/>
        </p:nvSpPr>
        <p:spPr>
          <a:xfrm>
            <a:off x="1690906" y="4436970"/>
            <a:ext cx="5246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i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gering</a:t>
            </a:r>
            <a:r>
              <a:rPr lang="de-AT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               </a:t>
            </a:r>
            <a:r>
              <a:rPr lang="de-AT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Fähigkeiten (Können)                    </a:t>
            </a:r>
            <a:r>
              <a:rPr lang="de-AT" i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hoch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92D7869-833E-5BEE-96B5-9437652D6949}"/>
              </a:ext>
            </a:extLst>
          </p:cNvPr>
          <p:cNvSpPr txBox="1"/>
          <p:nvPr/>
        </p:nvSpPr>
        <p:spPr>
          <a:xfrm>
            <a:off x="2033718" y="1158243"/>
            <a:ext cx="216024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Helfen                  Üben         Weiterbilden</a:t>
            </a:r>
          </a:p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Coachen</a:t>
            </a:r>
            <a:endParaRPr lang="de-AT" sz="2400" b="1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823154E-DAB6-CC8C-B124-4AABE52F846A}"/>
              </a:ext>
            </a:extLst>
          </p:cNvPr>
          <p:cNvSpPr txBox="1"/>
          <p:nvPr/>
        </p:nvSpPr>
        <p:spPr>
          <a:xfrm>
            <a:off x="2033719" y="2807600"/>
            <a:ext cx="2160239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Anweisen          Dirigieren               Austauschen         Weglassen</a:t>
            </a:r>
            <a:endParaRPr lang="de-AT" sz="2400" b="1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9527EA0-AB31-305F-7A0B-1D91A11CCF3B}"/>
              </a:ext>
            </a:extLst>
          </p:cNvPr>
          <p:cNvSpPr txBox="1"/>
          <p:nvPr/>
        </p:nvSpPr>
        <p:spPr>
          <a:xfrm>
            <a:off x="4626005" y="1170261"/>
            <a:ext cx="2160240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Tun lassen      Verantwortung übergeben        Zurückziehen</a:t>
            </a:r>
            <a:endParaRPr lang="de-AT" sz="2400" b="1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41E2D42-48BD-938E-E32F-569A6ACE071A}"/>
              </a:ext>
            </a:extLst>
          </p:cNvPr>
          <p:cNvSpPr txBox="1"/>
          <p:nvPr/>
        </p:nvSpPr>
        <p:spPr>
          <a:xfrm>
            <a:off x="4626005" y="2807600"/>
            <a:ext cx="2160240" cy="1569660"/>
          </a:xfrm>
          <a:prstGeom prst="rect">
            <a:avLst/>
          </a:prstGeom>
          <a:solidFill>
            <a:srgbClr val="FFEEB7"/>
          </a:solidFill>
        </p:spPr>
        <p:txBody>
          <a:bodyPr wrap="square">
            <a:spAutoFit/>
          </a:bodyPr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400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/>
                <a:ea typeface="ヒラギノ角ゴ Pro W3" pitchFamily="-128" charset="-128"/>
              </a:rPr>
              <a:t>Verantwortung geben         Beteiligen          Begeistern</a:t>
            </a:r>
            <a:endParaRPr lang="de-AT" sz="2400" b="1" dirty="0">
              <a:solidFill>
                <a:prstClr val="black">
                  <a:lumMod val="65000"/>
                  <a:lumOff val="3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26626" name="Text Box 3">
            <a:extLst>
              <a:ext uri="{FF2B5EF4-FFF2-40B4-BE49-F238E27FC236}">
                <a16:creationId xmlns:a16="http://schemas.microsoft.com/office/drawing/2014/main" id="{D7C16B54-0FB1-D8E4-E89C-4954077AA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7022" y="789385"/>
            <a:ext cx="3158729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spcBef>
                <a:spcPct val="50000"/>
              </a:spcBef>
              <a:spcAft>
                <a:spcPct val="0"/>
              </a:spcAft>
              <a:buNone/>
            </a:pPr>
            <a:endParaRPr lang="de-AT" altLang="de-DE" sz="1350">
              <a:solidFill>
                <a:prstClr val="black"/>
              </a:solidFill>
              <a:latin typeface="Arial" panose="020B0604020202020204" pitchFamily="34" charset="0"/>
              <a:ea typeface="ヒラギノ角ゴ Pro W3" pitchFamily="-128" charset="-128"/>
            </a:endParaRPr>
          </a:p>
        </p:txBody>
      </p:sp>
      <p:sp>
        <p:nvSpPr>
          <p:cNvPr id="26628" name="Rechteck 8">
            <a:extLst>
              <a:ext uri="{FF2B5EF4-FFF2-40B4-BE49-F238E27FC236}">
                <a16:creationId xmlns:a16="http://schemas.microsoft.com/office/drawing/2014/main" id="{749AF681-2853-FB10-283C-121A22F9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9254" y="86917"/>
            <a:ext cx="904875" cy="81081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de-AT" altLang="de-DE" sz="1800">
              <a:solidFill>
                <a:prstClr val="black"/>
              </a:solidFill>
              <a:latin typeface="Arial" panose="020B0604020202020204" pitchFamily="34" charset="0"/>
              <a:ea typeface="ヒラギノ角ゴ Pro W3" pitchFamily="-128" charset="-128"/>
            </a:endParaRP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1A68AE40-658A-134A-D2F8-60676AC9C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3095" y="4688382"/>
            <a:ext cx="169414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68580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de-DE" altLang="de-DE" sz="1200" dirty="0">
                <a:solidFill>
                  <a:prstClr val="black"/>
                </a:solidFill>
                <a:ea typeface="ヒラギノ角ゴ Pro W3" pitchFamily="-128" charset="-128"/>
              </a:rPr>
              <a:t>Kirner 2026  verändert nach Weiß</a:t>
            </a:r>
            <a:endParaRPr lang="de-AT" altLang="de-DE" sz="1200" dirty="0">
              <a:solidFill>
                <a:prstClr val="black"/>
              </a:solidFill>
              <a:ea typeface="ヒラギノ角ゴ Pro W3" pitchFamily="-128" charset="-128"/>
            </a:endParaRP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FC54A7F2-4776-6306-CB22-97C263F91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770907" y="1012795"/>
            <a:ext cx="0" cy="3402119"/>
          </a:xfrm>
          <a:prstGeom prst="line">
            <a:avLst/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52881B5D-C04C-C9DB-7DEF-D20744CF8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757580" y="4420860"/>
            <a:ext cx="5601674" cy="0"/>
          </a:xfrm>
          <a:prstGeom prst="line">
            <a:avLst/>
          </a:prstGeom>
          <a:ln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35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8" grpId="0" animBg="1"/>
      <p:bldP spid="1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3E5B5-536B-0128-E9D0-D603DBAEA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F98581-3FEA-C0CA-302B-484BCEFA5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8055" y="39468"/>
            <a:ext cx="4085945" cy="1506168"/>
          </a:xfrm>
        </p:spPr>
        <p:txBody>
          <a:bodyPr/>
          <a:lstStyle/>
          <a:p>
            <a:r>
              <a:rPr lang="de-AT" dirty="0">
                <a:solidFill>
                  <a:srgbClr val="CC7760"/>
                </a:solidFill>
              </a:rPr>
              <a:t>Betriebsstrategien</a:t>
            </a:r>
            <a:r>
              <a:rPr lang="de-AT" sz="2700" dirty="0">
                <a:solidFill>
                  <a:srgbClr val="CC7760"/>
                </a:solidFill>
              </a:rPr>
              <a:t>                        </a:t>
            </a:r>
            <a:r>
              <a:rPr lang="de-AT" sz="2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junger Hofübernehmer &amp; Hofübernehmerinnen</a:t>
            </a:r>
            <a:endParaRPr lang="de-AT" sz="27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1" name="Grafik 10" descr="Diagramm">
            <a:extLst>
              <a:ext uri="{FF2B5EF4-FFF2-40B4-BE49-F238E27FC236}">
                <a16:creationId xmlns:a16="http://schemas.microsoft.com/office/drawing/2014/main" id="{22ADF5B6-7C50-4DB1-F752-DECDE3BF6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0" y="28908"/>
            <a:ext cx="4941162" cy="5080235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655D8DAA-86E6-3F65-097E-58DB66B6EA50}"/>
              </a:ext>
            </a:extLst>
          </p:cNvPr>
          <p:cNvSpPr txBox="1"/>
          <p:nvPr/>
        </p:nvSpPr>
        <p:spPr>
          <a:xfrm>
            <a:off x="5078628" y="1384009"/>
            <a:ext cx="3402378" cy="987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ts val="450"/>
              </a:spcAft>
            </a:pPr>
            <a:r>
              <a:rPr lang="de-DE" b="1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Frage</a:t>
            </a: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Wie möchtest du den Betrieb in Zukunft ausrichten? </a:t>
            </a:r>
          </a:p>
          <a:p>
            <a:pPr defTabSz="685800" eaLnBrk="0" fontAlgn="base" hangingPunct="0">
              <a:spcBef>
                <a:spcPct val="0"/>
              </a:spcBef>
            </a:pPr>
            <a:r>
              <a:rPr lang="de-DE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= 1.484 Mädchen, 2.334 Buben</a:t>
            </a:r>
            <a:endParaRPr lang="de-AT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ADB2A22-81AC-1C37-F9FE-A53F48392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628" y="2437223"/>
            <a:ext cx="4056492" cy="270453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8B7A8AE6-6932-7750-C11E-B1948C8CC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029636" y="4887845"/>
            <a:ext cx="21054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sz="1200" b="1" dirty="0">
                <a:solidFill>
                  <a:prstClr val="white"/>
                </a:solidFill>
                <a:latin typeface="Calibri"/>
                <a:ea typeface="ヒラギノ角ゴ Pro W3" pitchFamily="-128" charset="-128"/>
              </a:rPr>
              <a:t>©LFS Kleßheim</a:t>
            </a:r>
          </a:p>
        </p:txBody>
      </p:sp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8ED8AABB-2738-0961-AD92-687AA4F9E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301161">
            <a:off x="142463" y="1953901"/>
            <a:ext cx="349567" cy="461699"/>
          </a:xfrm>
          <a:prstGeom prst="downArrow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AT" sz="12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6" name="Pfeil: nach unten 15">
            <a:extLst>
              <a:ext uri="{FF2B5EF4-FFF2-40B4-BE49-F238E27FC236}">
                <a16:creationId xmlns:a16="http://schemas.microsoft.com/office/drawing/2014/main" id="{DABFF76B-2B07-1966-4118-8AC1DF19D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067965">
            <a:off x="616484" y="1280443"/>
            <a:ext cx="385322" cy="439232"/>
          </a:xfrm>
          <a:prstGeom prst="downArrow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AT" sz="12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7" name="Pfeil: nach unten 16">
            <a:extLst>
              <a:ext uri="{FF2B5EF4-FFF2-40B4-BE49-F238E27FC236}">
                <a16:creationId xmlns:a16="http://schemas.microsoft.com/office/drawing/2014/main" id="{FF8F8B70-BFE5-58AC-6812-C37A36D27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8067965">
            <a:off x="85844" y="3170653"/>
            <a:ext cx="385322" cy="439232"/>
          </a:xfrm>
          <a:prstGeom prst="downArrow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AT" sz="12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80132EDA-D34C-029B-DBE0-F93003B72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861419"/>
            <a:ext cx="1763688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de-DE" altLang="de-DE" sz="1050" dirty="0">
                <a:solidFill>
                  <a:prstClr val="black"/>
                </a:solidFill>
                <a:ea typeface="ヒラギノ角ゴ Pro W3" pitchFamily="-128" charset="-128"/>
              </a:rPr>
              <a:t>Quelle: L. Kirner 2026, </a:t>
            </a:r>
            <a:endParaRPr lang="de-AT" altLang="de-DE" sz="1050" dirty="0">
              <a:solidFill>
                <a:prstClr val="black"/>
              </a:solidFill>
              <a:ea typeface="ヒラギノ角ゴ Pro W3" pitchFamily="-1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787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80C62-F4C3-9C42-FEB5-93A836AB3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>
            <a:extLst>
              <a:ext uri="{FF2B5EF4-FFF2-40B4-BE49-F238E27FC236}">
                <a16:creationId xmlns:a16="http://schemas.microsoft.com/office/drawing/2014/main" id="{E410E6EA-0F76-C588-BEAC-8771BD2F9415}"/>
              </a:ext>
            </a:extLst>
          </p:cNvPr>
          <p:cNvSpPr txBox="1">
            <a:spLocks noGrp="1" noChangeArrowheads="1"/>
          </p:cNvSpPr>
          <p:nvPr>
            <p:ph type="title" idx="4294967295"/>
          </p:nvPr>
        </p:nvSpPr>
        <p:spPr bwMode="auto">
          <a:xfrm>
            <a:off x="89503" y="14289"/>
            <a:ext cx="9019001" cy="55956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altLang="de-DE" sz="2700" b="1" i="0" u="none" strike="noStrike" kern="1200" cap="none" spc="0" normalizeH="0" baseline="0" noProof="0" dirty="0">
                <a:ln>
                  <a:noFill/>
                </a:ln>
                <a:solidFill>
                  <a:srgbClr val="CC7760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pitchFamily="-128" charset="-128"/>
                <a:cs typeface="+mn-cs"/>
              </a:rPr>
              <a:t>Wie kommen wir </a:t>
            </a:r>
            <a:r>
              <a:rPr kumimoji="0" lang="de-DE" altLang="de-DE" sz="2700" b="1" i="0" u="none" strike="noStrike" kern="1200" cap="none" spc="0" normalizeH="0" baseline="0" noProof="0" dirty="0" err="1">
                <a:ln>
                  <a:noFill/>
                </a:ln>
                <a:solidFill>
                  <a:srgbClr val="CC7760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pitchFamily="-128" charset="-128"/>
                <a:cs typeface="+mn-cs"/>
              </a:rPr>
              <a:t>in‘s</a:t>
            </a:r>
            <a:r>
              <a:rPr kumimoji="0" lang="de-DE" altLang="de-DE" sz="2700" b="1" i="0" u="none" strike="noStrike" kern="1200" cap="none" spc="0" normalizeH="0" baseline="0" noProof="0" dirty="0">
                <a:ln>
                  <a:noFill/>
                </a:ln>
                <a:solidFill>
                  <a:srgbClr val="CC7760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pitchFamily="-128" charset="-128"/>
                <a:cs typeface="+mn-cs"/>
              </a:rPr>
              <a:t> Handeln? </a:t>
            </a:r>
            <a:r>
              <a:rPr kumimoji="0" lang="de-DE" altLang="de-DE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pitchFamily="-128" charset="-128"/>
                <a:cs typeface="+mn-cs"/>
              </a:rPr>
              <a:t>Anleitung aus der Philosophie</a:t>
            </a:r>
          </a:p>
        </p:txBody>
      </p:sp>
      <p:graphicFrame>
        <p:nvGraphicFramePr>
          <p:cNvPr id="2" name="Diagramm 1" descr="Diagramm">
            <a:extLst>
              <a:ext uri="{FF2B5EF4-FFF2-40B4-BE49-F238E27FC236}">
                <a16:creationId xmlns:a16="http://schemas.microsoft.com/office/drawing/2014/main" id="{25251095-6B14-B088-BC86-4DC83278D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5935121"/>
              </p:ext>
            </p:extLst>
          </p:nvPr>
        </p:nvGraphicFramePr>
        <p:xfrm>
          <a:off x="229421" y="1322012"/>
          <a:ext cx="8654955" cy="2599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Eckige Klammer rechts 8">
            <a:extLst>
              <a:ext uri="{FF2B5EF4-FFF2-40B4-BE49-F238E27FC236}">
                <a16:creationId xmlns:a16="http://schemas.microsoft.com/office/drawing/2014/main" id="{488F18F2-57B8-989C-257B-1DDAC5E8E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981791" y="2737145"/>
            <a:ext cx="238836" cy="782232"/>
          </a:xfrm>
          <a:prstGeom prst="rightBracke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AT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F6810D0-1F0E-418A-4CCB-09170EBB1BC2}"/>
              </a:ext>
            </a:extLst>
          </p:cNvPr>
          <p:cNvSpPr/>
          <p:nvPr/>
        </p:nvSpPr>
        <p:spPr>
          <a:xfrm>
            <a:off x="193319" y="3293872"/>
            <a:ext cx="1837560" cy="101566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 defTabSz="457189" eaLnBrk="0" hangingPunct="0"/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Wir ersetzen </a:t>
            </a:r>
            <a:r>
              <a:rPr lang="de-AT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Handeln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 systematisch durch automatisches </a:t>
            </a:r>
            <a:r>
              <a:rPr lang="de-AT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Vollziehen</a:t>
            </a:r>
            <a:endParaRPr lang="de-AT" sz="14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  <a:sym typeface="Calibri"/>
            </a:endParaRPr>
          </a:p>
        </p:txBody>
      </p:sp>
      <p:sp>
        <p:nvSpPr>
          <p:cNvPr id="11" name="Eckige Klammer rechts 10">
            <a:extLst>
              <a:ext uri="{FF2B5EF4-FFF2-40B4-BE49-F238E27FC236}">
                <a16:creationId xmlns:a16="http://schemas.microsoft.com/office/drawing/2014/main" id="{8CEBE559-4756-DE88-D0A4-1834B88879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578262" y="1586499"/>
            <a:ext cx="238836" cy="1034468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AT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6A30222-0A75-9AB5-6723-12B0471904B8}"/>
              </a:ext>
            </a:extLst>
          </p:cNvPr>
          <p:cNvSpPr/>
          <p:nvPr/>
        </p:nvSpPr>
        <p:spPr>
          <a:xfrm>
            <a:off x="1610981" y="1167934"/>
            <a:ext cx="2173397" cy="7848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 defTabSz="457189" eaLnBrk="0" hangingPunct="0"/>
            <a:r>
              <a:rPr lang="de-DE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Weniger Spielräume durch </a:t>
            </a:r>
            <a:r>
              <a:rPr lang="de-DE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Optimierungsdruck</a:t>
            </a:r>
            <a:r>
              <a:rPr lang="de-DE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&amp; </a:t>
            </a:r>
            <a:r>
              <a:rPr lang="de-DE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Beschleunigung</a:t>
            </a:r>
            <a:endParaRPr lang="de-AT" sz="15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  <a:sym typeface="Calibri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62FE83A-E436-25DA-D258-CB00BC3C4071}"/>
              </a:ext>
            </a:extLst>
          </p:cNvPr>
          <p:cNvSpPr/>
          <p:nvPr/>
        </p:nvSpPr>
        <p:spPr>
          <a:xfrm>
            <a:off x="3622040" y="3293873"/>
            <a:ext cx="1728192" cy="12849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 defTabSz="685800" eaLnBrk="0" fontAlgn="base" hangingPunct="0">
              <a:spcBef>
                <a:spcPts val="300"/>
              </a:spcBef>
              <a:spcAft>
                <a:spcPct val="0"/>
              </a:spcAft>
            </a:pPr>
            <a:r>
              <a:rPr lang="de-DE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Abnahme von </a:t>
            </a:r>
            <a:r>
              <a:rPr lang="de-DE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Lebenslust</a:t>
            </a:r>
            <a:r>
              <a:rPr lang="de-DE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und der Beziehung zur Welt. Bildschirmlogik ist stark vollziehend</a:t>
            </a:r>
            <a:endParaRPr lang="de-AT" sz="15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</a:endParaRPr>
          </a:p>
        </p:txBody>
      </p:sp>
      <p:sp>
        <p:nvSpPr>
          <p:cNvPr id="14" name="Eckige Klammer rechts 13">
            <a:extLst>
              <a:ext uri="{FF2B5EF4-FFF2-40B4-BE49-F238E27FC236}">
                <a16:creationId xmlns:a16="http://schemas.microsoft.com/office/drawing/2014/main" id="{F8415E2C-0C4F-7BE6-2A07-6A6EDEE2F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350352" y="2691971"/>
            <a:ext cx="238836" cy="872579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AT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3B2F57ED-CBDD-BE8A-9338-1A62CA193900}"/>
              </a:ext>
            </a:extLst>
          </p:cNvPr>
          <p:cNvSpPr/>
          <p:nvPr/>
        </p:nvSpPr>
        <p:spPr>
          <a:xfrm>
            <a:off x="5003392" y="699769"/>
            <a:ext cx="2173397" cy="12464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 defTabSz="457189" eaLnBrk="0" hangingPunct="0"/>
            <a:r>
              <a:rPr lang="de-DE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Zutrauen</a:t>
            </a:r>
            <a:r>
              <a:rPr lang="de-DE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, auf das Leben antworten, </a:t>
            </a:r>
            <a:r>
              <a:rPr lang="de-DE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Räume</a:t>
            </a:r>
            <a:r>
              <a:rPr lang="de-DE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, in denen wir uns als Handelnde wahrnehmen, </a:t>
            </a:r>
            <a:r>
              <a:rPr lang="de-DE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Fehler</a:t>
            </a:r>
            <a:r>
              <a:rPr lang="de-DE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</a:rPr>
              <a:t> zulassen, …</a:t>
            </a:r>
            <a:endParaRPr lang="de-AT" sz="1500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ヒラギノ角ゴ Pro W3" pitchFamily="-128" charset="-128"/>
              <a:sym typeface="Calibri"/>
            </a:endParaRPr>
          </a:p>
        </p:txBody>
      </p:sp>
      <p:sp>
        <p:nvSpPr>
          <p:cNvPr id="5" name="Eckige Klammer rechts 4">
            <a:extLst>
              <a:ext uri="{FF2B5EF4-FFF2-40B4-BE49-F238E27FC236}">
                <a16:creationId xmlns:a16="http://schemas.microsoft.com/office/drawing/2014/main" id="{0CA268A1-32EA-65C8-456B-27E427380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5970673" y="1577604"/>
            <a:ext cx="238836" cy="1034468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AT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Eckige Klammer rechts 5">
            <a:extLst>
              <a:ext uri="{FF2B5EF4-FFF2-40B4-BE49-F238E27FC236}">
                <a16:creationId xmlns:a16="http://schemas.microsoft.com/office/drawing/2014/main" id="{CDE09105-DFA8-4786-326B-527BB1315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692942" y="2644894"/>
            <a:ext cx="238836" cy="972109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AT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4274DDF-998C-8897-EE2F-00AC47A3BC36}"/>
              </a:ext>
            </a:extLst>
          </p:cNvPr>
          <p:cNvSpPr/>
          <p:nvPr/>
        </p:nvSpPr>
        <p:spPr>
          <a:xfrm>
            <a:off x="6895191" y="3294918"/>
            <a:ext cx="1971404" cy="1477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 defTabSz="457189" eaLnBrk="0" hangingPunct="0"/>
            <a:r>
              <a:rPr lang="de-AT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Vertrauen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 an die LW, mit der ganzen </a:t>
            </a:r>
            <a:r>
              <a:rPr lang="de-AT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Existenz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 einen Betrieb führen, selber </a:t>
            </a:r>
            <a:r>
              <a:rPr lang="de-AT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Nachdenken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, </a:t>
            </a:r>
            <a:r>
              <a:rPr lang="de-AT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Freiräume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 schaffen, einfach </a:t>
            </a:r>
            <a:r>
              <a:rPr lang="de-AT" sz="1500" b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Tun</a:t>
            </a:r>
            <a:r>
              <a:rPr lang="de-AT" sz="1500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ヒラギノ角ゴ Pro W3" pitchFamily="-128" charset="-128"/>
                <a:sym typeface="Calibri"/>
              </a:rPr>
              <a:t>, …   </a:t>
            </a:r>
          </a:p>
        </p:txBody>
      </p:sp>
      <p:sp>
        <p:nvSpPr>
          <p:cNvPr id="18" name="Textfeld 4">
            <a:extLst>
              <a:ext uri="{FF2B5EF4-FFF2-40B4-BE49-F238E27FC236}">
                <a16:creationId xmlns:a16="http://schemas.microsoft.com/office/drawing/2014/main" id="{0265AA45-ED08-FF41-109A-EC7824F57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503" y="4670075"/>
            <a:ext cx="706507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189" eaLnBrk="0" hangingPunct="0">
              <a:spcBef>
                <a:spcPts val="0"/>
              </a:spcBef>
              <a:spcAft>
                <a:spcPts val="450"/>
              </a:spcAft>
              <a:buNone/>
            </a:pPr>
            <a:r>
              <a:rPr lang="de-AT" sz="1350" dirty="0">
                <a:solidFill>
                  <a:srgbClr val="000000"/>
                </a:solidFill>
                <a:ea typeface="ヒラギノ角ゴ Pro W3" pitchFamily="-128" charset="-128"/>
                <a:sym typeface="Calibri"/>
              </a:rPr>
              <a:t>ZEIT Serie: Sinn &amp; Verstand vom 15. Jänner 2026: Welchen Spielraum haben wir noch?                                                     Aus dem Buch „Situation und Konstellation“ von </a:t>
            </a:r>
            <a:r>
              <a:rPr lang="de-AT" sz="1350" b="1" dirty="0">
                <a:solidFill>
                  <a:srgbClr val="000000"/>
                </a:solidFill>
                <a:ea typeface="ヒラギノ角ゴ Pro W3" pitchFamily="-128" charset="-128"/>
                <a:sym typeface="Calibri"/>
              </a:rPr>
              <a:t>Hartmut Rosa </a:t>
            </a:r>
          </a:p>
        </p:txBody>
      </p:sp>
    </p:spTree>
    <p:extLst>
      <p:ext uri="{BB962C8B-B14F-4D97-AF65-F5344CB8AC3E}">
        <p14:creationId xmlns:p14="http://schemas.microsoft.com/office/powerpoint/2010/main" val="162554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3" grpId="0" animBg="1"/>
      <p:bldP spid="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4C4535C2-ABF3-4FD3-91B8-1D0B5D9824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Strukturen und Einkommen </a:t>
            </a:r>
            <a:br>
              <a:rPr lang="de-DE" dirty="0"/>
            </a:br>
            <a:r>
              <a:rPr lang="de-DE" dirty="0"/>
              <a:t>der österreichischen Landwirtschaft</a:t>
            </a:r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B3916AC0-769D-43B2-989C-458AD5E1E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2061800"/>
          </a:xfrm>
        </p:spPr>
        <p:txBody>
          <a:bodyPr>
            <a:normAutofit lnSpcReduction="10000"/>
          </a:bodyPr>
          <a:lstStyle/>
          <a:p>
            <a:endParaRPr lang="de-DE" dirty="0"/>
          </a:p>
          <a:p>
            <a:r>
              <a:rPr lang="de-DE" b="1" dirty="0"/>
              <a:t>GAP- Workshop „Einkommen und Betriebsentwicklung“</a:t>
            </a:r>
          </a:p>
          <a:p>
            <a:r>
              <a:rPr lang="de-DE" b="1" dirty="0"/>
              <a:t>02. Juni 2026</a:t>
            </a:r>
          </a:p>
          <a:p>
            <a:endParaRPr lang="de-DE" dirty="0"/>
          </a:p>
          <a:p>
            <a:r>
              <a:rPr lang="de-DE" dirty="0"/>
              <a:t>DI Gerhard </a:t>
            </a:r>
            <a:r>
              <a:rPr lang="de-DE" dirty="0" err="1"/>
              <a:t>Gahleitner</a:t>
            </a:r>
            <a:endParaRPr lang="de-DE" dirty="0"/>
          </a:p>
          <a:p>
            <a:r>
              <a:rPr lang="de-DE" dirty="0"/>
              <a:t>gerhard.gahleitner@bab.gv.at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354590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ED97A-03E7-4AA5-B234-B3957DD61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954312"/>
            <a:ext cx="7886700" cy="2139553"/>
          </a:xfrm>
        </p:spPr>
        <p:txBody>
          <a:bodyPr/>
          <a:lstStyle/>
          <a:p>
            <a:r>
              <a:rPr lang="de-DE" dirty="0"/>
              <a:t>INVEKOS- Betriebe – Anzahl, Flächen und Entwicklung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7EB991-6828-41A4-9AE7-A2A038070F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0B1A3BC-F148-4D58-946C-B1A8B0621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69</a:t>
            </a:fld>
            <a:endParaRPr lang="de-DE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47877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GAP ab 2028: Rechtsvorschläge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Grafik 3" descr="GAP ab 2028: Rechtsvorschläge">
            <a:extLst>
              <a:ext uri="{FF2B5EF4-FFF2-40B4-BE49-F238E27FC236}">
                <a16:creationId xmlns:a16="http://schemas.microsoft.com/office/drawing/2014/main" id="{E4E913B6-EDBD-E2C6-A5E8-AA713D410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002" y="1220400"/>
            <a:ext cx="7718080" cy="374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3395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INVEKOS- Betriebe - Anzahl, Flächengröße und Entwicklung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70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D1003E4-B7B7-4A82-AAF1-F6369FC09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26406" y="4520504"/>
            <a:ext cx="655570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1350" dirty="0">
                <a:solidFill>
                  <a:prstClr val="black"/>
                </a:solidFill>
                <a:latin typeface="Calibri" panose="020F0502020204030204"/>
              </a:rPr>
              <a:t>Quelle: BMLUK, INVEKOS- Daten. BAB</a:t>
            </a:r>
          </a:p>
        </p:txBody>
      </p:sp>
      <p:pic>
        <p:nvPicPr>
          <p:cNvPr id="11" name="Grafik 10" descr="Diagramm">
            <a:extLst>
              <a:ext uri="{FF2B5EF4-FFF2-40B4-BE49-F238E27FC236}">
                <a16:creationId xmlns:a16="http://schemas.microsoft.com/office/drawing/2014/main" id="{03A2DE72-60D3-43F9-BC8F-F0FF22D17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72" y="973600"/>
            <a:ext cx="5473106" cy="3528950"/>
          </a:xfrm>
          <a:prstGeom prst="rect">
            <a:avLst/>
          </a:prstGeom>
        </p:spPr>
      </p:pic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46569CC8-1B83-82CB-4DCB-32DE509D2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2097" y="973600"/>
            <a:ext cx="2298031" cy="3483000"/>
          </a:xfrm>
        </p:spPr>
        <p:txBody>
          <a:bodyPr>
            <a:normAutofit/>
          </a:bodyPr>
          <a:lstStyle/>
          <a:p>
            <a:r>
              <a:rPr lang="de-DE" sz="1500" dirty="0"/>
              <a:t>Seit 2005 Abnahme der Anzahl der Betriebe um 29 %</a:t>
            </a:r>
          </a:p>
          <a:p>
            <a:r>
              <a:rPr lang="de-DE" sz="1500" dirty="0"/>
              <a:t>Abnahme der gesamten LF ohne Alm um 6,2 %</a:t>
            </a:r>
          </a:p>
          <a:p>
            <a:r>
              <a:rPr lang="de-DE" sz="1500" dirty="0"/>
              <a:t>Ergibt Zunahme der LF ohne Alm je Betrieb um 32 % (16,5 ha → 21,8 ha)</a:t>
            </a:r>
          </a:p>
        </p:txBody>
      </p:sp>
    </p:spTree>
    <p:extLst>
      <p:ext uri="{BB962C8B-B14F-4D97-AF65-F5344CB8AC3E}">
        <p14:creationId xmlns:p14="http://schemas.microsoft.com/office/powerpoint/2010/main" val="56081779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der österreichischen INVEKOS-Betriebe 2015 und 2025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71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10" name="Grafik 9" descr="Tabelle">
            <a:extLst>
              <a:ext uri="{FF2B5EF4-FFF2-40B4-BE49-F238E27FC236}">
                <a16:creationId xmlns:a16="http://schemas.microsoft.com/office/drawing/2014/main" id="{AE1C6F52-47EB-924B-D435-024FA9587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23" y="1129924"/>
            <a:ext cx="5748086" cy="2342480"/>
          </a:xfrm>
          <a:prstGeom prst="rect">
            <a:avLst/>
          </a:prstGeom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C8191C31-D61E-9ACA-F6DE-7FC1E277A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3914" y="1129924"/>
            <a:ext cx="2804864" cy="3483000"/>
          </a:xfrm>
        </p:spPr>
        <p:txBody>
          <a:bodyPr>
            <a:normAutofit/>
          </a:bodyPr>
          <a:lstStyle/>
          <a:p>
            <a:r>
              <a:rPr lang="de-DE" sz="1350" dirty="0"/>
              <a:t>Stärkste Abnahme der Betriebe in Burgenland (- 44 %), STMK und NÖ</a:t>
            </a:r>
          </a:p>
          <a:p>
            <a:r>
              <a:rPr lang="de-DE" sz="1350" dirty="0"/>
              <a:t>Größter Anstieg an bewirtschafteter LF (inkl. Alm) je Betrieb im Burgenland (+ 72 %), NÖ ( + 44 %) und STMK (+ 32 %).</a:t>
            </a:r>
          </a:p>
          <a:p>
            <a:r>
              <a:rPr lang="de-DE" sz="1350" dirty="0"/>
              <a:t>Zunahme an Betrieben in Wien      (+ 21 %)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B42E216-7EAF-4277-8B99-0A579E108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75222" y="3603619"/>
            <a:ext cx="655570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1350" dirty="0">
                <a:solidFill>
                  <a:prstClr val="black"/>
                </a:solidFill>
                <a:latin typeface="Calibri" panose="020F0502020204030204"/>
              </a:rPr>
              <a:t>Quelle: BMLUK, INVEKOS- Daten. BAB</a:t>
            </a:r>
          </a:p>
        </p:txBody>
      </p:sp>
    </p:spTree>
    <p:extLst>
      <p:ext uri="{BB962C8B-B14F-4D97-AF65-F5344CB8AC3E}">
        <p14:creationId xmlns:p14="http://schemas.microsoft.com/office/powerpoint/2010/main" val="180767325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der österreichischen INVEKOS-Betriebe 2025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72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rafik 4" descr="Ein Bild, das Text, Screenshot, Kreis, Diagramm enthält.&#10;&#10;KI-generierte Inhalte können fehlerhaft sein.">
            <a:extLst>
              <a:ext uri="{FF2B5EF4-FFF2-40B4-BE49-F238E27FC236}">
                <a16:creationId xmlns:a16="http://schemas.microsoft.com/office/drawing/2014/main" id="{0940E5BF-63A9-8600-E62E-04D58667E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10" y="951523"/>
            <a:ext cx="5855375" cy="3397892"/>
          </a:xfrm>
          <a:prstGeom prst="rect">
            <a:avLst/>
          </a:prstGeom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C8191C31-D61E-9ACA-F6DE-7FC1E277A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3914" y="1129924"/>
            <a:ext cx="2804864" cy="3483000"/>
          </a:xfrm>
        </p:spPr>
        <p:txBody>
          <a:bodyPr>
            <a:normAutofit/>
          </a:bodyPr>
          <a:lstStyle/>
          <a:p>
            <a:r>
              <a:rPr lang="de-DE" sz="1350" dirty="0"/>
              <a:t>Hoher Anteil an Klein- und Kleinstbetrieben</a:t>
            </a:r>
          </a:p>
          <a:p>
            <a:pPr lvl="1"/>
            <a:r>
              <a:rPr lang="de-DE" sz="1200" dirty="0"/>
              <a:t>Knapp 1/3 mit einem Gesamt-SO von unter 15.000 Euro.</a:t>
            </a:r>
          </a:p>
          <a:p>
            <a:pPr lvl="1"/>
            <a:r>
              <a:rPr lang="de-DE" sz="1200" dirty="0"/>
              <a:t>57 % mit Gesamt-SO von weniger als 40.000 Euro.</a:t>
            </a:r>
          </a:p>
          <a:p>
            <a:pPr lvl="1"/>
            <a:endParaRPr lang="de-DE" sz="1200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EF5A990-F790-629B-2B5E-1F53BD010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07545" y="1822784"/>
            <a:ext cx="5856370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/>
            <a:endParaRPr lang="de-DE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EACD7A5-E51F-4A97-8F0D-DFC29B326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07544" y="4693201"/>
            <a:ext cx="655570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1350" dirty="0">
                <a:solidFill>
                  <a:prstClr val="black"/>
                </a:solidFill>
                <a:latin typeface="Calibri" panose="020F0502020204030204"/>
              </a:rPr>
              <a:t>Quelle: BMLUK, INVEKOS- Daten. BAB</a:t>
            </a:r>
          </a:p>
        </p:txBody>
      </p:sp>
    </p:spTree>
    <p:extLst>
      <p:ext uri="{BB962C8B-B14F-4D97-AF65-F5344CB8AC3E}">
        <p14:creationId xmlns:p14="http://schemas.microsoft.com/office/powerpoint/2010/main" val="136871063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der österreichischen INVEKOS-Betriebe 2025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73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rafik 4" descr="Ein Bild, das Text, Screenshot, Kreis, Diagramm enthält.&#10;&#10;KI-generierte Inhalte können fehlerhaft sein.">
            <a:extLst>
              <a:ext uri="{FF2B5EF4-FFF2-40B4-BE49-F238E27FC236}">
                <a16:creationId xmlns:a16="http://schemas.microsoft.com/office/drawing/2014/main" id="{0940E5BF-63A9-8600-E62E-04D58667E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10" y="951523"/>
            <a:ext cx="5855375" cy="3397892"/>
          </a:xfrm>
          <a:prstGeom prst="rect">
            <a:avLst/>
          </a:prstGeom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C8191C31-D61E-9ACA-F6DE-7FC1E277A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3914" y="1129924"/>
            <a:ext cx="2804864" cy="3483000"/>
          </a:xfrm>
        </p:spPr>
        <p:txBody>
          <a:bodyPr>
            <a:normAutofit/>
          </a:bodyPr>
          <a:lstStyle/>
          <a:p>
            <a:r>
              <a:rPr lang="de-DE" sz="1350" dirty="0"/>
              <a:t>Geringer Anteil der Klein- und Kleinstbetriebe am Wert der land- und forstwirtschaftlichen Erzeugung (Gesamt-SO) trotz hohem Anteil an Betrieben</a:t>
            </a:r>
          </a:p>
          <a:p>
            <a:pPr lvl="1"/>
            <a:r>
              <a:rPr lang="de-DE" sz="1050" dirty="0"/>
              <a:t>32,6 % der kleinsten Betriebe mit einem Anteil am Wert der Erzeugung von 3,2 % </a:t>
            </a:r>
            <a:endParaRPr lang="de-DE" sz="1200" dirty="0"/>
          </a:p>
          <a:p>
            <a:r>
              <a:rPr lang="de-DE" sz="1200" dirty="0"/>
              <a:t>Demgegenüber:</a:t>
            </a:r>
          </a:p>
          <a:p>
            <a:pPr lvl="1"/>
            <a:r>
              <a:rPr lang="de-DE" sz="1050" dirty="0"/>
              <a:t>Betriebe mit über 350.000 Euro Gesamt-SO (1,7 % aller Betriebe) mit einem Wert der Erzeugung von 18,4 %.</a:t>
            </a:r>
          </a:p>
          <a:p>
            <a:r>
              <a:rPr lang="de-DE" sz="1200" dirty="0"/>
              <a:t>Nahezu die Hälfte des Werts der Erzeugung von Betrieben der Größenklasse 100.000 bis 350.000 Euro Gesamt-SO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6580D1D-BE03-CE4D-A0C3-15F7B754F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75" y="2820259"/>
            <a:ext cx="5869010" cy="1647239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C24C0DB-7AC7-41F1-AD9D-086593277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06675" y="4708073"/>
            <a:ext cx="655570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1350" dirty="0">
                <a:solidFill>
                  <a:prstClr val="black"/>
                </a:solidFill>
                <a:latin typeface="Calibri" panose="020F0502020204030204"/>
              </a:rPr>
              <a:t>Quelle: BMLUK, INVEKOS- Daten. BAB</a:t>
            </a:r>
          </a:p>
        </p:txBody>
      </p:sp>
    </p:spTree>
    <p:extLst>
      <p:ext uri="{BB962C8B-B14F-4D97-AF65-F5344CB8AC3E}">
        <p14:creationId xmlns:p14="http://schemas.microsoft.com/office/powerpoint/2010/main" val="424259866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der österreichischen INVEKOS-Betriebe 2025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74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rafik 4" descr="Ein Bild, das Text, Screenshot, Kreis, Diagramm enthält.&#10;&#10;KI-generierte Inhalte können fehlerhaft sein.">
            <a:extLst>
              <a:ext uri="{FF2B5EF4-FFF2-40B4-BE49-F238E27FC236}">
                <a16:creationId xmlns:a16="http://schemas.microsoft.com/office/drawing/2014/main" id="{0940E5BF-63A9-8600-E62E-04D58667E0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10" y="951523"/>
            <a:ext cx="5855375" cy="3397892"/>
          </a:xfrm>
          <a:prstGeom prst="rect">
            <a:avLst/>
          </a:prstGeom>
        </p:spPr>
      </p:pic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C8191C31-D61E-9ACA-F6DE-7FC1E277A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3914" y="1129924"/>
            <a:ext cx="2804864" cy="3483000"/>
          </a:xfrm>
        </p:spPr>
        <p:txBody>
          <a:bodyPr>
            <a:normAutofit/>
          </a:bodyPr>
          <a:lstStyle/>
          <a:p>
            <a:r>
              <a:rPr lang="de-DE" sz="1350" dirty="0"/>
              <a:t>Im Vergleich zur anteilig bewirtschafteten LF (ohne Alm) höhere Anteile an den öffentlichen Zahlungen</a:t>
            </a:r>
          </a:p>
          <a:p>
            <a:pPr lvl="1"/>
            <a:r>
              <a:rPr lang="de-DE" sz="1200" dirty="0"/>
              <a:t>Beispiel Betriebe &lt; 15.000 Euro Gesamt-SO:</a:t>
            </a:r>
          </a:p>
          <a:p>
            <a:pPr lvl="2"/>
            <a:r>
              <a:rPr lang="de-DE" sz="1050" dirty="0"/>
              <a:t>6,8 % Anteil an LF</a:t>
            </a:r>
          </a:p>
          <a:p>
            <a:pPr lvl="2"/>
            <a:r>
              <a:rPr lang="de-DE" sz="1050" dirty="0"/>
              <a:t>10,0 % Anteil an </a:t>
            </a:r>
            <a:r>
              <a:rPr lang="de-DE" sz="1050" dirty="0" err="1"/>
              <a:t>öff</a:t>
            </a:r>
            <a:r>
              <a:rPr lang="de-DE" sz="1050" dirty="0"/>
              <a:t>. Zahlungen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EF38966F-72B2-4A3F-A86C-CC15753BA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20309" y="4754239"/>
            <a:ext cx="655570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1350" dirty="0">
                <a:solidFill>
                  <a:prstClr val="black"/>
                </a:solidFill>
                <a:latin typeface="Calibri" panose="020F0502020204030204"/>
              </a:rPr>
              <a:t>Quelle: BMLUK, INVEKOS- Daten. BAB</a:t>
            </a:r>
          </a:p>
        </p:txBody>
      </p:sp>
    </p:spTree>
    <p:extLst>
      <p:ext uri="{BB962C8B-B14F-4D97-AF65-F5344CB8AC3E}">
        <p14:creationId xmlns:p14="http://schemas.microsoft.com/office/powerpoint/2010/main" val="20913038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Struktur der österreichischen INVEKOS-Betriebe – Vergleich 2015 und 2025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75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3D49FEB-E587-753B-2956-3C54F20861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29924"/>
            <a:ext cx="7886700" cy="27025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de-DE" dirty="0"/>
              <a:t>                       Jahr 2015                                                                                  Jahr 2025</a:t>
            </a:r>
          </a:p>
        </p:txBody>
      </p:sp>
      <p:pic>
        <p:nvPicPr>
          <p:cNvPr id="9" name="Grafik 8" descr="Diagramm">
            <a:extLst>
              <a:ext uri="{FF2B5EF4-FFF2-40B4-BE49-F238E27FC236}">
                <a16:creationId xmlns:a16="http://schemas.microsoft.com/office/drawing/2014/main" id="{6C3FC90F-84C1-2BA9-65BE-9020249403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31" y="1508512"/>
            <a:ext cx="4284097" cy="2439601"/>
          </a:xfrm>
          <a:prstGeom prst="rect">
            <a:avLst/>
          </a:prstGeom>
        </p:spPr>
      </p:pic>
      <p:pic>
        <p:nvPicPr>
          <p:cNvPr id="13" name="Grafik 12" descr="Diagramm">
            <a:extLst>
              <a:ext uri="{FF2B5EF4-FFF2-40B4-BE49-F238E27FC236}">
                <a16:creationId xmlns:a16="http://schemas.microsoft.com/office/drawing/2014/main" id="{829C22D8-FC15-4998-38B8-DE8C4C662A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472" y="1446255"/>
            <a:ext cx="4481390" cy="250185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AA5440D-FB73-4C67-AEBC-E3988E79D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08133" y="4757562"/>
            <a:ext cx="655570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1350" dirty="0">
                <a:solidFill>
                  <a:prstClr val="black"/>
                </a:solidFill>
                <a:latin typeface="Calibri" panose="020F0502020204030204"/>
              </a:rPr>
              <a:t>Quelle: BMLUK, INVEKOS- Daten. BAB</a:t>
            </a:r>
          </a:p>
        </p:txBody>
      </p:sp>
    </p:spTree>
    <p:extLst>
      <p:ext uri="{BB962C8B-B14F-4D97-AF65-F5344CB8AC3E}">
        <p14:creationId xmlns:p14="http://schemas.microsoft.com/office/powerpoint/2010/main" val="131129889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08960F-F6B5-49DE-ACE3-152A977B2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91584"/>
            <a:ext cx="7886700" cy="2139553"/>
          </a:xfrm>
        </p:spPr>
        <p:txBody>
          <a:bodyPr/>
          <a:lstStyle/>
          <a:p>
            <a:r>
              <a:rPr lang="de-DE" dirty="0"/>
              <a:t>Struktur- und Einkommensdaten freiwillig für den Grünen Bericht buchführender Betriebe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FFA48A-66B2-4AE8-A2EC-4173B70D9D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Jahre 2010 bis 2024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FC0CE8D-523C-48E9-859A-DD81CBE73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76</a:t>
            </a:fld>
            <a:endParaRPr lang="de-DE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3820208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Grundlagen – Klassifizierung, Auswahlrahmen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Klassifizierungssystem nach Standardoutput</a:t>
            </a:r>
          </a:p>
          <a:p>
            <a:pPr lvl="1"/>
            <a:r>
              <a:rPr lang="de-DE" dirty="0"/>
              <a:t>Standardoutput = Wert der land- und forstwirtschaftlichen Erzeugung (exkl. </a:t>
            </a:r>
            <a:r>
              <a:rPr lang="de-DE" dirty="0" err="1"/>
              <a:t>USt</a:t>
            </a:r>
            <a:r>
              <a:rPr lang="de-DE" dirty="0"/>
              <a:t>.)</a:t>
            </a:r>
          </a:p>
          <a:p>
            <a:r>
              <a:rPr lang="de-DE" dirty="0"/>
              <a:t>Auswahlrahmen:</a:t>
            </a:r>
          </a:p>
          <a:p>
            <a:pPr lvl="1"/>
            <a:r>
              <a:rPr lang="de-DE" dirty="0"/>
              <a:t>Zwischen 15.000 und 350.000 Euro Gesamtstandardoutput</a:t>
            </a:r>
          </a:p>
          <a:p>
            <a:r>
              <a:rPr lang="de-DE" dirty="0"/>
              <a:t>Rechtsformen:</a:t>
            </a:r>
          </a:p>
          <a:p>
            <a:pPr lvl="1"/>
            <a:r>
              <a:rPr lang="de-DE" dirty="0"/>
              <a:t>Natürliche Personen</a:t>
            </a:r>
          </a:p>
          <a:p>
            <a:pPr lvl="1"/>
            <a:r>
              <a:rPr lang="de-DE" dirty="0"/>
              <a:t>GesmbH</a:t>
            </a:r>
          </a:p>
          <a:p>
            <a:r>
              <a:rPr lang="de-DE" dirty="0"/>
              <a:t>Forstfläche</a:t>
            </a:r>
          </a:p>
          <a:p>
            <a:pPr lvl="1"/>
            <a:r>
              <a:rPr lang="de-DE" dirty="0"/>
              <a:t>Kleiner 500 ha</a:t>
            </a:r>
          </a:p>
          <a:p>
            <a:r>
              <a:rPr lang="de-DE" dirty="0"/>
              <a:t>Jährliche Auswertungen von rund 2.000 einzelbetrieblichen Daten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77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958499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5576"/>
            <a:ext cx="7286625" cy="810000"/>
          </a:xfrm>
        </p:spPr>
        <p:txBody>
          <a:bodyPr/>
          <a:lstStyle/>
          <a:p>
            <a:r>
              <a:rPr lang="de-DE" dirty="0"/>
              <a:t>Alle Buchführungsbetriebe – Struktur von 2010 bis 2025</a:t>
            </a:r>
            <a:endParaRPr lang="de-AT" dirty="0"/>
          </a:p>
        </p:txBody>
      </p:sp>
      <p:pic>
        <p:nvPicPr>
          <p:cNvPr id="8" name="Grafik 7" descr="Diagramm">
            <a:extLst>
              <a:ext uri="{FF2B5EF4-FFF2-40B4-BE49-F238E27FC236}">
                <a16:creationId xmlns:a16="http://schemas.microsoft.com/office/drawing/2014/main" id="{ED3E5B7B-04B8-9BF4-66BD-F599825F5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774913"/>
            <a:ext cx="6035341" cy="3890894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958" y="1129924"/>
            <a:ext cx="2544930" cy="3483000"/>
          </a:xfrm>
        </p:spPr>
        <p:txBody>
          <a:bodyPr>
            <a:normAutofit/>
          </a:bodyPr>
          <a:lstStyle/>
          <a:p>
            <a:r>
              <a:rPr lang="de-DE" sz="1500" dirty="0"/>
              <a:t>Moderater Zuwachs an bewirtschafteter reduzierter landwirtschaftlich genutzter Fläche (RLF) von 2010 bis 2024</a:t>
            </a:r>
          </a:p>
          <a:p>
            <a:r>
              <a:rPr lang="de-DE" sz="1500" dirty="0"/>
              <a:t>Abnahme der betrieblichen Arbeitskräfte (</a:t>
            </a:r>
            <a:r>
              <a:rPr lang="de-DE" sz="1500" dirty="0" err="1"/>
              <a:t>bAK</a:t>
            </a:r>
            <a:r>
              <a:rPr lang="de-DE" sz="1500" dirty="0"/>
              <a:t>) je 100 ha RLF von 2010 bis 2024</a:t>
            </a:r>
          </a:p>
          <a:p>
            <a:r>
              <a:rPr lang="de-DE" sz="1500" dirty="0"/>
              <a:t>Deutliche Zunahme an Gesamt-SO (auch durch Anstieg der SO-Koeffizienten mitverursacht)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78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F34DEA-74BF-190A-E1BD-5F0B8248E27B}"/>
              </a:ext>
            </a:extLst>
          </p:cNvPr>
          <p:cNvSpPr txBox="1"/>
          <p:nvPr/>
        </p:nvSpPr>
        <p:spPr>
          <a:xfrm>
            <a:off x="252663" y="4658752"/>
            <a:ext cx="53961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900" dirty="0" err="1">
                <a:solidFill>
                  <a:prstClr val="black"/>
                </a:solidFill>
                <a:latin typeface="Calibri" panose="020F0502020204030204"/>
              </a:rPr>
              <a:t>bAK</a:t>
            </a:r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 = betriebliche Arbeitskraft       RLF = reduzierte landwirtschaftlich genutzte Fläche </a:t>
            </a:r>
          </a:p>
          <a:p>
            <a:pPr defTabSz="685800"/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SO-KO = Standardoutput-Koeffizient</a:t>
            </a:r>
          </a:p>
          <a:p>
            <a:pPr defTabSz="685800"/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Quelle: BMLUK. Grüner Bericht 2025.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8936379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749"/>
            <a:ext cx="7286625" cy="810000"/>
          </a:xfrm>
        </p:spPr>
        <p:txBody>
          <a:bodyPr/>
          <a:lstStyle/>
          <a:p>
            <a:r>
              <a:rPr lang="de-DE" dirty="0"/>
              <a:t>Alle Buchführungsbetriebe – Struktur und Einkommensergebnisse von 2010 bis 2025</a:t>
            </a:r>
            <a:endParaRPr lang="de-AT" dirty="0"/>
          </a:p>
        </p:txBody>
      </p:sp>
      <p:pic>
        <p:nvPicPr>
          <p:cNvPr id="6" name="Grafik 5" descr="Diagramm">
            <a:extLst>
              <a:ext uri="{FF2B5EF4-FFF2-40B4-BE49-F238E27FC236}">
                <a16:creationId xmlns:a16="http://schemas.microsoft.com/office/drawing/2014/main" id="{7423E431-F42D-00B6-9B58-D307BD690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774912"/>
            <a:ext cx="6031841" cy="3883840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958" y="1129924"/>
            <a:ext cx="2054392" cy="3483000"/>
          </a:xfrm>
        </p:spPr>
        <p:txBody>
          <a:bodyPr>
            <a:normAutofit/>
          </a:bodyPr>
          <a:lstStyle/>
          <a:p>
            <a:r>
              <a:rPr lang="de-DE" sz="1500" dirty="0"/>
              <a:t>Bis 2020 Einkünfte aus </a:t>
            </a:r>
            <a:r>
              <a:rPr lang="de-DE" sz="1500" dirty="0" err="1"/>
              <a:t>LuF</a:t>
            </a:r>
            <a:r>
              <a:rPr lang="de-DE" sz="1500" dirty="0"/>
              <a:t> je Betrieb bzw. je </a:t>
            </a:r>
            <a:r>
              <a:rPr lang="de-DE" sz="1500" dirty="0" err="1"/>
              <a:t>bAK</a:t>
            </a:r>
            <a:r>
              <a:rPr lang="de-DE" sz="1500" dirty="0"/>
              <a:t> tendenziell seitwärts bewegt.</a:t>
            </a:r>
          </a:p>
          <a:p>
            <a:r>
              <a:rPr lang="de-DE" sz="1500" dirty="0"/>
              <a:t>Seit 2021 Einkünfte je Betrieb und je Arbeitskraft auf höherem Niveau.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79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F34DEA-74BF-190A-E1BD-5F0B8248E27B}"/>
              </a:ext>
            </a:extLst>
          </p:cNvPr>
          <p:cNvSpPr txBox="1"/>
          <p:nvPr/>
        </p:nvSpPr>
        <p:spPr>
          <a:xfrm>
            <a:off x="252663" y="4658752"/>
            <a:ext cx="53961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900" dirty="0" err="1">
                <a:solidFill>
                  <a:prstClr val="black"/>
                </a:solidFill>
                <a:latin typeface="Calibri" panose="020F0502020204030204"/>
              </a:rPr>
              <a:t>bAK</a:t>
            </a:r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 = betriebliche Arbeitskraft       RLF = reduzierte landwirtschaftlich genutzte Fläche </a:t>
            </a:r>
          </a:p>
          <a:p>
            <a:pPr defTabSz="685800"/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SO-KO = Standardoutput-Koeffizient</a:t>
            </a:r>
          </a:p>
          <a:p>
            <a:pPr defTabSz="685800"/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Quelle: BMLUK. Grüner Bericht 2025. Eigene Darstellung</a:t>
            </a:r>
          </a:p>
        </p:txBody>
      </p:sp>
    </p:spTree>
    <p:extLst>
      <p:ext uri="{BB962C8B-B14F-4D97-AF65-F5344CB8AC3E}">
        <p14:creationId xmlns:p14="http://schemas.microsoft.com/office/powerpoint/2010/main" val="964122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Grafik">
            <a:extLst>
              <a:ext uri="{FF2B5EF4-FFF2-40B4-BE49-F238E27FC236}">
                <a16:creationId xmlns:a16="http://schemas.microsoft.com/office/drawing/2014/main" id="{CBC03312-3478-CECD-10D2-6F80FE0FC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57021" y="1002872"/>
            <a:ext cx="3537476" cy="2452699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9901085-0215-E4B0-A5EE-1EE933F6D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7795" y="963574"/>
            <a:ext cx="7042259" cy="4203009"/>
            <a:chOff x="694806" y="1006007"/>
            <a:chExt cx="7042258" cy="4203008"/>
          </a:xfrm>
        </p:grpSpPr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783F65E7-C2F2-6622-6132-3D7CAD5EF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5297193" y="1006007"/>
              <a:ext cx="2402346" cy="3134420"/>
            </a:xfrm>
            <a:prstGeom prst="rect">
              <a:avLst/>
            </a:prstGeom>
          </p:spPr>
        </p:pic>
        <p:pic>
          <p:nvPicPr>
            <p:cNvPr id="4" name="Grafik 11">
              <a:extLst>
                <a:ext uri="{FF2B5EF4-FFF2-40B4-BE49-F238E27FC236}">
                  <a16:creationId xmlns:a16="http://schemas.microsoft.com/office/drawing/2014/main" id="{D5E207D3-11BC-19A7-9303-BA71DFC58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94806" y="1024151"/>
              <a:ext cx="2349602" cy="3029689"/>
            </a:xfrm>
            <a:prstGeom prst="rect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DDB9BA58-B420-E26C-6530-90A1147CF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6200000">
              <a:off x="1077486" y="2459809"/>
              <a:ext cx="2302545" cy="3032952"/>
            </a:xfrm>
            <a:prstGeom prst="rect">
              <a:avLst/>
            </a:prstGeom>
          </p:spPr>
        </p:pic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B98E01E2-CA7C-DC4B-4318-9C9B2586A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10800000">
              <a:off x="3027889" y="2284170"/>
              <a:ext cx="2308247" cy="2843388"/>
            </a:xfrm>
            <a:prstGeom prst="rect">
              <a:avLst/>
            </a:prstGeom>
          </p:spPr>
        </p:pic>
        <p:pic>
          <p:nvPicPr>
            <p:cNvPr id="18" name="Grafik 13">
              <a:extLst>
                <a:ext uri="{FF2B5EF4-FFF2-40B4-BE49-F238E27FC236}">
                  <a16:creationId xmlns:a16="http://schemas.microsoft.com/office/drawing/2014/main" id="{EF26DCB7-FE3D-7B5C-51C9-A98800797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 rot="5400000" flipH="1">
              <a:off x="5025253" y="2464750"/>
              <a:ext cx="2288434" cy="3083460"/>
            </a:xfrm>
            <a:prstGeom prst="rect">
              <a:avLst/>
            </a:prstGeom>
          </p:spPr>
        </p:pic>
        <p:sp>
          <p:nvSpPr>
            <p:cNvPr id="20" name="Textfeld 19">
              <a:extLst>
                <a:ext uri="{FF2B5EF4-FFF2-40B4-BE49-F238E27FC236}">
                  <a16:creationId xmlns:a16="http://schemas.microsoft.com/office/drawing/2014/main" id="{7E4CF471-8488-7E0A-A828-707CB2485C2F}"/>
                </a:ext>
              </a:extLst>
            </p:cNvPr>
            <p:cNvSpPr txBox="1"/>
            <p:nvPr/>
          </p:nvSpPr>
          <p:spPr>
            <a:xfrm>
              <a:off x="783868" y="1076444"/>
              <a:ext cx="1820918" cy="18570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378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Abschaffung der Zwei-Säulen-Struktur</a:t>
              </a:r>
            </a:p>
            <a:p>
              <a:pPr marL="0" marR="0" lvl="0" indent="0" algn="l" defTabSz="914378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  <a:p>
              <a:pPr marL="0" marR="0" lvl="0" indent="0" algn="l" defTabSz="914378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</a:t>
              </a:r>
              <a:r>
                <a:rPr kumimoji="0" lang="de-AT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GAP-Maßnahmen bleiben erhalten</a:t>
              </a:r>
            </a:p>
          </p:txBody>
        </p:sp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7F42B6DB-146B-A633-6055-6DC0ACED6E39}"/>
                </a:ext>
              </a:extLst>
            </p:cNvPr>
            <p:cNvSpPr txBox="1"/>
            <p:nvPr/>
          </p:nvSpPr>
          <p:spPr>
            <a:xfrm>
              <a:off x="816321" y="3598841"/>
              <a:ext cx="2230920" cy="1095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Farm Stewardship-System </a:t>
              </a:r>
              <a:r>
                <a:rPr kumimoji="0" lang="de-AT" sz="15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Verantwortungsvolle Betriebsführung</a:t>
              </a:r>
              <a:endParaRPr kumimoji="0" lang="de-AT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86F42BC3-1DBE-D13C-43EF-3D34160F4A8A}"/>
                </a:ext>
              </a:extLst>
            </p:cNvPr>
            <p:cNvSpPr txBox="1"/>
            <p:nvPr/>
          </p:nvSpPr>
          <p:spPr>
            <a:xfrm>
              <a:off x="5357992" y="3485781"/>
              <a:ext cx="2308248" cy="1095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Fokus auf Generationenerneuerung </a:t>
              </a:r>
            </a:p>
            <a:p>
              <a:pPr marL="0" marR="0" lvl="0" indent="0" algn="ctr" defTabSz="914378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und </a:t>
              </a:r>
              <a:r>
                <a:rPr kumimoji="0" lang="de-AT" sz="1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Junglandwirt:innen</a:t>
              </a:r>
              <a:endParaRPr kumimoji="0" lang="de-AT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B276C640-17F6-1348-8161-1552E02F607F}"/>
                </a:ext>
              </a:extLst>
            </p:cNvPr>
            <p:cNvSpPr txBox="1"/>
            <p:nvPr/>
          </p:nvSpPr>
          <p:spPr>
            <a:xfrm>
              <a:off x="3408969" y="3016108"/>
              <a:ext cx="1518736" cy="219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Fokus auf Verbesserung </a:t>
              </a:r>
            </a:p>
            <a:p>
              <a:pPr marL="0" marR="0" lvl="0" indent="0" algn="ctr" defTabSz="914378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der </a:t>
              </a:r>
            </a:p>
            <a:p>
              <a:pPr marL="0" marR="0" lvl="0" indent="0" algn="ctr" defTabSz="914378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betrieblichen Resilienz</a:t>
              </a:r>
            </a:p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 </a:t>
              </a:r>
              <a:endParaRPr kumimoji="0" lang="de-AT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28" name="Textfeld 27">
              <a:extLst>
                <a:ext uri="{FF2B5EF4-FFF2-40B4-BE49-F238E27FC236}">
                  <a16:creationId xmlns:a16="http://schemas.microsoft.com/office/drawing/2014/main" id="{8918C221-AD6D-BF82-1197-A66C086509F2}"/>
                </a:ext>
              </a:extLst>
            </p:cNvPr>
            <p:cNvSpPr txBox="1"/>
            <p:nvPr/>
          </p:nvSpPr>
          <p:spPr>
            <a:xfrm>
              <a:off x="3244997" y="1687838"/>
              <a:ext cx="2202352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71999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Vereinfachte Regeln</a:t>
              </a:r>
              <a:endParaRPr kumimoji="0" lang="de-AT" sz="1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feld 29">
              <a:extLst>
                <a:ext uri="{FF2B5EF4-FFF2-40B4-BE49-F238E27FC236}">
                  <a16:creationId xmlns:a16="http://schemas.microsoft.com/office/drawing/2014/main" id="{9899C391-27B6-BC65-B010-5AFA5CD27D02}"/>
                </a:ext>
              </a:extLst>
            </p:cNvPr>
            <p:cNvSpPr txBox="1"/>
            <p:nvPr/>
          </p:nvSpPr>
          <p:spPr>
            <a:xfrm>
              <a:off x="5759237" y="1268410"/>
              <a:ext cx="1977827" cy="1095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Gezieltere Einkommensstützung für </a:t>
              </a:r>
              <a:r>
                <a:rPr kumimoji="0" lang="de-AT" sz="15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sym typeface="Wingdings" panose="05000000000000000000" pitchFamily="2" charset="2"/>
                </a:rPr>
                <a:t>Landwirt:innen</a:t>
              </a:r>
              <a:endParaRPr kumimoji="0" lang="de-AT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</p:grpSp>
      <p:sp>
        <p:nvSpPr>
          <p:cNvPr id="10" name="Titel 1">
            <a:extLst>
              <a:ext uri="{FF2B5EF4-FFF2-40B4-BE49-F238E27FC236}">
                <a16:creationId xmlns:a16="http://schemas.microsoft.com/office/drawing/2014/main" id="{C68F660F-A642-735B-68F9-7E52257CA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1" y="653212"/>
            <a:ext cx="7978525" cy="370941"/>
          </a:xfrm>
        </p:spPr>
        <p:txBody>
          <a:bodyPr/>
          <a:lstStyle/>
          <a:p>
            <a:pPr algn="just"/>
            <a:r>
              <a:rPr lang="de-AT" dirty="0"/>
              <a:t>Wesentliche Bausteine GAP 2028 bis 2034				</a:t>
            </a:r>
          </a:p>
        </p:txBody>
      </p:sp>
      <p:sp>
        <p:nvSpPr>
          <p:cNvPr id="2" name="Foliennummernplatzhalter 4">
            <a:extLst>
              <a:ext uri="{FF2B5EF4-FFF2-40B4-BE49-F238E27FC236}">
                <a16:creationId xmlns:a16="http://schemas.microsoft.com/office/drawing/2014/main" id="{46DB0130-3AC6-CB80-05A2-EDFA9EC04A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558201" y="4788001"/>
            <a:ext cx="960324" cy="200025"/>
          </a:xfrm>
        </p:spPr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48762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749"/>
            <a:ext cx="7286625" cy="810000"/>
          </a:xfrm>
        </p:spPr>
        <p:txBody>
          <a:bodyPr/>
          <a:lstStyle/>
          <a:p>
            <a:r>
              <a:rPr lang="de-DE" dirty="0"/>
              <a:t>Einkommensergebnisse nach Betriebsformen – Wirtschaftliche Größe (nach Gesamt-SO) von 2010 bis 2024</a:t>
            </a:r>
            <a:endParaRPr lang="de-AT" dirty="0"/>
          </a:p>
        </p:txBody>
      </p:sp>
      <p:pic>
        <p:nvPicPr>
          <p:cNvPr id="5" name="Grafik 4" descr="Diagramm">
            <a:extLst>
              <a:ext uri="{FF2B5EF4-FFF2-40B4-BE49-F238E27FC236}">
                <a16:creationId xmlns:a16="http://schemas.microsoft.com/office/drawing/2014/main" id="{940903CB-A2DC-0178-9745-3BD98E048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84" y="883237"/>
            <a:ext cx="5856371" cy="3775515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957" y="1129924"/>
            <a:ext cx="2683043" cy="3483000"/>
          </a:xfrm>
        </p:spPr>
        <p:txBody>
          <a:bodyPr>
            <a:normAutofit/>
          </a:bodyPr>
          <a:lstStyle/>
          <a:p>
            <a:r>
              <a:rPr lang="de-DE" sz="1800" dirty="0"/>
              <a:t>Veredelungsbetriebe gemessen am Gesamt-SO am größten (mit Abstand)</a:t>
            </a:r>
          </a:p>
          <a:p>
            <a:r>
              <a:rPr lang="de-DE" sz="1800" dirty="0"/>
              <a:t>Forstbetriebe nach Gesamt-SO die kleinsten Betriebe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80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F34DEA-74BF-190A-E1BD-5F0B8248E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51184" y="4712894"/>
            <a:ext cx="53961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Quelle: BMLUK. Grüner Bericht 2025. Eigene Darstellung  </a:t>
            </a:r>
          </a:p>
        </p:txBody>
      </p:sp>
    </p:spTree>
    <p:extLst>
      <p:ext uri="{BB962C8B-B14F-4D97-AF65-F5344CB8AC3E}">
        <p14:creationId xmlns:p14="http://schemas.microsoft.com/office/powerpoint/2010/main" val="268833713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749"/>
            <a:ext cx="7286625" cy="810000"/>
          </a:xfrm>
        </p:spPr>
        <p:txBody>
          <a:bodyPr/>
          <a:lstStyle/>
          <a:p>
            <a:r>
              <a:rPr lang="de-DE" dirty="0"/>
              <a:t>Einkommensergebnisse nach Betriebsformen – Einkünfte aus </a:t>
            </a:r>
            <a:r>
              <a:rPr lang="de-DE" dirty="0" err="1"/>
              <a:t>LuF</a:t>
            </a:r>
            <a:r>
              <a:rPr lang="de-DE" dirty="0"/>
              <a:t> je Betrieb von 2010 bis 2024</a:t>
            </a:r>
            <a:endParaRPr lang="de-AT" dirty="0"/>
          </a:p>
        </p:txBody>
      </p:sp>
      <p:pic>
        <p:nvPicPr>
          <p:cNvPr id="5" name="Grafik 4" descr="Diagramm">
            <a:extLst>
              <a:ext uri="{FF2B5EF4-FFF2-40B4-BE49-F238E27FC236}">
                <a16:creationId xmlns:a16="http://schemas.microsoft.com/office/drawing/2014/main" id="{75F58DC2-0FFD-1B59-C456-90A0D8CB4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053" y="855273"/>
            <a:ext cx="5684921" cy="3664983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957" y="1129924"/>
            <a:ext cx="2540168" cy="3483000"/>
          </a:xfrm>
        </p:spPr>
        <p:txBody>
          <a:bodyPr>
            <a:normAutofit/>
          </a:bodyPr>
          <a:lstStyle/>
          <a:p>
            <a:r>
              <a:rPr lang="de-DE" sz="1800" dirty="0"/>
              <a:t>Veredelungsbetriebe meist mit höchsten Einkünften aus Land- und Forstwirtschaft je Betrieb</a:t>
            </a:r>
          </a:p>
          <a:p>
            <a:r>
              <a:rPr lang="de-DE" sz="1800" dirty="0"/>
              <a:t>Forstbetriebe und Futterbaubetriebe tendenziell mit geringsten Einkünften aus </a:t>
            </a:r>
            <a:r>
              <a:rPr lang="de-DE" sz="1800" dirty="0" err="1"/>
              <a:t>LuF</a:t>
            </a:r>
            <a:r>
              <a:rPr lang="de-DE" sz="1800" dirty="0"/>
              <a:t> je Betrieb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81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F34DEA-74BF-190A-E1BD-5F0B8248E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91054" y="4672308"/>
            <a:ext cx="53961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Quelle: BMLUK. Grüner Bericht 2025. Eigene Darstellung  </a:t>
            </a:r>
          </a:p>
        </p:txBody>
      </p:sp>
    </p:spTree>
    <p:extLst>
      <p:ext uri="{BB962C8B-B14F-4D97-AF65-F5344CB8AC3E}">
        <p14:creationId xmlns:p14="http://schemas.microsoft.com/office/powerpoint/2010/main" val="280405068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6D7EE4-C2D6-4D26-B242-4A98E545B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9749"/>
            <a:ext cx="7286625" cy="810000"/>
          </a:xfrm>
        </p:spPr>
        <p:txBody>
          <a:bodyPr>
            <a:normAutofit fontScale="90000"/>
          </a:bodyPr>
          <a:lstStyle/>
          <a:p>
            <a:r>
              <a:rPr lang="de-DE" dirty="0"/>
              <a:t>Einkommensergebnisse nach Betriebsformen – Einkünfte aus </a:t>
            </a:r>
            <a:r>
              <a:rPr lang="de-DE" dirty="0" err="1"/>
              <a:t>LuF</a:t>
            </a:r>
            <a:r>
              <a:rPr lang="de-DE" dirty="0"/>
              <a:t> + Personalaufwand (je betrieblicher Arbeitskraft) von 2010 bis 2024</a:t>
            </a:r>
            <a:endParaRPr lang="de-AT" dirty="0"/>
          </a:p>
        </p:txBody>
      </p:sp>
      <p:pic>
        <p:nvPicPr>
          <p:cNvPr id="5" name="Grafik 4" descr="Diagramm">
            <a:extLst>
              <a:ext uri="{FF2B5EF4-FFF2-40B4-BE49-F238E27FC236}">
                <a16:creationId xmlns:a16="http://schemas.microsoft.com/office/drawing/2014/main" id="{C13B2EF2-7C62-0A82-03B6-2057C0187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374" y="814754"/>
            <a:ext cx="5832699" cy="3760254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EB6304-4A87-48C0-8CC7-645E3E960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0957" y="1129924"/>
            <a:ext cx="2540168" cy="3483000"/>
          </a:xfrm>
        </p:spPr>
        <p:txBody>
          <a:bodyPr>
            <a:normAutofit/>
          </a:bodyPr>
          <a:lstStyle/>
          <a:p>
            <a:r>
              <a:rPr lang="de-DE" sz="1500" dirty="0"/>
              <a:t>Marktfruchtbetriebe aufgrund des geringeren Arbeitskräftebesatzes hohe Einkünfte aus </a:t>
            </a:r>
            <a:r>
              <a:rPr lang="de-DE" sz="1500" dirty="0" err="1"/>
              <a:t>LuF+Personalaufwand</a:t>
            </a:r>
            <a:r>
              <a:rPr lang="de-DE" sz="1500" dirty="0"/>
              <a:t> (je </a:t>
            </a:r>
            <a:r>
              <a:rPr lang="de-DE" sz="1500" dirty="0" err="1"/>
              <a:t>bAK</a:t>
            </a:r>
            <a:r>
              <a:rPr lang="de-DE" sz="1500" dirty="0"/>
              <a:t>)</a:t>
            </a:r>
          </a:p>
          <a:p>
            <a:r>
              <a:rPr lang="de-DE" sz="1500" dirty="0"/>
              <a:t>Auch Veredelungsbetriebe überdurchschnittliche Einkünfte je </a:t>
            </a:r>
            <a:r>
              <a:rPr lang="de-DE" sz="1500" dirty="0" err="1"/>
              <a:t>bAK</a:t>
            </a:r>
            <a:endParaRPr lang="de-DE" sz="1500" dirty="0"/>
          </a:p>
          <a:p>
            <a:r>
              <a:rPr lang="de-DE" sz="1500" dirty="0"/>
              <a:t>Futterbaubetriebe und Forstbetriebe meist unterdurchschnittlich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C38079A-4429-4EEB-863C-E96B03CD1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82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F34DEA-74BF-190A-E1BD-5F0B8248E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23374" y="4650365"/>
            <a:ext cx="53961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e-DE" sz="900" dirty="0">
                <a:solidFill>
                  <a:prstClr val="black"/>
                </a:solidFill>
                <a:latin typeface="Calibri" panose="020F0502020204030204"/>
              </a:rPr>
              <a:t>Quelle: BMLUK. Grüner Bericht 2025. Eigene Darstellung   </a:t>
            </a:r>
          </a:p>
        </p:txBody>
      </p:sp>
    </p:spTree>
    <p:extLst>
      <p:ext uri="{BB962C8B-B14F-4D97-AF65-F5344CB8AC3E}">
        <p14:creationId xmlns:p14="http://schemas.microsoft.com/office/powerpoint/2010/main" val="284536972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2B8E2B3-C4E1-4585-A361-2F597FE1B7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8650" y="1130300"/>
            <a:ext cx="7886700" cy="34829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31663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50" b="1" i="0" u="none" strike="noStrike" kern="1200" cap="none" spc="0" normalizeH="0" baseline="0" noProof="0" dirty="0">
                <a:ln>
                  <a:noFill/>
                </a:ln>
                <a:solidFill>
                  <a:srgbClr val="E29F3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Vielen Dank </a:t>
            </a:r>
          </a:p>
          <a:p>
            <a:pPr marL="0" marR="0" lvl="0" indent="0" algn="ctr" defTabSz="685800" rtl="0" eaLnBrk="1" fontAlgn="auto" latinLnBrk="0" hangingPunct="1">
              <a:lnSpc>
                <a:spcPct val="150000"/>
              </a:lnSpc>
              <a:spcBef>
                <a:spcPts val="750"/>
              </a:spcBef>
              <a:spcAft>
                <a:spcPts val="0"/>
              </a:spcAft>
              <a:buClr>
                <a:srgbClr val="316636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e-DE" sz="2850" b="1" i="0" u="none" strike="noStrike" kern="1200" cap="none" spc="0" normalizeH="0" baseline="0" noProof="0" dirty="0">
                <a:ln>
                  <a:noFill/>
                </a:ln>
                <a:solidFill>
                  <a:srgbClr val="E29F3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für Ihre Aufmerksamkeit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D5109B0-1D90-4357-86FC-5B9C8CBA3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28650" y="4754239"/>
            <a:ext cx="7886700" cy="274961"/>
          </a:xfrm>
        </p:spPr>
        <p:txBody>
          <a:bodyPr/>
          <a:lstStyle/>
          <a:p>
            <a:pPr defTabSz="685800"/>
            <a:fld id="{823C70F1-B36C-4D16-9E65-60ABF3691C96}" type="slidenum">
              <a:rPr lang="de-DE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/>
              <a:t>83</a:t>
            </a:fld>
            <a:endParaRPr lang="de-DE" dirty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37685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2B557B-9172-B397-F90F-6CCD8CF24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477" y="762481"/>
            <a:ext cx="7739873" cy="432000"/>
          </a:xfrm>
        </p:spPr>
        <p:txBody>
          <a:bodyPr/>
          <a:lstStyle/>
          <a:p>
            <a:r>
              <a:rPr lang="de-AT" dirty="0"/>
              <a:t>GAP im NRPP Österreich 2028 – 2034 </a:t>
            </a:r>
            <a:r>
              <a:rPr lang="de-AT" sz="1800" b="0" dirty="0"/>
              <a:t>(Allokationen laut EK-Vorschlag)</a:t>
            </a:r>
            <a:endParaRPr lang="de-AT" b="0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9D6BABF-B98C-5419-8473-C40EFD696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06269C-C24E-4E80-9A4B-E7E19BB59A67}" type="slidenum">
              <a:rPr kumimoji="0" lang="de-AT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AT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6" name="Gruppieren 5" descr="Grafik">
            <a:extLst>
              <a:ext uri="{FF2B5EF4-FFF2-40B4-BE49-F238E27FC236}">
                <a16:creationId xmlns:a16="http://schemas.microsoft.com/office/drawing/2014/main" id="{8957DC7C-F732-ABA3-79AD-8D7EA4DC9210}"/>
              </a:ext>
            </a:extLst>
          </p:cNvPr>
          <p:cNvGrpSpPr/>
          <p:nvPr/>
        </p:nvGrpSpPr>
        <p:grpSpPr>
          <a:xfrm>
            <a:off x="516784" y="1194481"/>
            <a:ext cx="8022618" cy="3899986"/>
            <a:chOff x="516784" y="1194481"/>
            <a:chExt cx="8022618" cy="3899986"/>
          </a:xfrm>
        </p:grpSpPr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EEF870C3-D8A4-176A-755F-69B21C2DE340}"/>
                </a:ext>
              </a:extLst>
            </p:cNvPr>
            <p:cNvSpPr/>
            <p:nvPr/>
          </p:nvSpPr>
          <p:spPr>
            <a:xfrm>
              <a:off x="521410" y="1194481"/>
              <a:ext cx="8017992" cy="3538495"/>
            </a:xfrm>
            <a:prstGeom prst="rect">
              <a:avLst/>
            </a:prstGeom>
            <a:solidFill>
              <a:srgbClr val="895A00">
                <a:alpha val="5098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hteck: abgerundete Ecken 9">
              <a:extLst>
                <a:ext uri="{FF2B5EF4-FFF2-40B4-BE49-F238E27FC236}">
                  <a16:creationId xmlns:a16="http://schemas.microsoft.com/office/drawing/2014/main" id="{B9902AB3-6035-5C45-A777-49BD8002F6C2}"/>
                </a:ext>
              </a:extLst>
            </p:cNvPr>
            <p:cNvSpPr/>
            <p:nvPr/>
          </p:nvSpPr>
          <p:spPr>
            <a:xfrm>
              <a:off x="559507" y="2494744"/>
              <a:ext cx="1716189" cy="942723"/>
            </a:xfrm>
            <a:prstGeom prst="roundRect">
              <a:avLst/>
            </a:prstGeom>
            <a:solidFill>
              <a:schemeClr val="accent3">
                <a:lumMod val="75000"/>
                <a:alpha val="49804"/>
              </a:schemeClr>
            </a:solidFill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Degressive flächenbezogene Einkommensbeihilfe</a:t>
              </a:r>
              <a:endPara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Rechteck: abgerundete Ecken 13">
              <a:extLst>
                <a:ext uri="{FF2B5EF4-FFF2-40B4-BE49-F238E27FC236}">
                  <a16:creationId xmlns:a16="http://schemas.microsoft.com/office/drawing/2014/main" id="{CA86F0ED-1215-D302-C3CA-30BEE21098C9}"/>
                </a:ext>
              </a:extLst>
            </p:cNvPr>
            <p:cNvSpPr/>
            <p:nvPr/>
          </p:nvSpPr>
          <p:spPr>
            <a:xfrm>
              <a:off x="559508" y="3521988"/>
              <a:ext cx="1716188" cy="528607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Zahlungen für Gebiete mit Benachteiligungen</a:t>
              </a:r>
            </a:p>
          </p:txBody>
        </p:sp>
        <p:sp>
          <p:nvSpPr>
            <p:cNvPr id="15" name="Rechteck: abgerundete Ecken 14">
              <a:extLst>
                <a:ext uri="{FF2B5EF4-FFF2-40B4-BE49-F238E27FC236}">
                  <a16:creationId xmlns:a16="http://schemas.microsoft.com/office/drawing/2014/main" id="{70FAD6D1-6BFF-6504-67D3-63E39FAFE04E}"/>
                </a:ext>
              </a:extLst>
            </p:cNvPr>
            <p:cNvSpPr/>
            <p:nvPr/>
          </p:nvSpPr>
          <p:spPr>
            <a:xfrm>
              <a:off x="7203849" y="1864725"/>
              <a:ext cx="348419" cy="56475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Fischerei 2,5 Mio. €</a:t>
              </a:r>
            </a:p>
          </p:txBody>
        </p:sp>
        <p:sp>
          <p:nvSpPr>
            <p:cNvPr id="16" name="Rechteck: abgerundete Ecken 15">
              <a:extLst>
                <a:ext uri="{FF2B5EF4-FFF2-40B4-BE49-F238E27FC236}">
                  <a16:creationId xmlns:a16="http://schemas.microsoft.com/office/drawing/2014/main" id="{F7B74460-F534-EF6E-5208-874C7A9E199C}"/>
                </a:ext>
              </a:extLst>
            </p:cNvPr>
            <p:cNvSpPr/>
            <p:nvPr/>
          </p:nvSpPr>
          <p:spPr>
            <a:xfrm>
              <a:off x="2356997" y="2494587"/>
              <a:ext cx="2134876" cy="65914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Agrar-Umwelt- und Klimamaßnahme ÖPUL</a:t>
              </a:r>
            </a:p>
          </p:txBody>
        </p:sp>
        <p:sp>
          <p:nvSpPr>
            <p:cNvPr id="31" name="Rechteck: abgerundete Ecken 30">
              <a:extLst>
                <a:ext uri="{FF2B5EF4-FFF2-40B4-BE49-F238E27FC236}">
                  <a16:creationId xmlns:a16="http://schemas.microsoft.com/office/drawing/2014/main" id="{70BF2527-329B-51BE-B9BA-D05F70C73CA7}"/>
                </a:ext>
              </a:extLst>
            </p:cNvPr>
            <p:cNvSpPr/>
            <p:nvPr/>
          </p:nvSpPr>
          <p:spPr>
            <a:xfrm>
              <a:off x="516784" y="1197099"/>
              <a:ext cx="8001741" cy="595571"/>
            </a:xfrm>
            <a:prstGeom prst="roundRect">
              <a:avLst/>
            </a:prstGeom>
            <a:solidFill>
              <a:srgbClr val="0070C0">
                <a:alpha val="49804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Nationaler und regionaler Partnerschaftsplan (NRPP): 10,3 Mrd. €</a:t>
              </a:r>
              <a:endParaRPr kumimoji="0" lang="de-A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hteck: abgerundete Ecken 34">
              <a:extLst>
                <a:ext uri="{FF2B5EF4-FFF2-40B4-BE49-F238E27FC236}">
                  <a16:creationId xmlns:a16="http://schemas.microsoft.com/office/drawing/2014/main" id="{E53A4F31-E3D4-24DE-2BB2-246C5A0795CD}"/>
                </a:ext>
              </a:extLst>
            </p:cNvPr>
            <p:cNvSpPr/>
            <p:nvPr/>
          </p:nvSpPr>
          <p:spPr>
            <a:xfrm>
              <a:off x="546871" y="1864725"/>
              <a:ext cx="3945002" cy="564751"/>
            </a:xfrm>
            <a:prstGeom prst="roundRect">
              <a:avLst/>
            </a:prstGeom>
            <a:solidFill>
              <a:srgbClr val="5BAD65">
                <a:alpha val="49804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GAP-Einkommensstützung:</a:t>
              </a:r>
              <a:b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</a:b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6,6 Mrd. €</a:t>
              </a:r>
              <a:endParaRPr kumimoji="0" lang="de-A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hteck: abgerundete Ecken 35">
              <a:extLst>
                <a:ext uri="{FF2B5EF4-FFF2-40B4-BE49-F238E27FC236}">
                  <a16:creationId xmlns:a16="http://schemas.microsoft.com/office/drawing/2014/main" id="{B4FCF4F6-6845-EEB8-A3AF-E31AC4E2F581}"/>
                </a:ext>
              </a:extLst>
            </p:cNvPr>
            <p:cNvSpPr/>
            <p:nvPr/>
          </p:nvSpPr>
          <p:spPr>
            <a:xfrm>
              <a:off x="4572000" y="1860435"/>
              <a:ext cx="2551722" cy="57332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  <a:alpha val="49804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Nicht vorab zugeteilte Mittel:</a:t>
              </a:r>
              <a:b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</a:b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2,8 Mrd. €</a:t>
              </a:r>
              <a:endParaRPr kumimoji="0" lang="de-AT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hteck: abgerundete Ecken 36">
              <a:extLst>
                <a:ext uri="{FF2B5EF4-FFF2-40B4-BE49-F238E27FC236}">
                  <a16:creationId xmlns:a16="http://schemas.microsoft.com/office/drawing/2014/main" id="{6F7855A2-A76A-BD04-C874-325868E26DEF}"/>
                </a:ext>
              </a:extLst>
            </p:cNvPr>
            <p:cNvSpPr/>
            <p:nvPr/>
          </p:nvSpPr>
          <p:spPr>
            <a:xfrm>
              <a:off x="2356997" y="3219795"/>
              <a:ext cx="2136019" cy="38772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Land- und Forstwirtschaftliche Investitionen</a:t>
              </a:r>
            </a:p>
          </p:txBody>
        </p:sp>
        <p:sp>
          <p:nvSpPr>
            <p:cNvPr id="38" name="Rechteck: abgerundete Ecken 37">
              <a:extLst>
                <a:ext uri="{FF2B5EF4-FFF2-40B4-BE49-F238E27FC236}">
                  <a16:creationId xmlns:a16="http://schemas.microsoft.com/office/drawing/2014/main" id="{C0660954-9786-348D-C238-662929B9490F}"/>
                </a:ext>
              </a:extLst>
            </p:cNvPr>
            <p:cNvSpPr/>
            <p:nvPr/>
          </p:nvSpPr>
          <p:spPr>
            <a:xfrm>
              <a:off x="4572000" y="2494587"/>
              <a:ext cx="1018032" cy="94288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Lokale Entwicklung (LEADER / CLLD)</a:t>
              </a:r>
            </a:p>
          </p:txBody>
        </p:sp>
        <p:sp>
          <p:nvSpPr>
            <p:cNvPr id="39" name="Rechteck: abgerundete Ecken 38">
              <a:extLst>
                <a:ext uri="{FF2B5EF4-FFF2-40B4-BE49-F238E27FC236}">
                  <a16:creationId xmlns:a16="http://schemas.microsoft.com/office/drawing/2014/main" id="{B4640280-9F49-8C3D-B026-68E701E28D0F}"/>
                </a:ext>
              </a:extLst>
            </p:cNvPr>
            <p:cNvSpPr/>
            <p:nvPr/>
          </p:nvSpPr>
          <p:spPr>
            <a:xfrm>
              <a:off x="4571999" y="4305876"/>
              <a:ext cx="1359407" cy="310210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EU-Schulprogramm</a:t>
              </a:r>
            </a:p>
          </p:txBody>
        </p:sp>
        <p:sp>
          <p:nvSpPr>
            <p:cNvPr id="40" name="Rechteck: abgerundete Ecken 39">
              <a:extLst>
                <a:ext uri="{FF2B5EF4-FFF2-40B4-BE49-F238E27FC236}">
                  <a16:creationId xmlns:a16="http://schemas.microsoft.com/office/drawing/2014/main" id="{C98AB56F-35DD-3439-2FA6-54F8918F4F62}"/>
                </a:ext>
              </a:extLst>
            </p:cNvPr>
            <p:cNvSpPr/>
            <p:nvPr/>
          </p:nvSpPr>
          <p:spPr>
            <a:xfrm>
              <a:off x="5671332" y="2494587"/>
              <a:ext cx="1452390" cy="944068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Weitere LE-Maßnahmen (Bildung, Beratung, Zusammenarbeit etc.)</a:t>
              </a:r>
            </a:p>
          </p:txBody>
        </p:sp>
        <p:sp>
          <p:nvSpPr>
            <p:cNvPr id="41" name="Rechteck: abgerundete Ecken 40">
              <a:extLst>
                <a:ext uri="{FF2B5EF4-FFF2-40B4-BE49-F238E27FC236}">
                  <a16:creationId xmlns:a16="http://schemas.microsoft.com/office/drawing/2014/main" id="{A647B183-64F6-F20E-B1BB-EB1EEC138BBD}"/>
                </a:ext>
              </a:extLst>
            </p:cNvPr>
            <p:cNvSpPr/>
            <p:nvPr/>
          </p:nvSpPr>
          <p:spPr>
            <a:xfrm>
              <a:off x="559508" y="4112385"/>
              <a:ext cx="1716188" cy="620591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  <a:alpha val="50000"/>
              </a:schemeClr>
            </a:solidFill>
            <a:ln w="19050">
              <a:solidFill>
                <a:srgbClr val="C0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Unterstützung bestimmter Sektoren (GMO)</a:t>
              </a:r>
            </a:p>
          </p:txBody>
        </p:sp>
        <p:sp>
          <p:nvSpPr>
            <p:cNvPr id="42" name="Rechteck: abgerundete Ecken 41">
              <a:extLst>
                <a:ext uri="{FF2B5EF4-FFF2-40B4-BE49-F238E27FC236}">
                  <a16:creationId xmlns:a16="http://schemas.microsoft.com/office/drawing/2014/main" id="{7D772757-70EC-7785-978B-E6B928BA5853}"/>
                </a:ext>
              </a:extLst>
            </p:cNvPr>
            <p:cNvSpPr/>
            <p:nvPr/>
          </p:nvSpPr>
          <p:spPr>
            <a:xfrm>
              <a:off x="5992367" y="3492461"/>
              <a:ext cx="1136611" cy="754731"/>
            </a:xfrm>
            <a:prstGeom prst="roundRect">
              <a:avLst/>
            </a:prstGeom>
            <a:solidFill>
              <a:schemeClr val="tx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ESF-Maßnahmen (</a:t>
              </a:r>
              <a:r>
                <a:rPr kumimoji="0" lang="de-AT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KoPol</a:t>
              </a: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)</a:t>
              </a:r>
            </a:p>
          </p:txBody>
        </p:sp>
        <p:sp>
          <p:nvSpPr>
            <p:cNvPr id="43" name="Rechteck: abgerundete Ecken 42">
              <a:extLst>
                <a:ext uri="{FF2B5EF4-FFF2-40B4-BE49-F238E27FC236}">
                  <a16:creationId xmlns:a16="http://schemas.microsoft.com/office/drawing/2014/main" id="{44AC5A1F-197F-D57C-BCBD-E7FF0C7C1159}"/>
                </a:ext>
              </a:extLst>
            </p:cNvPr>
            <p:cNvSpPr/>
            <p:nvPr/>
          </p:nvSpPr>
          <p:spPr>
            <a:xfrm>
              <a:off x="4571700" y="3492461"/>
              <a:ext cx="1359707" cy="761474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EFRE-Maßnahmen (Kohäsionspolitik)</a:t>
              </a:r>
            </a:p>
          </p:txBody>
        </p:sp>
        <p:sp>
          <p:nvSpPr>
            <p:cNvPr id="44" name="Rechteck: abgerundete Ecken 43">
              <a:extLst>
                <a:ext uri="{FF2B5EF4-FFF2-40B4-BE49-F238E27FC236}">
                  <a16:creationId xmlns:a16="http://schemas.microsoft.com/office/drawing/2014/main" id="{38C8C1EC-A523-7EBB-D2C4-54F919E9B171}"/>
                </a:ext>
              </a:extLst>
            </p:cNvPr>
            <p:cNvSpPr/>
            <p:nvPr/>
          </p:nvSpPr>
          <p:spPr>
            <a:xfrm>
              <a:off x="6737066" y="4293663"/>
              <a:ext cx="815202" cy="322423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Aquakultur</a:t>
              </a:r>
            </a:p>
          </p:txBody>
        </p:sp>
        <p:sp>
          <p:nvSpPr>
            <p:cNvPr id="45" name="Rechteck: abgerundete Ecken 44">
              <a:extLst>
                <a:ext uri="{FF2B5EF4-FFF2-40B4-BE49-F238E27FC236}">
                  <a16:creationId xmlns:a16="http://schemas.microsoft.com/office/drawing/2014/main" id="{A5B9EEF4-3E49-8739-6B79-7890B90284FD}"/>
                </a:ext>
              </a:extLst>
            </p:cNvPr>
            <p:cNvSpPr/>
            <p:nvPr/>
          </p:nvSpPr>
          <p:spPr>
            <a:xfrm>
              <a:off x="7627105" y="2480866"/>
              <a:ext cx="891420" cy="1105412"/>
            </a:xfrm>
            <a:prstGeom prst="roundRect">
              <a:avLst/>
            </a:prstGeom>
            <a:solidFill>
              <a:schemeClr val="bg2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„Inneres“ HOME-</a:t>
              </a:r>
              <a:r>
                <a:rPr kumimoji="0" lang="de-AT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Instru</a:t>
              </a: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-</a:t>
              </a:r>
              <a:r>
                <a:rPr kumimoji="0" lang="de-AT" sz="11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mente</a:t>
              </a: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 (AMI, BMV, IS)</a:t>
              </a:r>
            </a:p>
          </p:txBody>
        </p:sp>
        <p:sp>
          <p:nvSpPr>
            <p:cNvPr id="46" name="Rechteck: abgerundete Ecken 45">
              <a:extLst>
                <a:ext uri="{FF2B5EF4-FFF2-40B4-BE49-F238E27FC236}">
                  <a16:creationId xmlns:a16="http://schemas.microsoft.com/office/drawing/2014/main" id="{64828D5A-04A3-E1D3-0DD7-F6871F90A7F8}"/>
                </a:ext>
              </a:extLst>
            </p:cNvPr>
            <p:cNvSpPr/>
            <p:nvPr/>
          </p:nvSpPr>
          <p:spPr>
            <a:xfrm rot="5400000">
              <a:off x="7791116" y="1702070"/>
              <a:ext cx="563398" cy="891419"/>
            </a:xfrm>
            <a:prstGeom prst="roundRect">
              <a:avLst/>
            </a:prstGeom>
            <a:solidFill>
              <a:schemeClr val="bg2">
                <a:lumMod val="75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Migration/ Sicherheit:</a:t>
              </a:r>
              <a:b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</a:br>
              <a:r>
                <a:rPr kumimoji="0" lang="de-AT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0,9 Mrd. €</a:t>
              </a:r>
            </a:p>
          </p:txBody>
        </p:sp>
        <p:sp>
          <p:nvSpPr>
            <p:cNvPr id="3" name="Rechteck: abgerundete Ecken 2">
              <a:extLst>
                <a:ext uri="{FF2B5EF4-FFF2-40B4-BE49-F238E27FC236}">
                  <a16:creationId xmlns:a16="http://schemas.microsoft.com/office/drawing/2014/main" id="{9AD1BE18-02A0-0D81-3F62-BB7CB2059EFC}"/>
                </a:ext>
              </a:extLst>
            </p:cNvPr>
            <p:cNvSpPr/>
            <p:nvPr/>
          </p:nvSpPr>
          <p:spPr>
            <a:xfrm>
              <a:off x="2358140" y="3916561"/>
              <a:ext cx="2134876" cy="168038"/>
            </a:xfrm>
            <a:prstGeom prst="roundRect">
              <a:avLst/>
            </a:prstGeom>
            <a:solidFill>
              <a:schemeClr val="accent3">
                <a:lumMod val="75000"/>
                <a:alpha val="49804"/>
              </a:schemeClr>
            </a:solidFill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Gekoppelte Stützungen</a:t>
              </a:r>
            </a:p>
          </p:txBody>
        </p:sp>
        <p:sp>
          <p:nvSpPr>
            <p:cNvPr id="4" name="Rechteck: abgerundete Ecken 3">
              <a:extLst>
                <a:ext uri="{FF2B5EF4-FFF2-40B4-BE49-F238E27FC236}">
                  <a16:creationId xmlns:a16="http://schemas.microsoft.com/office/drawing/2014/main" id="{8453F168-F11D-469A-E2F9-101A6978F239}"/>
                </a:ext>
              </a:extLst>
            </p:cNvPr>
            <p:cNvSpPr/>
            <p:nvPr/>
          </p:nvSpPr>
          <p:spPr>
            <a:xfrm>
              <a:off x="2360743" y="3676721"/>
              <a:ext cx="2136019" cy="168038"/>
            </a:xfrm>
            <a:prstGeom prst="roundRect">
              <a:avLst/>
            </a:prstGeom>
            <a:solidFill>
              <a:schemeClr val="accent3">
                <a:lumMod val="75000"/>
                <a:alpha val="49804"/>
              </a:schemeClr>
            </a:solidFill>
            <a:ln w="19050">
              <a:noFill/>
              <a:prstDash val="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Zahlungen für Kleinerzeuger</a:t>
              </a:r>
            </a:p>
          </p:txBody>
        </p:sp>
        <p:sp>
          <p:nvSpPr>
            <p:cNvPr id="17" name="Rechteck: abgerundete Ecken 16">
              <a:extLst>
                <a:ext uri="{FF2B5EF4-FFF2-40B4-BE49-F238E27FC236}">
                  <a16:creationId xmlns:a16="http://schemas.microsoft.com/office/drawing/2014/main" id="{392C037F-328C-8536-068E-33B265537D83}"/>
                </a:ext>
              </a:extLst>
            </p:cNvPr>
            <p:cNvSpPr/>
            <p:nvPr/>
          </p:nvSpPr>
          <p:spPr>
            <a:xfrm>
              <a:off x="2365383" y="4134027"/>
              <a:ext cx="2136018" cy="598950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Niederlassung Junglandwirte, Unternehmensgründungen im LR, Entwicklung v. Kleinbetrieben</a:t>
              </a:r>
              <a:endParaRPr kumimoji="0" lang="de-AT" sz="1100" b="0" i="0" u="none" strike="noStrike" kern="1200" cap="none" spc="0" normalizeH="0" baseline="0" noProof="0" dirty="0">
                <a:ln>
                  <a:noFill/>
                </a:ln>
                <a:solidFill>
                  <a:srgbClr val="EFF4F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0EAAB43A-1665-CD71-3E46-C024D139B21D}"/>
                </a:ext>
              </a:extLst>
            </p:cNvPr>
            <p:cNvSpPr txBox="1"/>
            <p:nvPr/>
          </p:nvSpPr>
          <p:spPr>
            <a:xfrm>
              <a:off x="2960870" y="4788000"/>
              <a:ext cx="1355748" cy="306467"/>
            </a:xfrm>
            <a:prstGeom prst="round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Zusätzliche Aufstockung aus </a:t>
              </a:r>
              <a:r>
                <a:rPr kumimoji="0" lang="de-AT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Times New Roman" panose="02020603050405020304" pitchFamily="18" charset="0"/>
                  <a:cs typeface="Calibri" panose="020F0502020204030204" pitchFamily="34" charset="0"/>
                </a:rPr>
                <a:t>Nicht vorab zugeteilte Mittel</a:t>
              </a:r>
              <a:r>
                <a:rPr kumimoji="0" lang="de-AT" sz="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möglich</a:t>
              </a:r>
            </a:p>
          </p:txBody>
        </p:sp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1E9C4504-7772-C35D-16B2-AD7FE56A3CD2}"/>
                </a:ext>
              </a:extLst>
            </p:cNvPr>
            <p:cNvSpPr txBox="1"/>
            <p:nvPr/>
          </p:nvSpPr>
          <p:spPr>
            <a:xfrm>
              <a:off x="4661699" y="4793799"/>
              <a:ext cx="3647583" cy="2154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AT" sz="8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Grafik: BMLUK Abt. II/2; schematische Darstellung; ohne Klimasozialfondsmittel</a:t>
              </a:r>
              <a:endParaRPr kumimoji="0" lang="de-AT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0489059"/>
      </p:ext>
    </p:extLst>
  </p:cSld>
  <p:clrMapOvr>
    <a:masterClrMapping/>
  </p:clrMapOvr>
</p:sld>
</file>

<file path=ppt/theme/theme1.xml><?xml version="1.0" encoding="utf-8"?>
<a:theme xmlns:a="http://schemas.openxmlformats.org/drawingml/2006/main" name="3-zeiliges-Logo">
  <a:themeElements>
    <a:clrScheme name="AT-2025-Farben-fin">
      <a:dk1>
        <a:srgbClr val="000000"/>
      </a:dk1>
      <a:lt1>
        <a:srgbClr val="EFF4F7"/>
      </a:lt1>
      <a:dk2>
        <a:srgbClr val="B92B06"/>
      </a:dk2>
      <a:lt2>
        <a:srgbClr val="FFFFFF"/>
      </a:lt2>
      <a:accent1>
        <a:srgbClr val="CA0237"/>
      </a:accent1>
      <a:accent2>
        <a:srgbClr val="0063A3"/>
      </a:accent2>
      <a:accent3>
        <a:srgbClr val="38713F"/>
      </a:accent3>
      <a:accent4>
        <a:srgbClr val="471D70"/>
      </a:accent4>
      <a:accent5>
        <a:srgbClr val="236B76"/>
      </a:accent5>
      <a:accent6>
        <a:srgbClr val="895A00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-PPT-16x9-2025--Beispielfolien--BMLUK" id="{6794D9C3-237F-472F-B336-846D6B1ACA79}" vid="{46534FB4-7809-4AB1-B3E9-1A7A8BAB19B8}"/>
    </a:ext>
  </a:extLst>
</a:theme>
</file>

<file path=ppt/theme/theme10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nalisé 1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C00000"/>
          </a:solidFill>
        </a:ln>
      </a:spPr>
      <a:bodyPr rtlCol="0" anchor="ctr"/>
      <a:lstStyle>
        <a:defPPr algn="ctr">
          <a:defRPr sz="1600" dirty="0">
            <a:solidFill>
              <a:srgbClr val="C00000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C00000"/>
          </a:solidFill>
          <a:tailEnd type="none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1_3-zeiliges-Logo">
  <a:themeElements>
    <a:clrScheme name="AT-2025-Farben-fin">
      <a:dk1>
        <a:srgbClr val="000000"/>
      </a:dk1>
      <a:lt1>
        <a:srgbClr val="EFF4F7"/>
      </a:lt1>
      <a:dk2>
        <a:srgbClr val="B92B06"/>
      </a:dk2>
      <a:lt2>
        <a:srgbClr val="FFFFFF"/>
      </a:lt2>
      <a:accent1>
        <a:srgbClr val="CA0237"/>
      </a:accent1>
      <a:accent2>
        <a:srgbClr val="0063A3"/>
      </a:accent2>
      <a:accent3>
        <a:srgbClr val="38713F"/>
      </a:accent3>
      <a:accent4>
        <a:srgbClr val="471D70"/>
      </a:accent4>
      <a:accent5>
        <a:srgbClr val="236B76"/>
      </a:accent5>
      <a:accent6>
        <a:srgbClr val="895A00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-PPT-16x9-2025--leer--BMLUK" id="{B97C6DB7-725B-4B4D-BA12-384E9E7E3C86}" vid="{58BCDFCE-CA0B-4890-B550-D6C2CFA0D044}"/>
    </a:ext>
  </a:extLst>
</a:theme>
</file>

<file path=ppt/theme/theme7.xml><?xml version="1.0" encoding="utf-8"?>
<a:theme xmlns:a="http://schemas.openxmlformats.org/drawingml/2006/main" name="2_3-zeiliges-Logo">
  <a:themeElements>
    <a:clrScheme name="AT-2025-Farben-fin">
      <a:dk1>
        <a:srgbClr val="000000"/>
      </a:dk1>
      <a:lt1>
        <a:srgbClr val="EFF4F7"/>
      </a:lt1>
      <a:dk2>
        <a:srgbClr val="B92B06"/>
      </a:dk2>
      <a:lt2>
        <a:srgbClr val="FFFFFF"/>
      </a:lt2>
      <a:accent1>
        <a:srgbClr val="CA0237"/>
      </a:accent1>
      <a:accent2>
        <a:srgbClr val="0063A3"/>
      </a:accent2>
      <a:accent3>
        <a:srgbClr val="38713F"/>
      </a:accent3>
      <a:accent4>
        <a:srgbClr val="471D70"/>
      </a:accent4>
      <a:accent5>
        <a:srgbClr val="236B76"/>
      </a:accent5>
      <a:accent6>
        <a:srgbClr val="895A00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-PPT-16x9-2025--leer--BMLUK" id="{B97C6DB7-725B-4B4D-BA12-384E9E7E3C86}" vid="{58BCDFCE-CA0B-4890-B550-D6C2CFA0D044}"/>
    </a:ext>
  </a:extLst>
</a:theme>
</file>

<file path=ppt/theme/theme8.xml><?xml version="1.0" encoding="utf-8"?>
<a:theme xmlns:a="http://schemas.openxmlformats.org/drawingml/2006/main" name="3_3-zeiliges-Logo">
  <a:themeElements>
    <a:clrScheme name="AT-2025-Farben-fin">
      <a:dk1>
        <a:srgbClr val="000000"/>
      </a:dk1>
      <a:lt1>
        <a:srgbClr val="EFF4F7"/>
      </a:lt1>
      <a:dk2>
        <a:srgbClr val="B92B06"/>
      </a:dk2>
      <a:lt2>
        <a:srgbClr val="FFFFFF"/>
      </a:lt2>
      <a:accent1>
        <a:srgbClr val="CA0237"/>
      </a:accent1>
      <a:accent2>
        <a:srgbClr val="0063A3"/>
      </a:accent2>
      <a:accent3>
        <a:srgbClr val="38713F"/>
      </a:accent3>
      <a:accent4>
        <a:srgbClr val="471D70"/>
      </a:accent4>
      <a:accent5>
        <a:srgbClr val="236B76"/>
      </a:accent5>
      <a:accent6>
        <a:srgbClr val="895A00"/>
      </a:accent6>
      <a:hlink>
        <a:srgbClr val="1C1C1C"/>
      </a:hlink>
      <a:folHlink>
        <a:srgbClr val="63636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-PPT-16x9-2025--Beispielfolien--BMLUK" id="{6794D9C3-237F-472F-B336-846D6B1ACA79}" vid="{46534FB4-7809-4AB1-B3E9-1A7A8BAB19B8}"/>
    </a:ext>
  </a:extLst>
</a:theme>
</file>

<file path=ppt/theme/theme9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DE-PPT-16x9-2025--Beispielfolien--BMLUK</Template>
  <TotalTime>0</TotalTime>
  <Words>4226</Words>
  <Application>Microsoft Office PowerPoint</Application>
  <PresentationFormat>Bildschirmpräsentation (16:9)</PresentationFormat>
  <Paragraphs>670</Paragraphs>
  <Slides>83</Slides>
  <Notes>46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16</vt:i4>
      </vt:variant>
      <vt:variant>
        <vt:lpstr>Design</vt:lpstr>
      </vt:variant>
      <vt:variant>
        <vt:i4>8</vt:i4>
      </vt:variant>
      <vt:variant>
        <vt:lpstr>Folientitel</vt:lpstr>
      </vt:variant>
      <vt:variant>
        <vt:i4>83</vt:i4>
      </vt:variant>
    </vt:vector>
  </HeadingPairs>
  <TitlesOfParts>
    <vt:vector size="107" baseType="lpstr">
      <vt:lpstr>Arial</vt:lpstr>
      <vt:lpstr>Arial Narrow</vt:lpstr>
      <vt:lpstr>Bierstadt</vt:lpstr>
      <vt:lpstr>Calibri</vt:lpstr>
      <vt:lpstr>Calibri Light</vt:lpstr>
      <vt:lpstr>Corbel</vt:lpstr>
      <vt:lpstr>Courier New</vt:lpstr>
      <vt:lpstr>Georgia</vt:lpstr>
      <vt:lpstr>Gill Sans MT</vt:lpstr>
      <vt:lpstr>Roboto Regular</vt:lpstr>
      <vt:lpstr>SDBHOO+Aptos Bold</vt:lpstr>
      <vt:lpstr>Symbol</vt:lpstr>
      <vt:lpstr>Times New Roman</vt:lpstr>
      <vt:lpstr>Wingdings</vt:lpstr>
      <vt:lpstr>Wingdings,Sans-Serif</vt:lpstr>
      <vt:lpstr>ヒラギノ角ゴ Pro W3</vt:lpstr>
      <vt:lpstr>3-zeiliges-Logo</vt:lpstr>
      <vt:lpstr>Office Theme</vt:lpstr>
      <vt:lpstr>1_Office Theme</vt:lpstr>
      <vt:lpstr>Office</vt:lpstr>
      <vt:lpstr>Larissa</vt:lpstr>
      <vt:lpstr>1_3-zeiliges-Logo</vt:lpstr>
      <vt:lpstr>2_3-zeiliges-Logo</vt:lpstr>
      <vt:lpstr>3_3-zeiliges-Logo</vt:lpstr>
      <vt:lpstr>Willkommen zum GAP-Workshop</vt:lpstr>
      <vt:lpstr>Rahmenbedingungen  für die neue GAP </vt:lpstr>
      <vt:lpstr>EU-Finanzrahmen 2028 – 2034 </vt:lpstr>
      <vt:lpstr>Zeitschiene EU-Finanzrahmen (MFR) 2028 – 2034</vt:lpstr>
      <vt:lpstr>Volumen des MFR-Vorschlags 2028 – 2034</vt:lpstr>
      <vt:lpstr>MFR: Vergleich 2021-2027 &amp; 2028-2034 nach Bereichen</vt:lpstr>
      <vt:lpstr>GAP ab 2028: Rechtsvorschläge</vt:lpstr>
      <vt:lpstr>Wesentliche Bausteine GAP 2028 bis 2034    </vt:lpstr>
      <vt:lpstr>GAP im NRPP Österreich 2028 – 2034 (Allokationen laut EK-Vorschlag)</vt:lpstr>
      <vt:lpstr>Governance und Performance</vt:lpstr>
      <vt:lpstr>Nationaler Prozess zur GAP-Gestaltung</vt:lpstr>
      <vt:lpstr>Nationaler Prozess zur GAP-Gestaltung</vt:lpstr>
      <vt:lpstr>Zukunftsbild Landwirtschaft</vt:lpstr>
      <vt:lpstr>Die Zukunft der GAP –  Die Vorschläge zur Einkommensstützung</vt:lpstr>
      <vt:lpstr>Einkommensstützung im Rahmen der GAP weiterhin notwendig</vt:lpstr>
      <vt:lpstr>Agrarreform und EU-Budget 2028–2034  </vt:lpstr>
      <vt:lpstr>Einkommensrelevante GAP-Interventionen</vt:lpstr>
      <vt:lpstr>Zukünftige Architektur der Einkommensstützung</vt:lpstr>
      <vt:lpstr>Verantwortungsvolle Betriebsführung (Art.3, Anhang I d. GAP-VO)</vt:lpstr>
      <vt:lpstr>Schutzpraktiken (Nachfolgemodell GLÖZ)</vt:lpstr>
      <vt:lpstr>Wesentliche Punkte für die Landwirtschaft</vt:lpstr>
      <vt:lpstr>Zahlungen für naturbedingte oder andere  gebietsspezifische Benachteiligungen – Ausgleichszulage (AZ)</vt:lpstr>
      <vt:lpstr>Zahlungen für naturbedingte oder andere  gebietsspezifische Benachteiligungen – Ausgleichszulage (AZ)</vt:lpstr>
      <vt:lpstr>Aktuelle Vorschläge zur GAP nach 2028  im Bereich Betriebsentwicklung</vt:lpstr>
      <vt:lpstr>Betriebsentwicklung in der GAP-Verordnung</vt:lpstr>
      <vt:lpstr>Investitionen für Landwirte und Waldbesitzer (Art. 13 GAP-VO)</vt:lpstr>
      <vt:lpstr>Investitionen für Landwirte und Waldbesitzer (Art. 13 GAP-VO)</vt:lpstr>
      <vt:lpstr>Investitionen für Landwirte und Waldbesitzer (Art. 13 GAP-VO)</vt:lpstr>
      <vt:lpstr>Diversifizierung hin zu außerlw. Tätigkeiten (Art.13,14)</vt:lpstr>
      <vt:lpstr>Landwirtschaftliches Wissens- und Innovationssystem (AKIS) – Zentrale Elemente (Art. 20 GAP-VO)</vt:lpstr>
      <vt:lpstr>AKIS – Wissensaustausch &amp; Innovation (Art. 19 GAP-VO)</vt:lpstr>
      <vt:lpstr>Europäische Innovationspartnerschaft (EIP-AGRI, Art.19) </vt:lpstr>
      <vt:lpstr>Betriebsentwicklung in der GAP-Verordnung</vt:lpstr>
      <vt:lpstr>Generationenwechsel in der Landwirtschaft</vt:lpstr>
      <vt:lpstr>.</vt:lpstr>
      <vt:lpstr>.</vt:lpstr>
      <vt:lpstr>Generationenwechsel in der LW – eine zentrale Priorität der EK</vt:lpstr>
      <vt:lpstr>Generationenwechsel: aktueller Vorschlag zur GAP ab 2028</vt:lpstr>
      <vt:lpstr>Stimmungsbild der Online-Befragung</vt:lpstr>
      <vt:lpstr>Fragen &amp; Antworten</vt:lpstr>
      <vt:lpstr>The European Council of  Young Farmers (CEJA)</vt:lpstr>
      <vt:lpstr>Wer ist CEJA? Die Mission</vt:lpstr>
      <vt:lpstr>Wer ist CEJA? Die Mitglieder</vt:lpstr>
      <vt:lpstr>Wer ist CEJA? Vorstand &amp; Büro</vt:lpstr>
      <vt:lpstr>GENERATIONENNACHFOLGE</vt:lpstr>
      <vt:lpstr>GENERATIONENNACHFOLGE</vt:lpstr>
      <vt:lpstr>GENERATIONENNACHFOLGE</vt:lpstr>
      <vt:lpstr>GENERATIONENNACHFOLGE</vt:lpstr>
      <vt:lpstr>GENERATIONENNACHFOLGE</vt:lpstr>
      <vt:lpstr>GENERATIONENNACHFOLGE</vt:lpstr>
      <vt:lpstr>GENERATIONENNACHFOLGE</vt:lpstr>
      <vt:lpstr>GENERATIONENNACHFOLGE</vt:lpstr>
      <vt:lpstr>GENERATIONENNACHFOLGE</vt:lpstr>
      <vt:lpstr>GENERATIONENNACHFOLGE</vt:lpstr>
      <vt:lpstr>GENERATIONENNACHFOLGE</vt:lpstr>
      <vt:lpstr>vp.schobersberger@ceja.eu</vt:lpstr>
      <vt:lpstr>GAP Workshop: Einkommen und Betriebsentwicklung Faktoren für eine erfolgreiche Betriebsentwicklung</vt:lpstr>
      <vt:lpstr>Wie viel unserer Zeit beschäftigen wir uns mit der Einhaltung von Regeln, wie viel mit Neuem?</vt:lpstr>
      <vt:lpstr>Strategische Optionen für die Betriebsentwicklung</vt:lpstr>
      <vt:lpstr>Optimale Betriebsgröße bei betrieblichem Wachstum</vt:lpstr>
      <vt:lpstr>Optimale Betriebsgröße bei betrieblichem Wachstum</vt:lpstr>
      <vt:lpstr>Optimale Betriebsgröße bei betrieblichem Wachstum</vt:lpstr>
      <vt:lpstr>2. TUN</vt:lpstr>
      <vt:lpstr>Faktoren für eine erfolgreiche Betriebsführung  Kirner et al. 2024</vt:lpstr>
      <vt:lpstr>Wie wir unsere „Jungen“ auf die Betriebsführung vorbereiten</vt:lpstr>
      <vt:lpstr>Betriebsstrategien                        junger Hofübernehmer &amp; Hofübernehmerinnen</vt:lpstr>
      <vt:lpstr>Wie kommen wir in‘s Handeln? Anleitung aus der Philosophie</vt:lpstr>
      <vt:lpstr>Strukturen und Einkommen  der österreichischen Landwirtschaft</vt:lpstr>
      <vt:lpstr>INVEKOS- Betriebe – Anzahl, Flächen und Entwicklung</vt:lpstr>
      <vt:lpstr>INVEKOS- Betriebe - Anzahl, Flächengröße und Entwicklung</vt:lpstr>
      <vt:lpstr>Struktur der österreichischen INVEKOS-Betriebe 2015 und 2025</vt:lpstr>
      <vt:lpstr>Struktur der österreichischen INVEKOS-Betriebe 2025</vt:lpstr>
      <vt:lpstr>Struktur der österreichischen INVEKOS-Betriebe 2025</vt:lpstr>
      <vt:lpstr>Struktur der österreichischen INVEKOS-Betriebe 2025</vt:lpstr>
      <vt:lpstr>Struktur der österreichischen INVEKOS-Betriebe – Vergleich 2015 und 2025</vt:lpstr>
      <vt:lpstr>Struktur- und Einkommensdaten freiwillig für den Grünen Bericht buchführender Betriebe</vt:lpstr>
      <vt:lpstr>Grundlagen – Klassifizierung, Auswahlrahmen</vt:lpstr>
      <vt:lpstr>Alle Buchführungsbetriebe – Struktur von 2010 bis 2025</vt:lpstr>
      <vt:lpstr>Alle Buchführungsbetriebe – Struktur und Einkommensergebnisse von 2010 bis 2025</vt:lpstr>
      <vt:lpstr>Einkommensergebnisse nach Betriebsformen – Wirtschaftliche Größe (nach Gesamt-SO) von 2010 bis 2024</vt:lpstr>
      <vt:lpstr>Einkommensergebnisse nach Betriebsformen – Einkünfte aus LuF je Betrieb von 2010 bis 2024</vt:lpstr>
      <vt:lpstr>Einkommensergebnisse nach Betriebsformen – Einkünfte aus LuF + Personalaufwand (je betrieblicher Arbeitskraft) von 2010 bis 2024</vt:lpstr>
      <vt:lpstr>Vielen Dank  für Ihre Aufmerksamkeit</vt:lpstr>
    </vt:vector>
  </TitlesOfParts>
  <Company>BMLFUW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Leitner, Martin</dc:creator>
  <cp:lastModifiedBy>Kömürcü, Sara</cp:lastModifiedBy>
  <cp:revision>91</cp:revision>
  <cp:lastPrinted>2018-07-05T18:23:58Z</cp:lastPrinted>
  <dcterms:created xsi:type="dcterms:W3CDTF">2025-12-09T13:01:10Z</dcterms:created>
  <dcterms:modified xsi:type="dcterms:W3CDTF">2026-07-29T06:33:05Z</dcterms:modified>
</cp:coreProperties>
</file>