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3" r:id="rId1"/>
  </p:sldMasterIdLst>
  <p:notesMasterIdLst>
    <p:notesMasterId r:id="rId6"/>
  </p:notesMasterIdLst>
  <p:handoutMasterIdLst>
    <p:handoutMasterId r:id="rId7"/>
  </p:handoutMasterIdLst>
  <p:sldIdLst>
    <p:sldId id="326" r:id="rId2"/>
    <p:sldId id="342" r:id="rId3"/>
    <p:sldId id="343" r:id="rId4"/>
    <p:sldId id="341" r:id="rId5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4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BE6"/>
    <a:srgbClr val="FEF4FE"/>
    <a:srgbClr val="FCE0FB"/>
    <a:srgbClr val="79C9FF"/>
    <a:srgbClr val="FAFBFC"/>
    <a:srgbClr val="D9F1FF"/>
    <a:srgbClr val="AEC7D6"/>
    <a:srgbClr val="61C606"/>
    <a:srgbClr val="E6320F"/>
    <a:srgbClr val="EBF0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3" autoAdjust="0"/>
    <p:restoredTop sz="86391" autoAdjust="0"/>
  </p:normalViewPr>
  <p:slideViewPr>
    <p:cSldViewPr snapToGrid="0" snapToObjects="1">
      <p:cViewPr varScale="1">
        <p:scale>
          <a:sx n="99" d="100"/>
          <a:sy n="99" d="100"/>
        </p:scale>
        <p:origin x="84" y="534"/>
      </p:cViewPr>
      <p:guideLst>
        <p:guide orient="horz" pos="524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2346" y="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10.12.2025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950" y="496332"/>
            <a:ext cx="1620000" cy="50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10.12.2025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317500" y="674688"/>
            <a:ext cx="7432675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-mit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-1" y="1007390"/>
            <a:ext cx="9144001" cy="4136110"/>
          </a:xfrm>
          <a:prstGeom prst="rect">
            <a:avLst/>
          </a:prstGeom>
          <a:solidFill>
            <a:srgbClr val="EBF0F4"/>
          </a:solidFill>
          <a:ln>
            <a:solidFill>
              <a:srgbClr val="EBF0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341739"/>
            <a:ext cx="7978526" cy="969606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360057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320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bmluk.gv.at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" y="205199"/>
            <a:ext cx="2160000" cy="66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552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links-Bild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1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705350" y="1295998"/>
            <a:ext cx="3813175" cy="3326402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32271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Text-links-Bild-u-Foto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1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705350" y="1295998"/>
            <a:ext cx="3813175" cy="305107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705351" y="4347074"/>
            <a:ext cx="3813175" cy="275725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de-AT" sz="1400" dirty="0"/>
              <a:t>Foto: XY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39623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_Marginalspalte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295999"/>
            <a:ext cx="5990589" cy="33264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789419" y="1295999"/>
            <a:ext cx="1729105" cy="3326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de-AT" dirty="0"/>
              <a:t>Text in Marginalspalte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01990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SmartArt-Platzhalter 5"/>
          <p:cNvSpPr>
            <a:spLocks noGrp="1"/>
          </p:cNvSpPr>
          <p:nvPr>
            <p:ph type="dgm" sz="quarter" idx="14"/>
          </p:nvPr>
        </p:nvSpPr>
        <p:spPr>
          <a:xfrm>
            <a:off x="539750" y="1295999"/>
            <a:ext cx="7978776" cy="3326400"/>
          </a:xfrm>
        </p:spPr>
        <p:txBody>
          <a:bodyPr/>
          <a:lstStyle/>
          <a:p>
            <a:r>
              <a:rPr lang="de-DE"/>
              <a:t>Klicken Sie auf das Symbol, um die SmartArt-Grafik hinzuzufügen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5806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56011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e-beliebig-2-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295999"/>
            <a:ext cx="3838575" cy="33264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295999"/>
            <a:ext cx="3838575" cy="33264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06544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936000"/>
            <a:ext cx="5389200" cy="1264276"/>
          </a:xfrm>
        </p:spPr>
        <p:txBody>
          <a:bodyPr/>
          <a:lstStyle>
            <a:lvl1pPr>
              <a:lnSpc>
                <a:spcPct val="11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780000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0805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-ohne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40000" y="1084027"/>
            <a:ext cx="7978526" cy="969606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099227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320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bmluk.gv.at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" y="205199"/>
            <a:ext cx="2160000" cy="66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290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7978776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Folientitel und Datum in Fußzeile einfügen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83771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2-nebenei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3812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706125" y="1295999"/>
            <a:ext cx="3812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2231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und-Marginal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5990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790526" y="1295999"/>
            <a:ext cx="1728000" cy="3380775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1200"/>
              </a:spcAft>
              <a:buNone/>
              <a:defRPr sz="1400"/>
            </a:lvl1pPr>
            <a:lvl2pPr indent="-252000">
              <a:lnSpc>
                <a:spcPts val="2400"/>
              </a:lnSpc>
              <a:spcAft>
                <a:spcPts val="1200"/>
              </a:spcAft>
              <a:defRPr/>
            </a:lvl2pPr>
            <a:lvl3pPr marL="755650" indent="-250825">
              <a:lnSpc>
                <a:spcPts val="2400"/>
              </a:lnSpc>
              <a:spcAft>
                <a:spcPts val="1200"/>
              </a:spcAft>
              <a:defRPr/>
            </a:lvl3pPr>
            <a:lvl4pPr marL="1044000" indent="-25200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AT" dirty="0"/>
              <a:t>Text in Marginalspalte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67807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43870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Bild-u-Foto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5305425" y="4314825"/>
            <a:ext cx="3213100" cy="307975"/>
          </a:xfrm>
          <a:solidFill>
            <a:schemeClr val="bg2"/>
          </a:solidFill>
        </p:spPr>
        <p:txBody>
          <a:bodyPr lIns="108000" rIns="108000" bIns="72000"/>
          <a:lstStyle>
            <a:lvl1pPr marL="0" indent="0">
              <a:buNone/>
              <a:defRPr sz="1400"/>
            </a:lvl1pPr>
          </a:lstStyle>
          <a:p>
            <a:pPr lvl="0"/>
            <a:r>
              <a:rPr lang="de-AT" dirty="0" err="1"/>
              <a:t>Fototext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4111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ild-links-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295998"/>
            <a:ext cx="3813175" cy="3326402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706125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0835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Bild-u-Fototext-links-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295998"/>
            <a:ext cx="3813175" cy="305107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39750" y="4347074"/>
            <a:ext cx="3813175" cy="275725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de-AT" sz="1400" dirty="0"/>
              <a:t>Foto: XY</a:t>
            </a:r>
            <a:endParaRPr lang="de-AT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706125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31039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788399"/>
            <a:ext cx="7978525" cy="43342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296000"/>
            <a:ext cx="7978525" cy="33278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88000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88000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bmluk.gv.at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00" y="205199"/>
            <a:ext cx="1620000" cy="50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708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  <p:sldLayoutId id="2147483925" r:id="rId12"/>
    <p:sldLayoutId id="2147483926" r:id="rId13"/>
    <p:sldLayoutId id="2147483927" r:id="rId14"/>
    <p:sldLayoutId id="2147483928" r:id="rId15"/>
    <p:sldLayoutId id="2147483929" r:id="rId16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1200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Tx/>
        <a:buFont typeface="Arial" pitchFamily="34" charset="0"/>
        <a:buChar char="•"/>
        <a:defRPr sz="1800" kern="1200" baseline="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08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Font typeface="Arial" pitchFamily="34" charset="0"/>
        <a:buChar char="–"/>
        <a:defRPr sz="1800" kern="1200" baseline="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Font typeface="Arial" panose="020B0604020202020204" pitchFamily="34" charset="0"/>
        <a:buChar char="•"/>
        <a:defRPr sz="1800" kern="1200" baseline="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750" y="2174078"/>
            <a:ext cx="7978526" cy="969606"/>
          </a:xfrm>
        </p:spPr>
        <p:txBody>
          <a:bodyPr/>
          <a:lstStyle/>
          <a:p>
            <a:br>
              <a:rPr lang="de-AT" dirty="0"/>
            </a:br>
            <a:br>
              <a:rPr lang="de-AT" dirty="0"/>
            </a:br>
            <a:br>
              <a:rPr lang="de-AT" dirty="0"/>
            </a:br>
            <a:r>
              <a:rPr lang="de-AT" dirty="0"/>
              <a:t>Prozess zur Erstellung des österreichischen</a:t>
            </a:r>
            <a:br>
              <a:rPr lang="de-AT" dirty="0"/>
            </a:br>
            <a:r>
              <a:rPr lang="de-AT" dirty="0"/>
              <a:t>Wiederherstellungsplans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39750" y="4320000"/>
            <a:ext cx="3832958" cy="415529"/>
          </a:xfrm>
        </p:spPr>
        <p:txBody>
          <a:bodyPr/>
          <a:lstStyle/>
          <a:p>
            <a:r>
              <a:rPr lang="de-DE" dirty="0" err="1"/>
              <a:t>Mag.</a:t>
            </a:r>
            <a:r>
              <a:rPr lang="de-DE" baseline="30000" dirty="0" err="1"/>
              <a:t>a</a:t>
            </a:r>
            <a:r>
              <a:rPr lang="de-DE" dirty="0"/>
              <a:t> Valerie Zacherl-Draxler</a:t>
            </a:r>
          </a:p>
          <a:p>
            <a:r>
              <a:rPr lang="de-DE" dirty="0"/>
              <a:t>Abt. VI/4 - Nationalparks, Natur- und Artenschutz</a:t>
            </a:r>
          </a:p>
          <a:p>
            <a:r>
              <a:rPr lang="de-DE" dirty="0"/>
              <a:t>Wien, 5. Dezember 2025</a:t>
            </a:r>
          </a:p>
        </p:txBody>
      </p:sp>
    </p:spTree>
    <p:extLst>
      <p:ext uri="{BB962C8B-B14F-4D97-AF65-F5344CB8AC3E}">
        <p14:creationId xmlns:p14="http://schemas.microsoft.com/office/powerpoint/2010/main" val="3772929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2200" dirty="0"/>
              <a:t>Der WHP – ein gemeinsames Projekt von Bund und Bundesländern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AT" dirty="0"/>
              <a:t>Grundlage in der Wiederherstellungsverordnung - Kapitel III</a:t>
            </a:r>
          </a:p>
          <a:p>
            <a:pPr lvl="1"/>
            <a:r>
              <a:rPr lang="de-AT" dirty="0"/>
              <a:t>Mitgliedstaaten erstellen je einen Wiederherstellungsplan</a:t>
            </a:r>
          </a:p>
          <a:p>
            <a:pPr lvl="1"/>
            <a:r>
              <a:rPr lang="de-AT" dirty="0"/>
              <a:t>Einhaltung soll geprüft u. überwacht werden</a:t>
            </a:r>
          </a:p>
          <a:p>
            <a:pPr lvl="1"/>
            <a:r>
              <a:rPr lang="de-AT" dirty="0"/>
              <a:t>Einbindung von Wissenschaft, Interessensträgerinnen und –</a:t>
            </a:r>
            <a:r>
              <a:rPr lang="de-AT" dirty="0" err="1"/>
              <a:t>trägern</a:t>
            </a:r>
            <a:r>
              <a:rPr lang="de-AT" dirty="0"/>
              <a:t>, Öffentlichkeit</a:t>
            </a:r>
          </a:p>
          <a:p>
            <a:r>
              <a:rPr lang="de-AT" dirty="0"/>
              <a:t>Umsetzung der Verordnung liegt in der Verantwortung sowohl der Bundesländer als auch des Bundes</a:t>
            </a:r>
          </a:p>
          <a:p>
            <a:r>
              <a:rPr lang="de-AT" dirty="0"/>
              <a:t>Festlegung des Prozesses der Erstellung des WHPs in gemeinschaftlicher Abstimmung </a:t>
            </a:r>
          </a:p>
          <a:p>
            <a:endParaRPr lang="de-AT" dirty="0"/>
          </a:p>
          <a:p>
            <a:endParaRPr lang="de-AT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D164B9C-FC15-8832-F11E-091C22E613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525" y="3870960"/>
            <a:ext cx="1095080" cy="109508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ECA6E9B-C640-BCB5-4288-ED6046563433}"/>
              </a:ext>
            </a:extLst>
          </p:cNvPr>
          <p:cNvSpPr txBox="1"/>
          <p:nvPr/>
        </p:nvSpPr>
        <p:spPr>
          <a:xfrm rot="16200000">
            <a:off x="7309604" y="3290005"/>
            <a:ext cx="32994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flaticon.com</a:t>
            </a:r>
          </a:p>
        </p:txBody>
      </p:sp>
    </p:spTree>
    <p:extLst>
      <p:ext uri="{BB962C8B-B14F-4D97-AF65-F5344CB8AC3E}">
        <p14:creationId xmlns:p14="http://schemas.microsoft.com/office/powerpoint/2010/main" val="2686506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879A3C6-7D70-AF1D-39D6-1447F1B51F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  <p:grpSp>
        <p:nvGrpSpPr>
          <p:cNvPr id="89" name="Prozess Gesamkoordination">
            <a:extLst>
              <a:ext uri="{FF2B5EF4-FFF2-40B4-BE49-F238E27FC236}">
                <a16:creationId xmlns:a16="http://schemas.microsoft.com/office/drawing/2014/main" id="{314BF169-A6AB-9509-76CA-C2235BBD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88377" y="780673"/>
            <a:ext cx="7567246" cy="4107339"/>
            <a:chOff x="788377" y="780673"/>
            <a:chExt cx="7567246" cy="4107339"/>
          </a:xfrm>
        </p:grpSpPr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1D79E7B7-3FE2-A20D-62AE-65AF809FD0EC}"/>
                </a:ext>
              </a:extLst>
            </p:cNvPr>
            <p:cNvSpPr/>
            <p:nvPr/>
          </p:nvSpPr>
          <p:spPr>
            <a:xfrm>
              <a:off x="788377" y="789274"/>
              <a:ext cx="7567246" cy="4098738"/>
            </a:xfrm>
            <a:prstGeom prst="roundRect">
              <a:avLst/>
            </a:prstGeom>
            <a:solidFill>
              <a:srgbClr val="FEEBE6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>
                <a:solidFill>
                  <a:schemeClr val="tx1"/>
                </a:solidFill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FF82DC3E-A20F-BD98-9E7F-14AD61CDCE84}"/>
                </a:ext>
              </a:extLst>
            </p:cNvPr>
            <p:cNvSpPr txBox="1"/>
            <p:nvPr/>
          </p:nvSpPr>
          <p:spPr>
            <a:xfrm>
              <a:off x="3343806" y="780673"/>
              <a:ext cx="245638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dirty="0"/>
                <a:t>Prozess-Gesamtkoordination</a:t>
              </a:r>
            </a:p>
            <a:p>
              <a:pPr algn="ctr"/>
              <a:r>
                <a:rPr lang="de-AT" sz="1000" dirty="0"/>
                <a:t>BMLUK</a:t>
              </a:r>
            </a:p>
          </p:txBody>
        </p:sp>
      </p:grpSp>
      <p:grpSp>
        <p:nvGrpSpPr>
          <p:cNvPr id="88" name="Steuerungsgruppe">
            <a:extLst>
              <a:ext uri="{FF2B5EF4-FFF2-40B4-BE49-F238E27FC236}">
                <a16:creationId xmlns:a16="http://schemas.microsoft.com/office/drawing/2014/main" id="{618A93C1-DCFA-B069-DB08-525A65ABB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56709" y="1202230"/>
            <a:ext cx="7082116" cy="885066"/>
            <a:chOff x="1056709" y="1202230"/>
            <a:chExt cx="7082116" cy="885066"/>
          </a:xfrm>
        </p:grpSpPr>
        <p:sp>
          <p:nvSpPr>
            <p:cNvPr id="9" name="Rechteck: abgerundete Ecken 8">
              <a:extLst>
                <a:ext uri="{FF2B5EF4-FFF2-40B4-BE49-F238E27FC236}">
                  <a16:creationId xmlns:a16="http://schemas.microsoft.com/office/drawing/2014/main" id="{717C1719-2E11-8555-F012-A61DF38AF310}"/>
                </a:ext>
              </a:extLst>
            </p:cNvPr>
            <p:cNvSpPr/>
            <p:nvPr/>
          </p:nvSpPr>
          <p:spPr>
            <a:xfrm>
              <a:off x="1056709" y="1227192"/>
              <a:ext cx="7082116" cy="860104"/>
            </a:xfrm>
            <a:prstGeom prst="roundRect">
              <a:avLst/>
            </a:prstGeom>
            <a:solidFill>
              <a:srgbClr val="FAFBF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5D662860-7D7B-109F-7F88-5262270AE3D2}"/>
                </a:ext>
              </a:extLst>
            </p:cNvPr>
            <p:cNvSpPr txBox="1"/>
            <p:nvPr/>
          </p:nvSpPr>
          <p:spPr>
            <a:xfrm>
              <a:off x="3139162" y="1202230"/>
              <a:ext cx="2861253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300" b="1" dirty="0"/>
                <a:t>Steuerungsgruppe</a:t>
              </a:r>
            </a:p>
            <a:p>
              <a:pPr algn="ctr"/>
              <a:r>
                <a:rPr lang="de-AT" sz="900" dirty="0"/>
                <a:t>BMLUK (4P), BMWET (1P), BKA (1P), BL (9P) &amp; bei Bedarf AG-Leitungen und / oder externe </a:t>
              </a:r>
              <a:r>
                <a:rPr lang="de-AT" sz="900" dirty="0" err="1"/>
                <a:t>Expert:innen</a:t>
              </a:r>
              <a:endParaRPr lang="de-AT" sz="1500" b="1" dirty="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0A19E006-0B7A-65D7-E5DE-4C1FD43D35A1}"/>
                </a:ext>
              </a:extLst>
            </p:cNvPr>
            <p:cNvSpPr txBox="1"/>
            <p:nvPr/>
          </p:nvSpPr>
          <p:spPr>
            <a:xfrm>
              <a:off x="3114495" y="1719993"/>
              <a:ext cx="291279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900" dirty="0"/>
                <a:t>Koordinierung (intern und mit EU), Schnittstelle</a:t>
              </a:r>
            </a:p>
          </p:txBody>
        </p:sp>
      </p:grpSp>
      <p:grpSp>
        <p:nvGrpSpPr>
          <p:cNvPr id="6" name="fachlich Ebene">
            <a:extLst>
              <a:ext uri="{FF2B5EF4-FFF2-40B4-BE49-F238E27FC236}">
                <a16:creationId xmlns:a16="http://schemas.microsoft.com/office/drawing/2014/main" id="{7FDC5D2E-92B2-D4CE-0ABB-9A7CF86EC4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51859" y="2228780"/>
            <a:ext cx="4069976" cy="2559219"/>
            <a:chOff x="1051859" y="2228780"/>
            <a:chExt cx="4069976" cy="2559219"/>
          </a:xfrm>
        </p:grpSpPr>
        <p:sp>
          <p:nvSpPr>
            <p:cNvPr id="16" name="Rechteck: abgerundete Ecken 15">
              <a:extLst>
                <a:ext uri="{FF2B5EF4-FFF2-40B4-BE49-F238E27FC236}">
                  <a16:creationId xmlns:a16="http://schemas.microsoft.com/office/drawing/2014/main" id="{CA00C6B0-4B4A-126C-ED83-A867D787F65B}"/>
                </a:ext>
              </a:extLst>
            </p:cNvPr>
            <p:cNvSpPr/>
            <p:nvPr/>
          </p:nvSpPr>
          <p:spPr>
            <a:xfrm>
              <a:off x="1051859" y="2228780"/>
              <a:ext cx="4069976" cy="2559219"/>
            </a:xfrm>
            <a:prstGeom prst="roundRect">
              <a:avLst/>
            </a:prstGeom>
            <a:solidFill>
              <a:srgbClr val="D9F1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562DF482-488C-DAE0-5115-B956119738E3}"/>
                </a:ext>
              </a:extLst>
            </p:cNvPr>
            <p:cNvSpPr txBox="1"/>
            <p:nvPr/>
          </p:nvSpPr>
          <p:spPr>
            <a:xfrm>
              <a:off x="1957293" y="2276053"/>
              <a:ext cx="22531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dirty="0"/>
                <a:t>Fachliche Ebene</a:t>
              </a:r>
            </a:p>
          </p:txBody>
        </p:sp>
        <p:sp>
          <p:nvSpPr>
            <p:cNvPr id="19" name="Rechteck: abgerundete Ecken 18">
              <a:extLst>
                <a:ext uri="{FF2B5EF4-FFF2-40B4-BE49-F238E27FC236}">
                  <a16:creationId xmlns:a16="http://schemas.microsoft.com/office/drawing/2014/main" id="{B26EF6AB-6E94-B781-AB8A-AC39F7AD9E77}"/>
                </a:ext>
              </a:extLst>
            </p:cNvPr>
            <p:cNvSpPr/>
            <p:nvPr/>
          </p:nvSpPr>
          <p:spPr>
            <a:xfrm>
              <a:off x="1102489" y="2570221"/>
              <a:ext cx="3963304" cy="2127133"/>
            </a:xfrm>
            <a:prstGeom prst="roundRect">
              <a:avLst/>
            </a:prstGeom>
            <a:solidFill>
              <a:srgbClr val="FAFBF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  <p:sp>
          <p:nvSpPr>
            <p:cNvPr id="98" name="Textfeld 97">
              <a:extLst>
                <a:ext uri="{FF2B5EF4-FFF2-40B4-BE49-F238E27FC236}">
                  <a16:creationId xmlns:a16="http://schemas.microsoft.com/office/drawing/2014/main" id="{56FC45DF-FEF4-C9D8-8DD2-F5E50C2ACF76}"/>
                </a:ext>
              </a:extLst>
            </p:cNvPr>
            <p:cNvSpPr txBox="1"/>
            <p:nvPr/>
          </p:nvSpPr>
          <p:spPr>
            <a:xfrm>
              <a:off x="2362124" y="3248553"/>
              <a:ext cx="137656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b="1" dirty="0"/>
                <a:t>Arbeitsgruppen</a:t>
              </a:r>
            </a:p>
          </p:txBody>
        </p:sp>
      </p:grpSp>
      <p:grpSp>
        <p:nvGrpSpPr>
          <p:cNvPr id="94" name="Arbeitsgruppen">
            <a:extLst>
              <a:ext uri="{FF2B5EF4-FFF2-40B4-BE49-F238E27FC236}">
                <a16:creationId xmlns:a16="http://schemas.microsoft.com/office/drawing/2014/main" id="{3200091A-781A-7786-2812-6389CE1DF8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252421" y="3503341"/>
            <a:ext cx="3634480" cy="1121729"/>
            <a:chOff x="1252421" y="3503341"/>
            <a:chExt cx="3634480" cy="1121729"/>
          </a:xfrm>
        </p:grpSpPr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DF251BDE-A1D0-2D08-2783-EB74FD9B985B}"/>
                </a:ext>
              </a:extLst>
            </p:cNvPr>
            <p:cNvGrpSpPr/>
            <p:nvPr/>
          </p:nvGrpSpPr>
          <p:grpSpPr>
            <a:xfrm>
              <a:off x="1271989" y="4087255"/>
              <a:ext cx="1119176" cy="525246"/>
              <a:chOff x="1271989" y="4087255"/>
              <a:chExt cx="1119176" cy="525246"/>
            </a:xfrm>
          </p:grpSpPr>
          <p:sp>
            <p:nvSpPr>
              <p:cNvPr id="29" name="Rechteck: abgerundete Ecken 28">
                <a:extLst>
                  <a:ext uri="{FF2B5EF4-FFF2-40B4-BE49-F238E27FC236}">
                    <a16:creationId xmlns:a16="http://schemas.microsoft.com/office/drawing/2014/main" id="{A4C5A08B-700F-DA79-0ECB-F36E737C53FA}"/>
                  </a:ext>
                </a:extLst>
              </p:cNvPr>
              <p:cNvSpPr/>
              <p:nvPr/>
            </p:nvSpPr>
            <p:spPr>
              <a:xfrm>
                <a:off x="1271989" y="4087255"/>
                <a:ext cx="1119176" cy="525246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5" name="Textfeld 34">
                <a:extLst>
                  <a:ext uri="{FF2B5EF4-FFF2-40B4-BE49-F238E27FC236}">
                    <a16:creationId xmlns:a16="http://schemas.microsoft.com/office/drawing/2014/main" id="{5279B1DA-BA99-DA84-E5B9-2B36D4132B84}"/>
                  </a:ext>
                </a:extLst>
              </p:cNvPr>
              <p:cNvSpPr txBox="1"/>
              <p:nvPr/>
            </p:nvSpPr>
            <p:spPr>
              <a:xfrm>
                <a:off x="1343291" y="4149306"/>
                <a:ext cx="9259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900" b="1" dirty="0"/>
                  <a:t>Gewässer</a:t>
                </a:r>
              </a:p>
              <a:p>
                <a:pPr algn="ctr"/>
                <a:r>
                  <a:rPr lang="de-AT" sz="900" dirty="0"/>
                  <a:t>BMLUK</a:t>
                </a:r>
              </a:p>
            </p:txBody>
          </p:sp>
        </p:grpSp>
        <p:grpSp>
          <p:nvGrpSpPr>
            <p:cNvPr id="57" name="Gruppieren 56">
              <a:extLst>
                <a:ext uri="{FF2B5EF4-FFF2-40B4-BE49-F238E27FC236}">
                  <a16:creationId xmlns:a16="http://schemas.microsoft.com/office/drawing/2014/main" id="{B4BFB406-D3E9-9C08-21AF-13DD11EC1699}"/>
                </a:ext>
              </a:extLst>
            </p:cNvPr>
            <p:cNvGrpSpPr/>
            <p:nvPr/>
          </p:nvGrpSpPr>
          <p:grpSpPr>
            <a:xfrm>
              <a:off x="2510073" y="4091603"/>
              <a:ext cx="1119176" cy="525245"/>
              <a:chOff x="2510073" y="4091603"/>
              <a:chExt cx="1119176" cy="525245"/>
            </a:xfrm>
          </p:grpSpPr>
          <p:sp>
            <p:nvSpPr>
              <p:cNvPr id="30" name="Rechteck: abgerundete Ecken 29">
                <a:extLst>
                  <a:ext uri="{FF2B5EF4-FFF2-40B4-BE49-F238E27FC236}">
                    <a16:creationId xmlns:a16="http://schemas.microsoft.com/office/drawing/2014/main" id="{93C36924-23D5-5398-4CB7-385014F0EB28}"/>
                  </a:ext>
                </a:extLst>
              </p:cNvPr>
              <p:cNvSpPr/>
              <p:nvPr/>
            </p:nvSpPr>
            <p:spPr>
              <a:xfrm>
                <a:off x="2510073" y="4091603"/>
                <a:ext cx="1119176" cy="525245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6" name="Textfeld 35">
                <a:extLst>
                  <a:ext uri="{FF2B5EF4-FFF2-40B4-BE49-F238E27FC236}">
                    <a16:creationId xmlns:a16="http://schemas.microsoft.com/office/drawing/2014/main" id="{C2275697-AA6F-8E7A-F158-C37D31A8F58F}"/>
                  </a:ext>
                </a:extLst>
              </p:cNvPr>
              <p:cNvSpPr txBox="1"/>
              <p:nvPr/>
            </p:nvSpPr>
            <p:spPr>
              <a:xfrm>
                <a:off x="2583326" y="4165212"/>
                <a:ext cx="9259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900" b="1" dirty="0"/>
                  <a:t>Landwirtschaft</a:t>
                </a:r>
              </a:p>
              <a:p>
                <a:pPr algn="ctr"/>
                <a:r>
                  <a:rPr lang="de-AT" sz="900" dirty="0"/>
                  <a:t>BMLUK</a:t>
                </a:r>
              </a:p>
            </p:txBody>
          </p:sp>
        </p:grpSp>
        <p:grpSp>
          <p:nvGrpSpPr>
            <p:cNvPr id="56" name="Gruppieren 55">
              <a:extLst>
                <a:ext uri="{FF2B5EF4-FFF2-40B4-BE49-F238E27FC236}">
                  <a16:creationId xmlns:a16="http://schemas.microsoft.com/office/drawing/2014/main" id="{129CD4D2-5D7D-8B19-D10C-FACC9DA1D2A5}"/>
                </a:ext>
              </a:extLst>
            </p:cNvPr>
            <p:cNvGrpSpPr/>
            <p:nvPr/>
          </p:nvGrpSpPr>
          <p:grpSpPr>
            <a:xfrm>
              <a:off x="3766338" y="4099826"/>
              <a:ext cx="1119176" cy="525244"/>
              <a:chOff x="3759214" y="3809944"/>
              <a:chExt cx="1119176" cy="525244"/>
            </a:xfrm>
          </p:grpSpPr>
          <p:sp>
            <p:nvSpPr>
              <p:cNvPr id="31" name="Rechteck: abgerundete Ecken 30">
                <a:extLst>
                  <a:ext uri="{FF2B5EF4-FFF2-40B4-BE49-F238E27FC236}">
                    <a16:creationId xmlns:a16="http://schemas.microsoft.com/office/drawing/2014/main" id="{F7162522-41B5-E33E-E290-CE0890D94098}"/>
                  </a:ext>
                </a:extLst>
              </p:cNvPr>
              <p:cNvSpPr/>
              <p:nvPr/>
            </p:nvSpPr>
            <p:spPr>
              <a:xfrm>
                <a:off x="3759214" y="3809944"/>
                <a:ext cx="1119176" cy="525244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7" name="Textfeld 36">
                <a:extLst>
                  <a:ext uri="{FF2B5EF4-FFF2-40B4-BE49-F238E27FC236}">
                    <a16:creationId xmlns:a16="http://schemas.microsoft.com/office/drawing/2014/main" id="{5678A691-0847-4F7F-7A24-C1CB353F4E91}"/>
                  </a:ext>
                </a:extLst>
              </p:cNvPr>
              <p:cNvSpPr txBox="1"/>
              <p:nvPr/>
            </p:nvSpPr>
            <p:spPr>
              <a:xfrm>
                <a:off x="3833571" y="3871993"/>
                <a:ext cx="9259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900" b="1" dirty="0"/>
                  <a:t>Wald</a:t>
                </a:r>
              </a:p>
              <a:p>
                <a:pPr algn="ctr"/>
                <a:r>
                  <a:rPr lang="de-AT" sz="900" dirty="0"/>
                  <a:t>BMLUK</a:t>
                </a:r>
              </a:p>
            </p:txBody>
          </p:sp>
        </p:grpSp>
        <p:grpSp>
          <p:nvGrpSpPr>
            <p:cNvPr id="53" name="Gruppieren 52">
              <a:extLst>
                <a:ext uri="{FF2B5EF4-FFF2-40B4-BE49-F238E27FC236}">
                  <a16:creationId xmlns:a16="http://schemas.microsoft.com/office/drawing/2014/main" id="{51A4BD93-F13A-7E33-2737-1492AD20C4BB}"/>
                </a:ext>
              </a:extLst>
            </p:cNvPr>
            <p:cNvGrpSpPr/>
            <p:nvPr/>
          </p:nvGrpSpPr>
          <p:grpSpPr>
            <a:xfrm>
              <a:off x="1252421" y="3503341"/>
              <a:ext cx="1119176" cy="576990"/>
              <a:chOff x="1252421" y="3503341"/>
              <a:chExt cx="1119176" cy="576990"/>
            </a:xfrm>
          </p:grpSpPr>
          <p:sp>
            <p:nvSpPr>
              <p:cNvPr id="32" name="Rechteck: abgerundete Ecken 31">
                <a:extLst>
                  <a:ext uri="{FF2B5EF4-FFF2-40B4-BE49-F238E27FC236}">
                    <a16:creationId xmlns:a16="http://schemas.microsoft.com/office/drawing/2014/main" id="{6FEFA8FD-5313-007D-321E-6C9FBDFA232D}"/>
                  </a:ext>
                </a:extLst>
              </p:cNvPr>
              <p:cNvSpPr/>
              <p:nvPr/>
            </p:nvSpPr>
            <p:spPr>
              <a:xfrm>
                <a:off x="1252421" y="3503341"/>
                <a:ext cx="1119176" cy="525246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519233F9-FB50-B469-62C8-C67C00B5C018}"/>
                  </a:ext>
                </a:extLst>
              </p:cNvPr>
              <p:cNvSpPr txBox="1"/>
              <p:nvPr/>
            </p:nvSpPr>
            <p:spPr>
              <a:xfrm>
                <a:off x="1346959" y="3524730"/>
                <a:ext cx="972123" cy="5556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900"/>
                  </a:lnSpc>
                </a:pPr>
                <a:r>
                  <a:rPr lang="de-AT" sz="900" b="1" dirty="0"/>
                  <a:t>FFH / Vogelschutz</a:t>
                </a:r>
              </a:p>
              <a:p>
                <a:pPr algn="ctr">
                  <a:lnSpc>
                    <a:spcPts val="900"/>
                  </a:lnSpc>
                </a:pPr>
                <a:r>
                  <a:rPr lang="de-AT" sz="900" b="1" dirty="0" err="1"/>
                  <a:t>richtlinie</a:t>
                </a:r>
                <a:endParaRPr lang="de-AT" sz="900" b="1" dirty="0"/>
              </a:p>
              <a:p>
                <a:pPr algn="ctr">
                  <a:lnSpc>
                    <a:spcPts val="900"/>
                  </a:lnSpc>
                </a:pPr>
                <a:r>
                  <a:rPr lang="de-AT" sz="900" dirty="0"/>
                  <a:t>BL</a:t>
                </a:r>
              </a:p>
            </p:txBody>
          </p:sp>
        </p:grpSp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63454EAF-7776-5F64-0AB9-1A8C929C0E2F}"/>
                </a:ext>
              </a:extLst>
            </p:cNvPr>
            <p:cNvGrpSpPr/>
            <p:nvPr/>
          </p:nvGrpSpPr>
          <p:grpSpPr>
            <a:xfrm>
              <a:off x="2510073" y="3514879"/>
              <a:ext cx="1119176" cy="539919"/>
              <a:chOff x="2510073" y="3514879"/>
              <a:chExt cx="1119176" cy="539919"/>
            </a:xfrm>
          </p:grpSpPr>
          <p:sp>
            <p:nvSpPr>
              <p:cNvPr id="33" name="Rechteck: abgerundete Ecken 32">
                <a:extLst>
                  <a:ext uri="{FF2B5EF4-FFF2-40B4-BE49-F238E27FC236}">
                    <a16:creationId xmlns:a16="http://schemas.microsoft.com/office/drawing/2014/main" id="{37FCBA17-E421-5DD3-713F-862A6E9B9ED3}"/>
                  </a:ext>
                </a:extLst>
              </p:cNvPr>
              <p:cNvSpPr/>
              <p:nvPr/>
            </p:nvSpPr>
            <p:spPr>
              <a:xfrm>
                <a:off x="2510073" y="3514879"/>
                <a:ext cx="1119176" cy="525246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9" name="Textfeld 38">
                <a:extLst>
                  <a:ext uri="{FF2B5EF4-FFF2-40B4-BE49-F238E27FC236}">
                    <a16:creationId xmlns:a16="http://schemas.microsoft.com/office/drawing/2014/main" id="{A3AD623C-C085-28F1-00A9-73BEBCAD4088}"/>
                  </a:ext>
                </a:extLst>
              </p:cNvPr>
              <p:cNvSpPr txBox="1"/>
              <p:nvPr/>
            </p:nvSpPr>
            <p:spPr>
              <a:xfrm>
                <a:off x="2583326" y="3546967"/>
                <a:ext cx="925980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900" b="1" dirty="0"/>
                  <a:t>Urbane Ökosysteme</a:t>
                </a:r>
              </a:p>
              <a:p>
                <a:pPr algn="ctr"/>
                <a:r>
                  <a:rPr lang="de-AT" sz="900" dirty="0"/>
                  <a:t>BL</a:t>
                </a:r>
              </a:p>
            </p:txBody>
          </p:sp>
        </p:grpSp>
        <p:grpSp>
          <p:nvGrpSpPr>
            <p:cNvPr id="55" name="Gruppieren 54">
              <a:extLst>
                <a:ext uri="{FF2B5EF4-FFF2-40B4-BE49-F238E27FC236}">
                  <a16:creationId xmlns:a16="http://schemas.microsoft.com/office/drawing/2014/main" id="{AB27D0AB-A934-C713-6AFF-C89B7EF58DD7}"/>
                </a:ext>
              </a:extLst>
            </p:cNvPr>
            <p:cNvGrpSpPr/>
            <p:nvPr/>
          </p:nvGrpSpPr>
          <p:grpSpPr>
            <a:xfrm>
              <a:off x="3767725" y="3507271"/>
              <a:ext cx="1119176" cy="525246"/>
              <a:chOff x="3767725" y="3507271"/>
              <a:chExt cx="1119176" cy="525246"/>
            </a:xfrm>
          </p:grpSpPr>
          <p:sp>
            <p:nvSpPr>
              <p:cNvPr id="34" name="Rechteck: abgerundete Ecken 33">
                <a:extLst>
                  <a:ext uri="{FF2B5EF4-FFF2-40B4-BE49-F238E27FC236}">
                    <a16:creationId xmlns:a16="http://schemas.microsoft.com/office/drawing/2014/main" id="{194C7192-7B82-A0BD-6E56-B9377EED2B93}"/>
                  </a:ext>
                </a:extLst>
              </p:cNvPr>
              <p:cNvSpPr/>
              <p:nvPr/>
            </p:nvSpPr>
            <p:spPr>
              <a:xfrm>
                <a:off x="3767725" y="3507271"/>
                <a:ext cx="1119176" cy="525246"/>
              </a:xfrm>
              <a:prstGeom prst="roundRect">
                <a:avLst/>
              </a:prstGeom>
              <a:solidFill>
                <a:srgbClr val="79C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0" name="Textfeld 39">
                <a:extLst>
                  <a:ext uri="{FF2B5EF4-FFF2-40B4-BE49-F238E27FC236}">
                    <a16:creationId xmlns:a16="http://schemas.microsoft.com/office/drawing/2014/main" id="{388DF1CA-BAD8-EF78-17B1-E9E44F6F8EE6}"/>
                  </a:ext>
                </a:extLst>
              </p:cNvPr>
              <p:cNvSpPr txBox="1"/>
              <p:nvPr/>
            </p:nvSpPr>
            <p:spPr>
              <a:xfrm>
                <a:off x="3827944" y="3595308"/>
                <a:ext cx="9259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900" b="1" dirty="0"/>
                  <a:t>Bestäuber</a:t>
                </a:r>
              </a:p>
              <a:p>
                <a:pPr algn="ctr"/>
                <a:r>
                  <a:rPr lang="de-AT" sz="900" dirty="0"/>
                  <a:t>BMLUK</a:t>
                </a:r>
              </a:p>
            </p:txBody>
          </p:sp>
        </p:grpSp>
      </p:grpSp>
      <p:grpSp>
        <p:nvGrpSpPr>
          <p:cNvPr id="2" name="operative Ebene">
            <a:extLst>
              <a:ext uri="{FF2B5EF4-FFF2-40B4-BE49-F238E27FC236}">
                <a16:creationId xmlns:a16="http://schemas.microsoft.com/office/drawing/2014/main" id="{B3FAC018-5A88-3E47-FF86-5E27EFFF78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80952" y="2228780"/>
            <a:ext cx="2853023" cy="2559219"/>
            <a:chOff x="5280952" y="2228780"/>
            <a:chExt cx="2853023" cy="2559219"/>
          </a:xfrm>
        </p:grpSpPr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CDF063C6-A43D-1BE3-737A-B3544204C671}"/>
                </a:ext>
              </a:extLst>
            </p:cNvPr>
            <p:cNvSpPr/>
            <p:nvPr/>
          </p:nvSpPr>
          <p:spPr>
            <a:xfrm>
              <a:off x="5280952" y="2261461"/>
              <a:ext cx="2853023" cy="2526538"/>
            </a:xfrm>
            <a:prstGeom prst="roundRect">
              <a:avLst/>
            </a:prstGeom>
            <a:solidFill>
              <a:srgbClr val="D9F1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C6C57DA7-4A6F-528C-36F7-33CAAF432A43}"/>
                </a:ext>
              </a:extLst>
            </p:cNvPr>
            <p:cNvSpPr txBox="1"/>
            <p:nvPr/>
          </p:nvSpPr>
          <p:spPr>
            <a:xfrm>
              <a:off x="5835560" y="2228780"/>
              <a:ext cx="1758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dirty="0"/>
                <a:t>Operative</a:t>
              </a:r>
              <a:r>
                <a:rPr lang="de-AT" b="1" dirty="0"/>
                <a:t> </a:t>
              </a:r>
              <a:r>
                <a:rPr lang="de-AT" sz="1200" b="1" dirty="0"/>
                <a:t>Ebene</a:t>
              </a:r>
            </a:p>
          </p:txBody>
        </p:sp>
        <p:sp>
          <p:nvSpPr>
            <p:cNvPr id="20" name="Rechteck: abgerundete Ecken 19">
              <a:extLst>
                <a:ext uri="{FF2B5EF4-FFF2-40B4-BE49-F238E27FC236}">
                  <a16:creationId xmlns:a16="http://schemas.microsoft.com/office/drawing/2014/main" id="{F0ABD575-18C8-CC10-18CD-BBE1A9EFB047}"/>
                </a:ext>
              </a:extLst>
            </p:cNvPr>
            <p:cNvSpPr/>
            <p:nvPr/>
          </p:nvSpPr>
          <p:spPr>
            <a:xfrm>
              <a:off x="5348941" y="2637388"/>
              <a:ext cx="2725271" cy="2050599"/>
            </a:xfrm>
            <a:prstGeom prst="roundRect">
              <a:avLst/>
            </a:prstGeom>
            <a:solidFill>
              <a:srgbClr val="FAFBF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32594CDA-A421-E177-C4F3-E141C563D820}"/>
                </a:ext>
              </a:extLst>
            </p:cNvPr>
            <p:cNvSpPr txBox="1"/>
            <p:nvPr/>
          </p:nvSpPr>
          <p:spPr>
            <a:xfrm>
              <a:off x="5806970" y="3041054"/>
              <a:ext cx="18510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b="1" dirty="0"/>
                <a:t>Arbeitskreise</a:t>
              </a:r>
            </a:p>
          </p:txBody>
        </p:sp>
      </p:grpSp>
      <p:grpSp>
        <p:nvGrpSpPr>
          <p:cNvPr id="91" name="Projektkoordination">
            <a:extLst>
              <a:ext uri="{FF2B5EF4-FFF2-40B4-BE49-F238E27FC236}">
                <a16:creationId xmlns:a16="http://schemas.microsoft.com/office/drawing/2014/main" id="{B262C00F-A9CE-9B5D-39C2-C5CE3B3FD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83340" y="1943269"/>
            <a:ext cx="3801035" cy="1307167"/>
            <a:chOff x="1183340" y="1943269"/>
            <a:chExt cx="3801035" cy="1307167"/>
          </a:xfrm>
        </p:grpSpPr>
        <p:grpSp>
          <p:nvGrpSpPr>
            <p:cNvPr id="52" name="Gruppieren 51">
              <a:extLst>
                <a:ext uri="{FF2B5EF4-FFF2-40B4-BE49-F238E27FC236}">
                  <a16:creationId xmlns:a16="http://schemas.microsoft.com/office/drawing/2014/main" id="{07B31AC7-EE55-9B4D-B3D4-831158A37A57}"/>
                </a:ext>
              </a:extLst>
            </p:cNvPr>
            <p:cNvGrpSpPr/>
            <p:nvPr/>
          </p:nvGrpSpPr>
          <p:grpSpPr>
            <a:xfrm>
              <a:off x="1183340" y="2652237"/>
              <a:ext cx="3801035" cy="598199"/>
              <a:chOff x="1183340" y="2652237"/>
              <a:chExt cx="3801035" cy="598199"/>
            </a:xfrm>
          </p:grpSpPr>
          <p:sp>
            <p:nvSpPr>
              <p:cNvPr id="21" name="Rechteck: abgerundete Ecken 20">
                <a:extLst>
                  <a:ext uri="{FF2B5EF4-FFF2-40B4-BE49-F238E27FC236}">
                    <a16:creationId xmlns:a16="http://schemas.microsoft.com/office/drawing/2014/main" id="{BBFC345E-96B7-FB3E-0F99-753A1F924DDC}"/>
                  </a:ext>
                </a:extLst>
              </p:cNvPr>
              <p:cNvSpPr/>
              <p:nvPr/>
            </p:nvSpPr>
            <p:spPr>
              <a:xfrm>
                <a:off x="1183340" y="2652237"/>
                <a:ext cx="3801035" cy="598199"/>
              </a:xfrm>
              <a:prstGeom prst="roundRect">
                <a:avLst>
                  <a:gd name="adj" fmla="val 19852"/>
                </a:avLst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6" name="Rechteck: abgerundete Ecken 25">
                <a:extLst>
                  <a:ext uri="{FF2B5EF4-FFF2-40B4-BE49-F238E27FC236}">
                    <a16:creationId xmlns:a16="http://schemas.microsoft.com/office/drawing/2014/main" id="{EF1CF860-C724-2049-57FA-9B336FE445FF}"/>
                  </a:ext>
                </a:extLst>
              </p:cNvPr>
              <p:cNvSpPr/>
              <p:nvPr/>
            </p:nvSpPr>
            <p:spPr>
              <a:xfrm>
                <a:off x="1401460" y="2760749"/>
                <a:ext cx="871479" cy="443910"/>
              </a:xfrm>
              <a:prstGeom prst="roundRect">
                <a:avLst/>
              </a:prstGeom>
              <a:solidFill>
                <a:schemeClr val="bg2">
                  <a:lumMod val="9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49A73F53-644B-EC01-9005-443AA5AF36CE}"/>
                  </a:ext>
                </a:extLst>
              </p:cNvPr>
              <p:cNvSpPr txBox="1"/>
              <p:nvPr/>
            </p:nvSpPr>
            <p:spPr>
              <a:xfrm>
                <a:off x="2384782" y="2670965"/>
                <a:ext cx="15131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1200" b="1" dirty="0">
                    <a:solidFill>
                      <a:schemeClr val="bg2"/>
                    </a:solidFill>
                  </a:rPr>
                  <a:t>Projektkoordination</a:t>
                </a:r>
              </a:p>
            </p:txBody>
          </p:sp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F74C705A-C817-1503-C76F-6608223FD4E9}"/>
                  </a:ext>
                </a:extLst>
              </p:cNvPr>
              <p:cNvSpPr txBox="1"/>
              <p:nvPr/>
            </p:nvSpPr>
            <p:spPr>
              <a:xfrm>
                <a:off x="2404680" y="2866249"/>
                <a:ext cx="2259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sz="900" dirty="0">
                    <a:solidFill>
                      <a:schemeClr val="bg2"/>
                    </a:solidFill>
                  </a:rPr>
                  <a:t>Geschäftsstelle, AG-Leitungen&amp; Mitglieder d. Arbeitskreise, je nach Expertise</a:t>
                </a:r>
              </a:p>
            </p:txBody>
          </p:sp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CEDAEB54-38C9-A95A-1FDB-BBAD2542C988}"/>
                  </a:ext>
                </a:extLst>
              </p:cNvPr>
              <p:cNvSpPr txBox="1"/>
              <p:nvPr/>
            </p:nvSpPr>
            <p:spPr>
              <a:xfrm>
                <a:off x="1379953" y="2760749"/>
                <a:ext cx="92256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1100" b="1" dirty="0"/>
                  <a:t>Moderation</a:t>
                </a:r>
              </a:p>
              <a:p>
                <a:pPr algn="ctr"/>
                <a:r>
                  <a:rPr lang="de-AT" sz="900" dirty="0"/>
                  <a:t>BMLUK</a:t>
                </a:r>
              </a:p>
            </p:txBody>
          </p:sp>
        </p:grpSp>
        <p:cxnSp>
          <p:nvCxnSpPr>
            <p:cNvPr id="68" name="Gerade Verbindung mit Pfeil 67">
              <a:extLst>
                <a:ext uri="{FF2B5EF4-FFF2-40B4-BE49-F238E27FC236}">
                  <a16:creationId xmlns:a16="http://schemas.microsoft.com/office/drawing/2014/main" id="{0B7C160A-0EFD-A153-5CFF-DC4CA7A9CF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06587" y="1943269"/>
              <a:ext cx="0" cy="922980"/>
            </a:xfrm>
            <a:prstGeom prst="straightConnector1">
              <a:avLst/>
            </a:prstGeom>
            <a:ln w="19050" cap="flat" cmpd="sng" algn="ctr">
              <a:solidFill>
                <a:schemeClr val="accent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87" name="Vorsitz">
            <a:extLst>
              <a:ext uri="{FF2B5EF4-FFF2-40B4-BE49-F238E27FC236}">
                <a16:creationId xmlns:a16="http://schemas.microsoft.com/office/drawing/2014/main" id="{5C2918FF-A431-E3CE-2590-2978E952D1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85163" y="1301904"/>
            <a:ext cx="2100049" cy="696403"/>
            <a:chOff x="1183340" y="1289334"/>
            <a:chExt cx="2100049" cy="696403"/>
          </a:xfrm>
        </p:grpSpPr>
        <p:sp>
          <p:nvSpPr>
            <p:cNvPr id="86" name="Rechteck: abgerundete Ecken 85">
              <a:extLst>
                <a:ext uri="{FF2B5EF4-FFF2-40B4-BE49-F238E27FC236}">
                  <a16:creationId xmlns:a16="http://schemas.microsoft.com/office/drawing/2014/main" id="{C5EC365B-2E99-61D1-9D29-9C411E50C25C}"/>
                </a:ext>
              </a:extLst>
            </p:cNvPr>
            <p:cNvSpPr/>
            <p:nvPr/>
          </p:nvSpPr>
          <p:spPr>
            <a:xfrm>
              <a:off x="1291655" y="1289334"/>
              <a:ext cx="1839905" cy="696403"/>
            </a:xfrm>
            <a:prstGeom prst="roundRect">
              <a:avLst/>
            </a:prstGeom>
            <a:solidFill>
              <a:srgbClr val="FEF4FE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91A518B3-BB4C-AC60-51FB-B9162745E348}"/>
                </a:ext>
              </a:extLst>
            </p:cNvPr>
            <p:cNvSpPr txBox="1"/>
            <p:nvPr/>
          </p:nvSpPr>
          <p:spPr>
            <a:xfrm>
              <a:off x="1183340" y="1289334"/>
              <a:ext cx="21000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dirty="0"/>
                <a:t>Vorsitz</a:t>
              </a:r>
            </a:p>
            <a:p>
              <a:pPr algn="ctr"/>
              <a:r>
                <a:rPr lang="de-AT" sz="800" dirty="0"/>
                <a:t>2 </a:t>
              </a:r>
              <a:r>
                <a:rPr lang="de-AT" sz="800" dirty="0" err="1"/>
                <a:t>Vertreter:innen</a:t>
              </a:r>
              <a:r>
                <a:rPr lang="de-AT" sz="800" dirty="0"/>
                <a:t> BMLUK, </a:t>
              </a:r>
            </a:p>
            <a:p>
              <a:pPr algn="ctr"/>
              <a:r>
                <a:rPr lang="de-AT" sz="800" dirty="0"/>
                <a:t>2 </a:t>
              </a:r>
              <a:r>
                <a:rPr lang="de-AT" sz="800" dirty="0" err="1"/>
                <a:t>Vertreter:innen</a:t>
              </a:r>
              <a:r>
                <a:rPr lang="de-AT" sz="800" dirty="0"/>
                <a:t> d. BL (BL rotieren nach Vorsitz im BR – aktuell und folgend)</a:t>
              </a:r>
            </a:p>
          </p:txBody>
        </p:sp>
      </p:grpSp>
      <p:grpSp>
        <p:nvGrpSpPr>
          <p:cNvPr id="4" name="Geschäftsstelle mit Pfeilen">
            <a:extLst>
              <a:ext uri="{FF2B5EF4-FFF2-40B4-BE49-F238E27FC236}">
                <a16:creationId xmlns:a16="http://schemas.microsoft.com/office/drawing/2014/main" id="{F406FD8D-499C-01D7-F378-6C35969DF9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781366" y="1943269"/>
            <a:ext cx="3206736" cy="1115545"/>
            <a:chOff x="4781366" y="1943269"/>
            <a:chExt cx="3206736" cy="1115545"/>
          </a:xfrm>
        </p:grpSpPr>
        <p:grpSp>
          <p:nvGrpSpPr>
            <p:cNvPr id="51" name="Geschäftsstelle Feld">
              <a:extLst>
                <a:ext uri="{FF2B5EF4-FFF2-40B4-BE49-F238E27FC236}">
                  <a16:creationId xmlns:a16="http://schemas.microsoft.com/office/drawing/2014/main" id="{31970BD4-70D9-BFE5-D760-66F2A262A191}"/>
                </a:ext>
              </a:extLst>
            </p:cNvPr>
            <p:cNvGrpSpPr/>
            <p:nvPr/>
          </p:nvGrpSpPr>
          <p:grpSpPr>
            <a:xfrm>
              <a:off x="5436149" y="2760749"/>
              <a:ext cx="2551953" cy="298065"/>
              <a:chOff x="5438588" y="2743200"/>
              <a:chExt cx="2551953" cy="298065"/>
            </a:xfrm>
          </p:grpSpPr>
          <p:sp>
            <p:nvSpPr>
              <p:cNvPr id="22" name="Rechteck: abgerundete Ecken 21">
                <a:extLst>
                  <a:ext uri="{FF2B5EF4-FFF2-40B4-BE49-F238E27FC236}">
                    <a16:creationId xmlns:a16="http://schemas.microsoft.com/office/drawing/2014/main" id="{0F7B3A9A-33D2-8032-30BE-AF4E9D822770}"/>
                  </a:ext>
                </a:extLst>
              </p:cNvPr>
              <p:cNvSpPr/>
              <p:nvPr/>
            </p:nvSpPr>
            <p:spPr>
              <a:xfrm>
                <a:off x="5438588" y="2743200"/>
                <a:ext cx="2551953" cy="29806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3" name="Textfeld 42">
                <a:extLst>
                  <a:ext uri="{FF2B5EF4-FFF2-40B4-BE49-F238E27FC236}">
                    <a16:creationId xmlns:a16="http://schemas.microsoft.com/office/drawing/2014/main" id="{2F9FF880-AA36-A5A4-3FF5-4A7ACE87409B}"/>
                  </a:ext>
                </a:extLst>
              </p:cNvPr>
              <p:cNvSpPr txBox="1"/>
              <p:nvPr/>
            </p:nvSpPr>
            <p:spPr>
              <a:xfrm>
                <a:off x="5950875" y="2746037"/>
                <a:ext cx="15131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1200" b="1" dirty="0">
                    <a:solidFill>
                      <a:schemeClr val="bg2"/>
                    </a:solidFill>
                  </a:rPr>
                  <a:t>Geschäftsstelle</a:t>
                </a:r>
              </a:p>
            </p:txBody>
          </p:sp>
        </p:grpSp>
        <p:cxnSp>
          <p:nvCxnSpPr>
            <p:cNvPr id="73" name="Gerade Verbindung mit Pfeil 72">
              <a:extLst>
                <a:ext uri="{FF2B5EF4-FFF2-40B4-BE49-F238E27FC236}">
                  <a16:creationId xmlns:a16="http://schemas.microsoft.com/office/drawing/2014/main" id="{4FBF67B3-96A6-9D27-16D8-F87AE91D3D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35560" y="1943269"/>
              <a:ext cx="0" cy="931945"/>
            </a:xfrm>
            <a:prstGeom prst="straightConnector1">
              <a:avLst/>
            </a:prstGeom>
            <a:ln w="19050" cap="flat" cmpd="sng" algn="ctr">
              <a:solidFill>
                <a:schemeClr val="accent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7" name="Gerade Verbindung mit Pfeil 66">
              <a:extLst>
                <a:ext uri="{FF2B5EF4-FFF2-40B4-BE49-F238E27FC236}">
                  <a16:creationId xmlns:a16="http://schemas.microsoft.com/office/drawing/2014/main" id="{93B0C801-23E9-C392-CCEF-76F532492146}"/>
                </a:ext>
              </a:extLst>
            </p:cNvPr>
            <p:cNvCxnSpPr>
              <a:cxnSpLocks/>
            </p:cNvCxnSpPr>
            <p:nvPr/>
          </p:nvCxnSpPr>
          <p:spPr>
            <a:xfrm>
              <a:off x="4781366" y="2848042"/>
              <a:ext cx="954726" cy="0"/>
            </a:xfrm>
            <a:prstGeom prst="straightConnector1">
              <a:avLst/>
            </a:prstGeom>
            <a:ln w="19050" cap="flat" cmpd="sng" algn="ctr">
              <a:solidFill>
                <a:schemeClr val="accent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102" name="AKs">
            <a:extLst>
              <a:ext uri="{FF2B5EF4-FFF2-40B4-BE49-F238E27FC236}">
                <a16:creationId xmlns:a16="http://schemas.microsoft.com/office/drawing/2014/main" id="{CF8F5955-FD43-8B60-8BE0-6476B8147E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83621" y="3272509"/>
            <a:ext cx="2690591" cy="1292869"/>
            <a:chOff x="5383621" y="3272509"/>
            <a:chExt cx="2690591" cy="1292869"/>
          </a:xfrm>
        </p:grpSpPr>
        <p:sp>
          <p:nvSpPr>
            <p:cNvPr id="46" name="Rechteck: abgerundete Ecken 45">
              <a:extLst>
                <a:ext uri="{FF2B5EF4-FFF2-40B4-BE49-F238E27FC236}">
                  <a16:creationId xmlns:a16="http://schemas.microsoft.com/office/drawing/2014/main" id="{F69F04FF-1514-7100-AD8E-19CE1369205E}"/>
                </a:ext>
              </a:extLst>
            </p:cNvPr>
            <p:cNvSpPr/>
            <p:nvPr/>
          </p:nvSpPr>
          <p:spPr>
            <a:xfrm>
              <a:off x="6759428" y="3561624"/>
              <a:ext cx="1219200" cy="462812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5" name="Rechteck: abgerundete Ecken 44">
              <a:extLst>
                <a:ext uri="{FF2B5EF4-FFF2-40B4-BE49-F238E27FC236}">
                  <a16:creationId xmlns:a16="http://schemas.microsoft.com/office/drawing/2014/main" id="{6BF8F4CA-9526-769B-1C15-5A31C502FB8D}"/>
                </a:ext>
              </a:extLst>
            </p:cNvPr>
            <p:cNvSpPr/>
            <p:nvPr/>
          </p:nvSpPr>
          <p:spPr>
            <a:xfrm>
              <a:off x="5460670" y="3569705"/>
              <a:ext cx="1219200" cy="462812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7" name="Rechteck: abgerundete Ecken 46">
              <a:extLst>
                <a:ext uri="{FF2B5EF4-FFF2-40B4-BE49-F238E27FC236}">
                  <a16:creationId xmlns:a16="http://schemas.microsoft.com/office/drawing/2014/main" id="{2288F64A-3246-A413-9A8A-1E0F56C99665}"/>
                </a:ext>
              </a:extLst>
            </p:cNvPr>
            <p:cNvSpPr/>
            <p:nvPr/>
          </p:nvSpPr>
          <p:spPr>
            <a:xfrm>
              <a:off x="5445965" y="4102566"/>
              <a:ext cx="1219200" cy="462812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8" name="Rechteck: abgerundete Ecken 47">
              <a:extLst>
                <a:ext uri="{FF2B5EF4-FFF2-40B4-BE49-F238E27FC236}">
                  <a16:creationId xmlns:a16="http://schemas.microsoft.com/office/drawing/2014/main" id="{91074DA8-19DA-904C-9834-988C53EB976F}"/>
                </a:ext>
              </a:extLst>
            </p:cNvPr>
            <p:cNvSpPr/>
            <p:nvPr/>
          </p:nvSpPr>
          <p:spPr>
            <a:xfrm>
              <a:off x="6759428" y="4099826"/>
              <a:ext cx="1219200" cy="462812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50" name="Gruppieren 49">
              <a:extLst>
                <a:ext uri="{FF2B5EF4-FFF2-40B4-BE49-F238E27FC236}">
                  <a16:creationId xmlns:a16="http://schemas.microsoft.com/office/drawing/2014/main" id="{0795D091-D046-0A09-D09C-2C1944CE4CFD}"/>
                </a:ext>
              </a:extLst>
            </p:cNvPr>
            <p:cNvGrpSpPr/>
            <p:nvPr/>
          </p:nvGrpSpPr>
          <p:grpSpPr>
            <a:xfrm>
              <a:off x="5383621" y="3272509"/>
              <a:ext cx="2690591" cy="230832"/>
              <a:chOff x="5383621" y="3272509"/>
              <a:chExt cx="2690591" cy="230832"/>
            </a:xfrm>
          </p:grpSpPr>
          <p:sp>
            <p:nvSpPr>
              <p:cNvPr id="44" name="Rechteck: abgerundete Ecken 43">
                <a:extLst>
                  <a:ext uri="{FF2B5EF4-FFF2-40B4-BE49-F238E27FC236}">
                    <a16:creationId xmlns:a16="http://schemas.microsoft.com/office/drawing/2014/main" id="{94720308-D37C-434B-E051-5F9E2CF53D22}"/>
                  </a:ext>
                </a:extLst>
              </p:cNvPr>
              <p:cNvSpPr/>
              <p:nvPr/>
            </p:nvSpPr>
            <p:spPr>
              <a:xfrm>
                <a:off x="5438589" y="3273135"/>
                <a:ext cx="2551953" cy="226223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9" name="Textfeld 48">
                <a:extLst>
                  <a:ext uri="{FF2B5EF4-FFF2-40B4-BE49-F238E27FC236}">
                    <a16:creationId xmlns:a16="http://schemas.microsoft.com/office/drawing/2014/main" id="{ED9EFDE7-92B2-B508-4D43-F0B1BCE31427}"/>
                  </a:ext>
                </a:extLst>
              </p:cNvPr>
              <p:cNvSpPr txBox="1"/>
              <p:nvPr/>
            </p:nvSpPr>
            <p:spPr>
              <a:xfrm>
                <a:off x="5383621" y="3272509"/>
                <a:ext cx="269059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900" b="1" dirty="0"/>
                  <a:t>Evaluierung bestehender Finanzierungsinstrumente</a:t>
                </a:r>
              </a:p>
            </p:txBody>
          </p:sp>
        </p:grpSp>
        <p:sp>
          <p:nvSpPr>
            <p:cNvPr id="63" name="Textfeld 62">
              <a:extLst>
                <a:ext uri="{FF2B5EF4-FFF2-40B4-BE49-F238E27FC236}">
                  <a16:creationId xmlns:a16="http://schemas.microsoft.com/office/drawing/2014/main" id="{6143AD23-5E32-4558-98A1-0523F79C3745}"/>
                </a:ext>
              </a:extLst>
            </p:cNvPr>
            <p:cNvSpPr txBox="1"/>
            <p:nvPr/>
          </p:nvSpPr>
          <p:spPr>
            <a:xfrm>
              <a:off x="6735374" y="3590605"/>
              <a:ext cx="12527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00" b="1" dirty="0"/>
                <a:t>Partizipation &amp; Kommunikation</a:t>
              </a: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F5BE96F4-0F40-F5FF-93BD-3FC7EE6C3895}"/>
                </a:ext>
              </a:extLst>
            </p:cNvPr>
            <p:cNvSpPr txBox="1"/>
            <p:nvPr/>
          </p:nvSpPr>
          <p:spPr>
            <a:xfrm>
              <a:off x="5427821" y="4207852"/>
              <a:ext cx="12527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00" b="1" dirty="0"/>
                <a:t>Rechtliche Fragen</a:t>
              </a:r>
            </a:p>
          </p:txBody>
        </p:sp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80B84456-67D9-6825-ACAE-CCE045EED170}"/>
                </a:ext>
              </a:extLst>
            </p:cNvPr>
            <p:cNvSpPr txBox="1"/>
            <p:nvPr/>
          </p:nvSpPr>
          <p:spPr>
            <a:xfrm>
              <a:off x="6742664" y="4216240"/>
              <a:ext cx="12527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00" b="1" dirty="0"/>
                <a:t>Redaktionelles</a:t>
              </a:r>
            </a:p>
          </p:txBody>
        </p:sp>
        <p:sp>
          <p:nvSpPr>
            <p:cNvPr id="61" name="Textfeld 60">
              <a:extLst>
                <a:ext uri="{FF2B5EF4-FFF2-40B4-BE49-F238E27FC236}">
                  <a16:creationId xmlns:a16="http://schemas.microsoft.com/office/drawing/2014/main" id="{A54FB910-60FD-FA67-6B40-927F3EB392BF}"/>
                </a:ext>
              </a:extLst>
            </p:cNvPr>
            <p:cNvSpPr txBox="1"/>
            <p:nvPr/>
          </p:nvSpPr>
          <p:spPr>
            <a:xfrm>
              <a:off x="5427821" y="3673523"/>
              <a:ext cx="12527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00" b="1" dirty="0"/>
                <a:t>Daten &amp; Monitoring</a:t>
              </a:r>
            </a:p>
          </p:txBody>
        </p:sp>
      </p:grpSp>
      <p:sp>
        <p:nvSpPr>
          <p:cNvPr id="3" name="Titel 2">
            <a:extLst>
              <a:ext uri="{FF2B5EF4-FFF2-40B4-BE49-F238E27FC236}">
                <a16:creationId xmlns:a16="http://schemas.microsoft.com/office/drawing/2014/main" id="{926ACB43-3681-2BBB-AFFA-AF7AD6447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3857" y="814652"/>
            <a:ext cx="2969305" cy="397917"/>
          </a:xfrm>
          <a:solidFill>
            <a:srgbClr val="FEEBE6"/>
          </a:solidFill>
        </p:spPr>
        <p:txBody>
          <a:bodyPr vert="horz" wrap="none" lIns="0" tIns="0" rIns="0" bIns="0" rtlCol="0" anchor="b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de-AT" sz="1200" dirty="0">
                <a:solidFill>
                  <a:schemeClr val="tx1"/>
                </a:solidFill>
              </a:rPr>
              <a:t>Prozess-Gesamtkoordination</a:t>
            </a:r>
            <a:br>
              <a:rPr lang="de-AT" sz="1200" dirty="0">
                <a:solidFill>
                  <a:schemeClr val="tx1"/>
                </a:solidFill>
              </a:rPr>
            </a:br>
            <a:r>
              <a:rPr lang="de-AT" sz="1200" b="0" dirty="0">
                <a:solidFill>
                  <a:schemeClr val="tx1"/>
                </a:solidFill>
              </a:rPr>
              <a:t>BMLUK</a:t>
            </a:r>
          </a:p>
        </p:txBody>
      </p:sp>
    </p:spTree>
    <p:extLst>
      <p:ext uri="{BB962C8B-B14F-4D97-AF65-F5344CB8AC3E}">
        <p14:creationId xmlns:p14="http://schemas.microsoft.com/office/powerpoint/2010/main" val="281448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de-AT" dirty="0"/>
            </a:br>
            <a:br>
              <a:rPr lang="de-AT" dirty="0"/>
            </a:br>
            <a:r>
              <a:rPr lang="de-AT" dirty="0"/>
              <a:t>Danke für Ihre </a:t>
            </a:r>
            <a:br>
              <a:rPr lang="de-AT" dirty="0"/>
            </a:br>
            <a:r>
              <a:rPr lang="de-AT" dirty="0"/>
              <a:t>Aufmerksamkeit!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10EA1D48-1C1E-02C5-1401-40EFA1A457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552" y="1332856"/>
            <a:ext cx="4647293" cy="3383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66847C09-E0F6-5381-B12E-959A20065833}"/>
              </a:ext>
            </a:extLst>
          </p:cNvPr>
          <p:cNvSpPr txBox="1"/>
          <p:nvPr/>
        </p:nvSpPr>
        <p:spPr>
          <a:xfrm>
            <a:off x="5441136" y="4327450"/>
            <a:ext cx="2204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>
                <a:solidFill>
                  <a:schemeClr val="bg1"/>
                </a:solidFill>
              </a:rPr>
              <a:t>©</a:t>
            </a:r>
            <a:r>
              <a:rPr lang="de-AT" sz="900" dirty="0">
                <a:solidFill>
                  <a:schemeClr val="bg1"/>
                </a:solidFill>
              </a:rPr>
              <a:t>V. Zacherl-Draxler</a:t>
            </a:r>
          </a:p>
        </p:txBody>
      </p:sp>
    </p:spTree>
    <p:extLst>
      <p:ext uri="{BB962C8B-B14F-4D97-AF65-F5344CB8AC3E}">
        <p14:creationId xmlns:p14="http://schemas.microsoft.com/office/powerpoint/2010/main" val="4086927584"/>
      </p:ext>
    </p:extLst>
  </p:cSld>
  <p:clrMapOvr>
    <a:masterClrMapping/>
  </p:clrMapOvr>
</p:sld>
</file>

<file path=ppt/theme/theme1.xml><?xml version="1.0" encoding="utf-8"?>
<a:theme xmlns:a="http://schemas.openxmlformats.org/drawingml/2006/main" name="3-zeiliges-Logo">
  <a:themeElements>
    <a:clrScheme name="AT-2025-Farben-fin">
      <a:dk1>
        <a:srgbClr val="000000"/>
      </a:dk1>
      <a:lt1>
        <a:srgbClr val="EFF4F7"/>
      </a:lt1>
      <a:dk2>
        <a:srgbClr val="B92B06"/>
      </a:dk2>
      <a:lt2>
        <a:srgbClr val="FFFFFF"/>
      </a:lt2>
      <a:accent1>
        <a:srgbClr val="CA0237"/>
      </a:accent1>
      <a:accent2>
        <a:srgbClr val="0063A3"/>
      </a:accent2>
      <a:accent3>
        <a:srgbClr val="38713F"/>
      </a:accent3>
      <a:accent4>
        <a:srgbClr val="471D70"/>
      </a:accent4>
      <a:accent5>
        <a:srgbClr val="236B76"/>
      </a:accent5>
      <a:accent6>
        <a:srgbClr val="895A00"/>
      </a:accent6>
      <a:hlink>
        <a:srgbClr val="1C1C1C"/>
      </a:hlink>
      <a:folHlink>
        <a:srgbClr val="63636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-PPT-16x9-2025--leer--BMLUK" id="{B97C6DB7-725B-4B4D-BA12-384E9E7E3C86}" vid="{58BCDFCE-CA0B-4890-B550-D6C2CFA0D044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DE-PPT-16x9-2025--leer--BMLUK</Template>
  <TotalTime>0</TotalTime>
  <Words>228</Words>
  <Application>Microsoft Office PowerPoint</Application>
  <PresentationFormat>Bildschirmpräsentation (16:9)</PresentationFormat>
  <Paragraphs>51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1" baseType="lpstr">
      <vt:lpstr>Arial</vt:lpstr>
      <vt:lpstr>Calibri</vt:lpstr>
      <vt:lpstr>Corbel</vt:lpstr>
      <vt:lpstr>Courier New</vt:lpstr>
      <vt:lpstr>Symbol</vt:lpstr>
      <vt:lpstr>Wingdings</vt:lpstr>
      <vt:lpstr>3-zeiliges-Logo</vt:lpstr>
      <vt:lpstr>   Prozess zur Erstellung des österreichischen Wiederherstellungsplans</vt:lpstr>
      <vt:lpstr>Der WHP – ein gemeinsames Projekt von Bund und Bundesländern</vt:lpstr>
      <vt:lpstr>Prozess-Gesamtkoordination BMLUK</vt:lpstr>
      <vt:lpstr>  Danke für Ihre  Aufmerksamkeit!</vt:lpstr>
    </vt:vector>
  </TitlesOfParts>
  <Company>Bundesministerium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Zacherl-Draxler, Valerie</dc:creator>
  <cp:lastModifiedBy>Reutter, Niels</cp:lastModifiedBy>
  <cp:revision>9</cp:revision>
  <cp:lastPrinted>2018-07-05T18:23:58Z</cp:lastPrinted>
  <dcterms:created xsi:type="dcterms:W3CDTF">2025-12-02T15:21:38Z</dcterms:created>
  <dcterms:modified xsi:type="dcterms:W3CDTF">2025-12-10T10:32:16Z</dcterms:modified>
</cp:coreProperties>
</file>